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charts/chart4.xml" ContentType="application/vnd.openxmlformats-officedocument.drawingml.chart+xml"/>
  <Override PartName="/ppt/notesSlides/notesSlide6.xml" ContentType="application/vnd.openxmlformats-officedocument.presentationml.notesSlide+xml"/>
  <Override PartName="/ppt/charts/chart5.xml" ContentType="application/vnd.openxmlformats-officedocument.drawingml.chart+xml"/>
  <Override PartName="/ppt/notesSlides/notesSlide7.xml" ContentType="application/vnd.openxmlformats-officedocument.presentationml.notesSlide+xml"/>
  <Override PartName="/ppt/charts/chart6.xml" ContentType="application/vnd.openxmlformats-officedocument.drawingml.chart+xml"/>
  <Override PartName="/ppt/notesSlides/notesSlide8.xml" ContentType="application/vnd.openxmlformats-officedocument.presentationml.notesSlide+xml"/>
  <Override PartName="/ppt/charts/chart7.xml" ContentType="application/vnd.openxmlformats-officedocument.drawingml.chart+xml"/>
  <Override PartName="/ppt/notesSlides/notesSlide9.xml" ContentType="application/vnd.openxmlformats-officedocument.presentationml.notesSlide+xml"/>
  <Override PartName="/ppt/charts/chart8.xml" ContentType="application/vnd.openxmlformats-officedocument.drawingml.chart+xml"/>
  <Override PartName="/ppt/notesSlides/notesSlide10.xml" ContentType="application/vnd.openxmlformats-officedocument.presentationml.notesSlide+xml"/>
  <Override PartName="/ppt/charts/chart9.xml" ContentType="application/vnd.openxmlformats-officedocument.drawingml.chart+xml"/>
  <Override PartName="/ppt/notesSlides/notesSlide11.xml" ContentType="application/vnd.openxmlformats-officedocument.presentationml.notesSlide+xml"/>
  <Override PartName="/ppt/charts/chart10.xml" ContentType="application/vnd.openxmlformats-officedocument.drawingml.chart+xml"/>
  <Override PartName="/ppt/notesSlides/notesSlide12.xml" ContentType="application/vnd.openxmlformats-officedocument.presentationml.notesSlide+xml"/>
  <Override PartName="/ppt/charts/chart11.xml" ContentType="application/vnd.openxmlformats-officedocument.drawingml.chart+xml"/>
  <Override PartName="/ppt/notesSlides/notesSlide13.xml" ContentType="application/vnd.openxmlformats-officedocument.presentationml.notesSlide+xml"/>
  <Override PartName="/ppt/charts/chart12.xml" ContentType="application/vnd.openxmlformats-officedocument.drawingml.chart+xml"/>
  <Override PartName="/ppt/notesSlides/notesSlide14.xml" ContentType="application/vnd.openxmlformats-officedocument.presentationml.notesSlide+xml"/>
  <Override PartName="/ppt/charts/chart13.xml" ContentType="application/vnd.openxmlformats-officedocument.drawingml.chart+xml"/>
  <Override PartName="/ppt/notesSlides/notesSlide15.xml" ContentType="application/vnd.openxmlformats-officedocument.presentationml.notesSlide+xml"/>
  <Override PartName="/ppt/charts/chart14.xml" ContentType="application/vnd.openxmlformats-officedocument.drawingml.chart+xml"/>
  <Override PartName="/ppt/notesSlides/notesSlide16.xml" ContentType="application/vnd.openxmlformats-officedocument.presentationml.notesSlide+xml"/>
  <Override PartName="/ppt/charts/chart15.xml" ContentType="application/vnd.openxmlformats-officedocument.drawingml.chart+xml"/>
  <Override PartName="/ppt/notesSlides/notesSlide17.xml" ContentType="application/vnd.openxmlformats-officedocument.presentationml.notesSlide+xml"/>
  <Override PartName="/ppt/charts/chart16.xml" ContentType="application/vnd.openxmlformats-officedocument.drawingml.chart+xml"/>
  <Override PartName="/ppt/notesSlides/notesSlide18.xml" ContentType="application/vnd.openxmlformats-officedocument.presentationml.notesSlide+xml"/>
  <Override PartName="/ppt/charts/chart17.xml" ContentType="application/vnd.openxmlformats-officedocument.drawingml.chart+xml"/>
  <Override PartName="/ppt/notesSlides/notesSlide19.xml" ContentType="application/vnd.openxmlformats-officedocument.presentationml.notesSlide+xml"/>
  <Override PartName="/ppt/charts/chart18.xml" ContentType="application/vnd.openxmlformats-officedocument.drawingml.chart+xml"/>
  <Override PartName="/ppt/notesSlides/notesSlide20.xml" ContentType="application/vnd.openxmlformats-officedocument.presentationml.notesSlide+xml"/>
  <Override PartName="/ppt/charts/chart19.xml" ContentType="application/vnd.openxmlformats-officedocument.drawingml.chart+xml"/>
  <Override PartName="/ppt/notesSlides/notesSlide21.xml" ContentType="application/vnd.openxmlformats-officedocument.presentationml.notesSlide+xml"/>
  <Override PartName="/ppt/charts/chart20.xml" ContentType="application/vnd.openxmlformats-officedocument.drawingml.chart+xml"/>
  <Override PartName="/ppt/notesSlides/notesSlide22.xml" ContentType="application/vnd.openxmlformats-officedocument.presentationml.notesSlide+xml"/>
  <Override PartName="/ppt/charts/chart21.xml" ContentType="application/vnd.openxmlformats-officedocument.drawingml.chart+xml"/>
  <Override PartName="/ppt/notesSlides/notesSlide23.xml" ContentType="application/vnd.openxmlformats-officedocument.presentationml.notesSlide+xml"/>
  <Override PartName="/ppt/charts/chart22.xml" ContentType="application/vnd.openxmlformats-officedocument.drawingml.chart+xml"/>
  <Override PartName="/ppt/notesSlides/notesSlide24.xml" ContentType="application/vnd.openxmlformats-officedocument.presentationml.notesSlide+xml"/>
  <Override PartName="/ppt/charts/chart23.xml" ContentType="application/vnd.openxmlformats-officedocument.drawingml.chart+xml"/>
  <Override PartName="/ppt/charts/chart24.xml" ContentType="application/vnd.openxmlformats-officedocument.drawingml.chart+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75" r:id="rId2"/>
    <p:sldId id="276" r:id="rId3"/>
    <p:sldId id="256" r:id="rId4"/>
    <p:sldId id="260" r:id="rId5"/>
    <p:sldId id="261" r:id="rId6"/>
    <p:sldId id="279" r:id="rId7"/>
    <p:sldId id="259" r:id="rId8"/>
    <p:sldId id="278" r:id="rId9"/>
    <p:sldId id="280" r:id="rId10"/>
    <p:sldId id="257" r:id="rId11"/>
    <p:sldId id="258" r:id="rId12"/>
    <p:sldId id="262" r:id="rId13"/>
    <p:sldId id="263" r:id="rId14"/>
    <p:sldId id="274" r:id="rId15"/>
    <p:sldId id="277" r:id="rId16"/>
    <p:sldId id="268" r:id="rId17"/>
    <p:sldId id="269" r:id="rId18"/>
    <p:sldId id="273" r:id="rId19"/>
    <p:sldId id="272" r:id="rId20"/>
    <p:sldId id="271" r:id="rId21"/>
    <p:sldId id="265" r:id="rId22"/>
    <p:sldId id="266" r:id="rId23"/>
    <p:sldId id="267" r:id="rId24"/>
    <p:sldId id="264" r:id="rId25"/>
    <p:sldId id="270" r:id="rId26"/>
    <p:sldId id="281" r:id="rId27"/>
    <p:sldId id="283" r:id="rId28"/>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912" autoAdjust="0"/>
    <p:restoredTop sz="71553" autoAdjust="0"/>
  </p:normalViewPr>
  <p:slideViewPr>
    <p:cSldViewPr>
      <p:cViewPr>
        <p:scale>
          <a:sx n="100" d="100"/>
          <a:sy n="100" d="100"/>
        </p:scale>
        <p:origin x="-1908"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oleObject" Target="file:///C:\Users\Ben%20Leffel\Desktop\BrainDox\UCI\Long%20Institute%20&amp;%20Center%20for%20Global%20Leadership\U.S.-China%20Perceptions.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C:\Users\Ben%20Leffel\Desktop\BrainDox\UCI\Long%20Institute%20&amp;%20Center%20for%20Global%20Leadership\U.S.-China%20Perceptions.xlsx" TargetMode="Externa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United States</c:v>
                </c:pt>
              </c:strCache>
            </c:strRef>
          </c:tx>
          <c:invertIfNegative val="0"/>
          <c:cat>
            <c:numRef>
              <c:f>Sheet1!$A$2:$A$32</c:f>
              <c:numCache>
                <c:formatCode>General</c:formatCode>
                <c:ptCount val="31"/>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numCache>
            </c:numRef>
          </c:cat>
          <c:val>
            <c:numRef>
              <c:f>Sheet1!$B$2:$B$32</c:f>
              <c:numCache>
                <c:formatCode>General</c:formatCode>
                <c:ptCount val="31"/>
                <c:pt idx="0">
                  <c:v>17598</c:v>
                </c:pt>
                <c:pt idx="1">
                  <c:v>18427</c:v>
                </c:pt>
                <c:pt idx="2">
                  <c:v>19394</c:v>
                </c:pt>
                <c:pt idx="3">
                  <c:v>20698</c:v>
                </c:pt>
                <c:pt idx="4">
                  <c:v>22039</c:v>
                </c:pt>
                <c:pt idx="5">
                  <c:v>23054</c:v>
                </c:pt>
                <c:pt idx="6">
                  <c:v>23493</c:v>
                </c:pt>
                <c:pt idx="7">
                  <c:v>24527</c:v>
                </c:pt>
                <c:pt idx="8">
                  <c:v>25448</c:v>
                </c:pt>
                <c:pt idx="9">
                  <c:v>26719</c:v>
                </c:pt>
                <c:pt idx="10">
                  <c:v>27638</c:v>
                </c:pt>
                <c:pt idx="11">
                  <c:v>28894</c:v>
                </c:pt>
                <c:pt idx="12">
                  <c:v>30364</c:v>
                </c:pt>
                <c:pt idx="13">
                  <c:v>32332</c:v>
                </c:pt>
                <c:pt idx="14">
                  <c:v>34566</c:v>
                </c:pt>
                <c:pt idx="15">
                  <c:v>36900</c:v>
                </c:pt>
                <c:pt idx="16">
                  <c:v>37900</c:v>
                </c:pt>
                <c:pt idx="17">
                  <c:v>38600</c:v>
                </c:pt>
                <c:pt idx="18">
                  <c:v>40000</c:v>
                </c:pt>
                <c:pt idx="19">
                  <c:v>42300</c:v>
                </c:pt>
                <c:pt idx="20">
                  <c:v>44700</c:v>
                </c:pt>
                <c:pt idx="21">
                  <c:v>47400</c:v>
                </c:pt>
                <c:pt idx="22">
                  <c:v>48400</c:v>
                </c:pt>
                <c:pt idx="23">
                  <c:v>48600</c:v>
                </c:pt>
                <c:pt idx="24">
                  <c:v>47300</c:v>
                </c:pt>
                <c:pt idx="25">
                  <c:v>48900</c:v>
                </c:pt>
                <c:pt idx="26">
                  <c:v>50700</c:v>
                </c:pt>
                <c:pt idx="27">
                  <c:v>52800</c:v>
                </c:pt>
                <c:pt idx="28">
                  <c:v>54000</c:v>
                </c:pt>
                <c:pt idx="29">
                  <c:v>54540</c:v>
                </c:pt>
                <c:pt idx="30">
                  <c:v>56110</c:v>
                </c:pt>
              </c:numCache>
            </c:numRef>
          </c:val>
        </c:ser>
        <c:ser>
          <c:idx val="1"/>
          <c:order val="1"/>
          <c:tx>
            <c:strRef>
              <c:f>Sheet1!$C$1</c:f>
              <c:strCache>
                <c:ptCount val="1"/>
                <c:pt idx="0">
                  <c:v>China</c:v>
                </c:pt>
              </c:strCache>
            </c:strRef>
          </c:tx>
          <c:invertIfNegative val="0"/>
          <c:cat>
            <c:numRef>
              <c:f>Sheet1!$A$2:$A$32</c:f>
              <c:numCache>
                <c:formatCode>General</c:formatCode>
                <c:ptCount val="31"/>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numCache>
            </c:numRef>
          </c:cat>
          <c:val>
            <c:numRef>
              <c:f>Sheet1!$C$2:$C$32</c:f>
              <c:numCache>
                <c:formatCode>General</c:formatCode>
                <c:ptCount val="31"/>
                <c:pt idx="0">
                  <c:v>501</c:v>
                </c:pt>
                <c:pt idx="1">
                  <c:v>549</c:v>
                </c:pt>
                <c:pt idx="2">
                  <c:v>621</c:v>
                </c:pt>
                <c:pt idx="3">
                  <c:v>703</c:v>
                </c:pt>
                <c:pt idx="4">
                  <c:v>748</c:v>
                </c:pt>
                <c:pt idx="5">
                  <c:v>887</c:v>
                </c:pt>
                <c:pt idx="6">
                  <c:v>887</c:v>
                </c:pt>
                <c:pt idx="7">
                  <c:v>1024</c:v>
                </c:pt>
                <c:pt idx="8">
                  <c:v>1179</c:v>
                </c:pt>
                <c:pt idx="9">
                  <c:v>1346</c:v>
                </c:pt>
                <c:pt idx="10">
                  <c:v>1507</c:v>
                </c:pt>
                <c:pt idx="11">
                  <c:v>1672</c:v>
                </c:pt>
                <c:pt idx="12">
                  <c:v>1841</c:v>
                </c:pt>
                <c:pt idx="13">
                  <c:v>1988</c:v>
                </c:pt>
                <c:pt idx="14">
                  <c:v>2400</c:v>
                </c:pt>
                <c:pt idx="15">
                  <c:v>2900</c:v>
                </c:pt>
                <c:pt idx="16">
                  <c:v>3200</c:v>
                </c:pt>
                <c:pt idx="17">
                  <c:v>3500</c:v>
                </c:pt>
                <c:pt idx="18">
                  <c:v>3900</c:v>
                </c:pt>
                <c:pt idx="19">
                  <c:v>4400</c:v>
                </c:pt>
                <c:pt idx="20">
                  <c:v>5000</c:v>
                </c:pt>
                <c:pt idx="21">
                  <c:v>5800</c:v>
                </c:pt>
                <c:pt idx="22">
                  <c:v>6800</c:v>
                </c:pt>
                <c:pt idx="23">
                  <c:v>7600</c:v>
                </c:pt>
                <c:pt idx="24">
                  <c:v>8300</c:v>
                </c:pt>
                <c:pt idx="25">
                  <c:v>9200</c:v>
                </c:pt>
                <c:pt idx="26">
                  <c:v>10200</c:v>
                </c:pt>
                <c:pt idx="27">
                  <c:v>11200</c:v>
                </c:pt>
                <c:pt idx="28">
                  <c:v>12100</c:v>
                </c:pt>
                <c:pt idx="29">
                  <c:v>13440</c:v>
                </c:pt>
                <c:pt idx="30">
                  <c:v>14450</c:v>
                </c:pt>
              </c:numCache>
            </c:numRef>
          </c:val>
        </c:ser>
        <c:dLbls>
          <c:showLegendKey val="0"/>
          <c:showVal val="0"/>
          <c:showCatName val="0"/>
          <c:showSerName val="0"/>
          <c:showPercent val="0"/>
          <c:showBubbleSize val="0"/>
        </c:dLbls>
        <c:gapWidth val="150"/>
        <c:axId val="155851776"/>
        <c:axId val="194687744"/>
      </c:barChart>
      <c:catAx>
        <c:axId val="155851776"/>
        <c:scaling>
          <c:orientation val="minMax"/>
        </c:scaling>
        <c:delete val="0"/>
        <c:axPos val="b"/>
        <c:numFmt formatCode="General" sourceLinked="1"/>
        <c:majorTickMark val="out"/>
        <c:minorTickMark val="none"/>
        <c:tickLblPos val="nextTo"/>
        <c:txPr>
          <a:bodyPr rot="-2700000"/>
          <a:lstStyle/>
          <a:p>
            <a:pPr>
              <a:defRPr/>
            </a:pPr>
            <a:endParaRPr lang="en-US"/>
          </a:p>
        </c:txPr>
        <c:crossAx val="194687744"/>
        <c:crosses val="autoZero"/>
        <c:auto val="1"/>
        <c:lblAlgn val="ctr"/>
        <c:lblOffset val="100"/>
        <c:noMultiLvlLbl val="0"/>
      </c:catAx>
      <c:valAx>
        <c:axId val="194687744"/>
        <c:scaling>
          <c:orientation val="minMax"/>
        </c:scaling>
        <c:delete val="0"/>
        <c:axPos val="l"/>
        <c:majorGridlines/>
        <c:numFmt formatCode="General" sourceLinked="1"/>
        <c:majorTickMark val="out"/>
        <c:minorTickMark val="none"/>
        <c:tickLblPos val="nextTo"/>
        <c:crossAx val="155851776"/>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United States</c:v>
                </c:pt>
              </c:strCache>
            </c:strRef>
          </c:tx>
          <c:invertIfNegative val="0"/>
          <c:cat>
            <c:numRef>
              <c:f>Sheet1!$A$2:$A$25</c:f>
              <c:numCache>
                <c:formatCode>General</c:formatCode>
                <c:ptCount val="24"/>
                <c:pt idx="0">
                  <c:v>1985</c:v>
                </c:pt>
                <c:pt idx="1">
                  <c:v>1992</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pt idx="23">
                  <c:v>2016</c:v>
                </c:pt>
              </c:numCache>
            </c:numRef>
          </c:cat>
          <c:val>
            <c:numRef>
              <c:f>Sheet1!$B$2:$B$25</c:f>
              <c:numCache>
                <c:formatCode>General</c:formatCode>
                <c:ptCount val="24"/>
                <c:pt idx="0">
                  <c:v>84</c:v>
                </c:pt>
                <c:pt idx="1">
                  <c:v>78</c:v>
                </c:pt>
                <c:pt idx="2">
                  <c:v>78</c:v>
                </c:pt>
                <c:pt idx="3">
                  <c:v>77</c:v>
                </c:pt>
                <c:pt idx="4">
                  <c:v>76</c:v>
                </c:pt>
                <c:pt idx="5">
                  <c:v>75</c:v>
                </c:pt>
                <c:pt idx="6">
                  <c:v>75</c:v>
                </c:pt>
                <c:pt idx="7">
                  <c:v>78</c:v>
                </c:pt>
                <c:pt idx="8">
                  <c:v>76</c:v>
                </c:pt>
                <c:pt idx="9">
                  <c:v>76</c:v>
                </c:pt>
                <c:pt idx="10">
                  <c:v>77</c:v>
                </c:pt>
                <c:pt idx="11">
                  <c:v>75</c:v>
                </c:pt>
                <c:pt idx="12">
                  <c:v>76</c:v>
                </c:pt>
                <c:pt idx="13">
                  <c:v>73</c:v>
                </c:pt>
                <c:pt idx="14">
                  <c:v>72</c:v>
                </c:pt>
                <c:pt idx="15">
                  <c:v>73</c:v>
                </c:pt>
                <c:pt idx="16">
                  <c:v>75</c:v>
                </c:pt>
                <c:pt idx="17">
                  <c:v>71</c:v>
                </c:pt>
                <c:pt idx="18">
                  <c:v>71</c:v>
                </c:pt>
                <c:pt idx="19">
                  <c:v>73</c:v>
                </c:pt>
                <c:pt idx="20">
                  <c:v>73</c:v>
                </c:pt>
                <c:pt idx="21">
                  <c:v>74</c:v>
                </c:pt>
                <c:pt idx="22">
                  <c:v>76</c:v>
                </c:pt>
                <c:pt idx="23">
                  <c:v>74</c:v>
                </c:pt>
              </c:numCache>
            </c:numRef>
          </c:val>
        </c:ser>
        <c:ser>
          <c:idx val="1"/>
          <c:order val="1"/>
          <c:tx>
            <c:strRef>
              <c:f>Sheet1!$C$1</c:f>
              <c:strCache>
                <c:ptCount val="1"/>
                <c:pt idx="0">
                  <c:v>China</c:v>
                </c:pt>
              </c:strCache>
            </c:strRef>
          </c:tx>
          <c:invertIfNegative val="0"/>
          <c:cat>
            <c:numRef>
              <c:f>Sheet1!$A$2:$A$25</c:f>
              <c:numCache>
                <c:formatCode>General</c:formatCode>
                <c:ptCount val="24"/>
                <c:pt idx="0">
                  <c:v>1985</c:v>
                </c:pt>
                <c:pt idx="1">
                  <c:v>1992</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pt idx="23">
                  <c:v>2016</c:v>
                </c:pt>
              </c:numCache>
            </c:numRef>
          </c:cat>
          <c:val>
            <c:numRef>
              <c:f>Sheet1!$C$2:$C$25</c:f>
              <c:numCache>
                <c:formatCode>General</c:formatCode>
                <c:ptCount val="24"/>
                <c:pt idx="0">
                  <c:v>51</c:v>
                </c:pt>
                <c:pt idx="1">
                  <c:v>47</c:v>
                </c:pt>
                <c:pt idx="2">
                  <c:v>22</c:v>
                </c:pt>
                <c:pt idx="3">
                  <c:v>24</c:v>
                </c:pt>
                <c:pt idx="4">
                  <c:v>29</c:v>
                </c:pt>
                <c:pt idx="5">
                  <c:v>35</c:v>
                </c:pt>
                <c:pt idx="6">
                  <c:v>34</c:v>
                </c:pt>
                <c:pt idx="7">
                  <c:v>31</c:v>
                </c:pt>
                <c:pt idx="8">
                  <c:v>35</c:v>
                </c:pt>
                <c:pt idx="9">
                  <c:v>35</c:v>
                </c:pt>
                <c:pt idx="10">
                  <c:v>34</c:v>
                </c:pt>
                <c:pt idx="11">
                  <c:v>34</c:v>
                </c:pt>
                <c:pt idx="12">
                  <c:v>32</c:v>
                </c:pt>
                <c:pt idx="13">
                  <c:v>33</c:v>
                </c:pt>
                <c:pt idx="14">
                  <c:v>35</c:v>
                </c:pt>
                <c:pt idx="15">
                  <c:v>36</c:v>
                </c:pt>
                <c:pt idx="16">
                  <c:v>36</c:v>
                </c:pt>
                <c:pt idx="17">
                  <c:v>35</c:v>
                </c:pt>
                <c:pt idx="18">
                  <c:v>36</c:v>
                </c:pt>
                <c:pt idx="19">
                  <c:v>39</c:v>
                </c:pt>
                <c:pt idx="20">
                  <c:v>40</c:v>
                </c:pt>
                <c:pt idx="21">
                  <c:v>36</c:v>
                </c:pt>
                <c:pt idx="22">
                  <c:v>37</c:v>
                </c:pt>
                <c:pt idx="23">
                  <c:v>40</c:v>
                </c:pt>
              </c:numCache>
            </c:numRef>
          </c:val>
        </c:ser>
        <c:ser>
          <c:idx val="2"/>
          <c:order val="2"/>
          <c:tx>
            <c:strRef>
              <c:f>Sheet1!$D$1</c:f>
              <c:strCache>
                <c:ptCount val="1"/>
                <c:pt idx="0">
                  <c:v>Hong Kong SAR</c:v>
                </c:pt>
              </c:strCache>
            </c:strRef>
          </c:tx>
          <c:invertIfNegative val="0"/>
          <c:cat>
            <c:numRef>
              <c:f>Sheet1!$A$2:$A$25</c:f>
              <c:numCache>
                <c:formatCode>General</c:formatCode>
                <c:ptCount val="24"/>
                <c:pt idx="0">
                  <c:v>1985</c:v>
                </c:pt>
                <c:pt idx="1">
                  <c:v>1992</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pt idx="23">
                  <c:v>2016</c:v>
                </c:pt>
              </c:numCache>
            </c:numRef>
          </c:cat>
          <c:val>
            <c:numRef>
              <c:f>Sheet1!$D$2:$D$25</c:f>
              <c:numCache>
                <c:formatCode>General</c:formatCode>
                <c:ptCount val="24"/>
                <c:pt idx="0">
                  <c:v>74</c:v>
                </c:pt>
                <c:pt idx="1">
                  <c:v>69</c:v>
                </c:pt>
                <c:pt idx="2">
                  <c:v>71</c:v>
                </c:pt>
                <c:pt idx="3">
                  <c:v>70</c:v>
                </c:pt>
                <c:pt idx="4">
                  <c:v>73</c:v>
                </c:pt>
                <c:pt idx="5">
                  <c:v>78</c:v>
                </c:pt>
                <c:pt idx="6">
                  <c:v>77</c:v>
                </c:pt>
                <c:pt idx="7">
                  <c:v>77</c:v>
                </c:pt>
                <c:pt idx="8">
                  <c:v>79</c:v>
                </c:pt>
                <c:pt idx="9">
                  <c:v>79</c:v>
                </c:pt>
                <c:pt idx="10">
                  <c:v>82</c:v>
                </c:pt>
                <c:pt idx="11">
                  <c:v>80</c:v>
                </c:pt>
                <c:pt idx="12">
                  <c:v>83</c:v>
                </c:pt>
                <c:pt idx="13">
                  <c:v>83</c:v>
                </c:pt>
                <c:pt idx="14">
                  <c:v>83</c:v>
                </c:pt>
                <c:pt idx="15">
                  <c:v>81</c:v>
                </c:pt>
                <c:pt idx="16">
                  <c:v>82</c:v>
                </c:pt>
                <c:pt idx="17">
                  <c:v>84</c:v>
                </c:pt>
                <c:pt idx="18">
                  <c:v>84</c:v>
                </c:pt>
                <c:pt idx="19">
                  <c:v>77</c:v>
                </c:pt>
                <c:pt idx="20">
                  <c:v>75</c:v>
                </c:pt>
                <c:pt idx="21">
                  <c:v>74</c:v>
                </c:pt>
                <c:pt idx="22">
                  <c:v>75</c:v>
                </c:pt>
                <c:pt idx="23">
                  <c:v>75</c:v>
                </c:pt>
              </c:numCache>
            </c:numRef>
          </c:val>
        </c:ser>
        <c:dLbls>
          <c:showLegendKey val="0"/>
          <c:showVal val="0"/>
          <c:showCatName val="0"/>
          <c:showSerName val="0"/>
          <c:showPercent val="0"/>
          <c:showBubbleSize val="0"/>
        </c:dLbls>
        <c:gapWidth val="150"/>
        <c:axId val="150058112"/>
        <c:axId val="150059648"/>
      </c:barChart>
      <c:catAx>
        <c:axId val="150058112"/>
        <c:scaling>
          <c:orientation val="minMax"/>
        </c:scaling>
        <c:delete val="0"/>
        <c:axPos val="b"/>
        <c:numFmt formatCode="General" sourceLinked="1"/>
        <c:majorTickMark val="out"/>
        <c:minorTickMark val="none"/>
        <c:tickLblPos val="nextTo"/>
        <c:txPr>
          <a:bodyPr rot="-2700000"/>
          <a:lstStyle/>
          <a:p>
            <a:pPr>
              <a:defRPr/>
            </a:pPr>
            <a:endParaRPr lang="en-US"/>
          </a:p>
        </c:txPr>
        <c:crossAx val="150059648"/>
        <c:crosses val="autoZero"/>
        <c:auto val="1"/>
        <c:lblAlgn val="ctr"/>
        <c:lblOffset val="100"/>
        <c:noMultiLvlLbl val="0"/>
      </c:catAx>
      <c:valAx>
        <c:axId val="150059648"/>
        <c:scaling>
          <c:orientation val="minMax"/>
        </c:scaling>
        <c:delete val="0"/>
        <c:axPos val="l"/>
        <c:majorGridlines/>
        <c:numFmt formatCode="General" sourceLinked="1"/>
        <c:majorTickMark val="out"/>
        <c:minorTickMark val="none"/>
        <c:tickLblPos val="nextTo"/>
        <c:crossAx val="150058112"/>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United States</c:v>
                </c:pt>
              </c:strCache>
            </c:strRef>
          </c:tx>
          <c:invertIfNegative val="0"/>
          <c:cat>
            <c:numRef>
              <c:f>Sheet1!$A$2:$A$23</c:f>
              <c:numCache>
                <c:formatCode>General</c:formatCode>
                <c:ptCount val="22"/>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pt idx="21">
                  <c:v>2015</c:v>
                </c:pt>
              </c:numCache>
            </c:numRef>
          </c:cat>
          <c:val>
            <c:numRef>
              <c:f>Sheet1!$B$2:$B$23</c:f>
              <c:numCache>
                <c:formatCode>General</c:formatCode>
                <c:ptCount val="22"/>
                <c:pt idx="0">
                  <c:v>31</c:v>
                </c:pt>
                <c:pt idx="1">
                  <c:v>26</c:v>
                </c:pt>
                <c:pt idx="2">
                  <c:v>27</c:v>
                </c:pt>
                <c:pt idx="3">
                  <c:v>27</c:v>
                </c:pt>
                <c:pt idx="4">
                  <c:v>25</c:v>
                </c:pt>
                <c:pt idx="5">
                  <c:v>25</c:v>
                </c:pt>
                <c:pt idx="6">
                  <c:v>24</c:v>
                </c:pt>
                <c:pt idx="7">
                  <c:v>25</c:v>
                </c:pt>
                <c:pt idx="8">
                  <c:v>23</c:v>
                </c:pt>
                <c:pt idx="9">
                  <c:v>22</c:v>
                </c:pt>
                <c:pt idx="10">
                  <c:v>21</c:v>
                </c:pt>
                <c:pt idx="11">
                  <c:v>21</c:v>
                </c:pt>
                <c:pt idx="12">
                  <c:v>21</c:v>
                </c:pt>
                <c:pt idx="13">
                  <c:v>20</c:v>
                </c:pt>
                <c:pt idx="14">
                  <c:v>20</c:v>
                </c:pt>
                <c:pt idx="15">
                  <c:v>20</c:v>
                </c:pt>
                <c:pt idx="16">
                  <c:v>20</c:v>
                </c:pt>
                <c:pt idx="17">
                  <c:v>19</c:v>
                </c:pt>
                <c:pt idx="19">
                  <c:v>18</c:v>
                </c:pt>
                <c:pt idx="21">
                  <c:v>17</c:v>
                </c:pt>
              </c:numCache>
            </c:numRef>
          </c:val>
        </c:ser>
        <c:ser>
          <c:idx val="1"/>
          <c:order val="1"/>
          <c:tx>
            <c:strRef>
              <c:f>Sheet1!$C$1</c:f>
              <c:strCache>
                <c:ptCount val="1"/>
                <c:pt idx="0">
                  <c:v>China</c:v>
                </c:pt>
              </c:strCache>
            </c:strRef>
          </c:tx>
          <c:invertIfNegative val="0"/>
          <c:cat>
            <c:numRef>
              <c:f>Sheet1!$A$2:$A$23</c:f>
              <c:numCache>
                <c:formatCode>General</c:formatCode>
                <c:ptCount val="22"/>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pt idx="21">
                  <c:v>2015</c:v>
                </c:pt>
              </c:numCache>
            </c:numRef>
          </c:cat>
          <c:val>
            <c:numRef>
              <c:f>Sheet1!$C$2:$C$23</c:f>
              <c:numCache>
                <c:formatCode>General</c:formatCode>
                <c:ptCount val="22"/>
                <c:pt idx="0">
                  <c:v>97</c:v>
                </c:pt>
                <c:pt idx="1">
                  <c:v>96</c:v>
                </c:pt>
                <c:pt idx="2">
                  <c:v>96</c:v>
                </c:pt>
                <c:pt idx="3">
                  <c:v>96</c:v>
                </c:pt>
                <c:pt idx="4">
                  <c:v>95</c:v>
                </c:pt>
                <c:pt idx="5">
                  <c:v>91</c:v>
                </c:pt>
                <c:pt idx="6">
                  <c:v>94</c:v>
                </c:pt>
                <c:pt idx="7">
                  <c:v>92</c:v>
                </c:pt>
                <c:pt idx="8">
                  <c:v>92</c:v>
                </c:pt>
                <c:pt idx="9">
                  <c:v>92</c:v>
                </c:pt>
                <c:pt idx="10">
                  <c:v>90</c:v>
                </c:pt>
                <c:pt idx="11">
                  <c:v>86</c:v>
                </c:pt>
                <c:pt idx="12">
                  <c:v>82</c:v>
                </c:pt>
                <c:pt idx="13">
                  <c:v>82</c:v>
                </c:pt>
                <c:pt idx="14">
                  <c:v>80</c:v>
                </c:pt>
                <c:pt idx="15">
                  <c:v>79</c:v>
                </c:pt>
                <c:pt idx="16">
                  <c:v>78</c:v>
                </c:pt>
                <c:pt idx="17">
                  <c:v>77</c:v>
                </c:pt>
                <c:pt idx="19">
                  <c:v>74</c:v>
                </c:pt>
                <c:pt idx="21">
                  <c:v>70</c:v>
                </c:pt>
              </c:numCache>
            </c:numRef>
          </c:val>
        </c:ser>
        <c:ser>
          <c:idx val="2"/>
          <c:order val="2"/>
          <c:tx>
            <c:strRef>
              <c:f>Sheet1!$D$1</c:f>
              <c:strCache>
                <c:ptCount val="1"/>
                <c:pt idx="0">
                  <c:v>Hong Kong SAR</c:v>
                </c:pt>
              </c:strCache>
            </c:strRef>
          </c:tx>
          <c:invertIfNegative val="0"/>
          <c:cat>
            <c:numRef>
              <c:f>Sheet1!$A$2:$A$23</c:f>
              <c:numCache>
                <c:formatCode>General</c:formatCode>
                <c:ptCount val="22"/>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pt idx="21">
                  <c:v>2015</c:v>
                </c:pt>
              </c:numCache>
            </c:numRef>
          </c:cat>
          <c:val>
            <c:numRef>
              <c:f>Sheet1!$D$2:$D$23</c:f>
              <c:numCache>
                <c:formatCode>General</c:formatCode>
                <c:ptCount val="22"/>
                <c:pt idx="0">
                  <c:v>62</c:v>
                </c:pt>
                <c:pt idx="1">
                  <c:v>62</c:v>
                </c:pt>
                <c:pt idx="2">
                  <c:v>64</c:v>
                </c:pt>
                <c:pt idx="3">
                  <c:v>67</c:v>
                </c:pt>
                <c:pt idx="4">
                  <c:v>59</c:v>
                </c:pt>
                <c:pt idx="5">
                  <c:v>56</c:v>
                </c:pt>
                <c:pt idx="6">
                  <c:v>57</c:v>
                </c:pt>
                <c:pt idx="7">
                  <c:v>53</c:v>
                </c:pt>
                <c:pt idx="8">
                  <c:v>56</c:v>
                </c:pt>
                <c:pt idx="9">
                  <c:v>52</c:v>
                </c:pt>
                <c:pt idx="10">
                  <c:v>52</c:v>
                </c:pt>
                <c:pt idx="11">
                  <c:v>54</c:v>
                </c:pt>
                <c:pt idx="12">
                  <c:v>53</c:v>
                </c:pt>
                <c:pt idx="13">
                  <c:v>51</c:v>
                </c:pt>
                <c:pt idx="14">
                  <c:v>48</c:v>
                </c:pt>
                <c:pt idx="15">
                  <c:v>47</c:v>
                </c:pt>
                <c:pt idx="16">
                  <c:v>45</c:v>
                </c:pt>
                <c:pt idx="17">
                  <c:v>43</c:v>
                </c:pt>
                <c:pt idx="19">
                  <c:v>43</c:v>
                </c:pt>
                <c:pt idx="21">
                  <c:v>41</c:v>
                </c:pt>
              </c:numCache>
            </c:numRef>
          </c:val>
        </c:ser>
        <c:dLbls>
          <c:showLegendKey val="0"/>
          <c:showVal val="0"/>
          <c:showCatName val="0"/>
          <c:showSerName val="0"/>
          <c:showPercent val="0"/>
          <c:showBubbleSize val="0"/>
        </c:dLbls>
        <c:gapWidth val="150"/>
        <c:axId val="150198912"/>
        <c:axId val="150204800"/>
      </c:barChart>
      <c:catAx>
        <c:axId val="150198912"/>
        <c:scaling>
          <c:orientation val="minMax"/>
        </c:scaling>
        <c:delete val="0"/>
        <c:axPos val="b"/>
        <c:numFmt formatCode="General" sourceLinked="1"/>
        <c:majorTickMark val="out"/>
        <c:minorTickMark val="none"/>
        <c:tickLblPos val="nextTo"/>
        <c:txPr>
          <a:bodyPr rot="-2700000"/>
          <a:lstStyle/>
          <a:p>
            <a:pPr>
              <a:defRPr/>
            </a:pPr>
            <a:endParaRPr lang="en-US"/>
          </a:p>
        </c:txPr>
        <c:crossAx val="150204800"/>
        <c:crosses val="autoZero"/>
        <c:auto val="1"/>
        <c:lblAlgn val="ctr"/>
        <c:lblOffset val="100"/>
        <c:noMultiLvlLbl val="0"/>
      </c:catAx>
      <c:valAx>
        <c:axId val="150204800"/>
        <c:scaling>
          <c:orientation val="minMax"/>
        </c:scaling>
        <c:delete val="0"/>
        <c:axPos val="l"/>
        <c:majorGridlines/>
        <c:numFmt formatCode="General" sourceLinked="1"/>
        <c:majorTickMark val="out"/>
        <c:minorTickMark val="none"/>
        <c:tickLblPos val="nextTo"/>
        <c:crossAx val="150198912"/>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United States</c:v>
                </c:pt>
              </c:strCache>
            </c:strRef>
          </c:tx>
          <c:invertIfNegative val="0"/>
          <c:cat>
            <c:numRef>
              <c:f>Sheet1!$A$2:$A$33</c:f>
              <c:numCache>
                <c:formatCode>General</c:formatCode>
                <c:ptCount val="32"/>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pt idx="31">
                  <c:v>2016</c:v>
                </c:pt>
              </c:numCache>
            </c:numRef>
          </c:cat>
          <c:val>
            <c:numRef>
              <c:f>Sheet1!$B$2:$B$33</c:f>
              <c:numCache>
                <c:formatCode>General</c:formatCode>
                <c:ptCount val="32"/>
                <c:pt idx="0">
                  <c:v>7.2</c:v>
                </c:pt>
                <c:pt idx="1">
                  <c:v>7</c:v>
                </c:pt>
                <c:pt idx="2">
                  <c:v>6.2</c:v>
                </c:pt>
                <c:pt idx="3">
                  <c:v>5.5</c:v>
                </c:pt>
                <c:pt idx="4">
                  <c:v>5.3</c:v>
                </c:pt>
                <c:pt idx="5">
                  <c:v>5.6</c:v>
                </c:pt>
                <c:pt idx="6">
                  <c:v>6.8</c:v>
                </c:pt>
                <c:pt idx="7">
                  <c:v>7.5</c:v>
                </c:pt>
                <c:pt idx="8">
                  <c:v>6.9</c:v>
                </c:pt>
                <c:pt idx="9">
                  <c:v>6.1</c:v>
                </c:pt>
                <c:pt idx="10">
                  <c:v>5.6</c:v>
                </c:pt>
                <c:pt idx="11">
                  <c:v>5.4</c:v>
                </c:pt>
                <c:pt idx="12">
                  <c:v>4.9000000000000004</c:v>
                </c:pt>
                <c:pt idx="13">
                  <c:v>4.5</c:v>
                </c:pt>
                <c:pt idx="14">
                  <c:v>4.2</c:v>
                </c:pt>
                <c:pt idx="15">
                  <c:v>4</c:v>
                </c:pt>
                <c:pt idx="16">
                  <c:v>4.7</c:v>
                </c:pt>
                <c:pt idx="17">
                  <c:v>5.8</c:v>
                </c:pt>
                <c:pt idx="18">
                  <c:v>6</c:v>
                </c:pt>
                <c:pt idx="19">
                  <c:v>5.5</c:v>
                </c:pt>
                <c:pt idx="20">
                  <c:v>5.0999999999999996</c:v>
                </c:pt>
                <c:pt idx="21">
                  <c:v>4.7</c:v>
                </c:pt>
                <c:pt idx="22">
                  <c:v>4.7</c:v>
                </c:pt>
                <c:pt idx="23">
                  <c:v>5.9</c:v>
                </c:pt>
                <c:pt idx="24">
                  <c:v>9.4</c:v>
                </c:pt>
                <c:pt idx="25">
                  <c:v>9.6999999999999993</c:v>
                </c:pt>
                <c:pt idx="26">
                  <c:v>9</c:v>
                </c:pt>
                <c:pt idx="27">
                  <c:v>8.4</c:v>
                </c:pt>
                <c:pt idx="28">
                  <c:v>7.2</c:v>
                </c:pt>
                <c:pt idx="29">
                  <c:v>6.2</c:v>
                </c:pt>
                <c:pt idx="30">
                  <c:v>4.7</c:v>
                </c:pt>
                <c:pt idx="31">
                  <c:v>4.9000000000000004</c:v>
                </c:pt>
              </c:numCache>
            </c:numRef>
          </c:val>
        </c:ser>
        <c:ser>
          <c:idx val="1"/>
          <c:order val="1"/>
          <c:tx>
            <c:strRef>
              <c:f>Sheet1!$C$1</c:f>
              <c:strCache>
                <c:ptCount val="1"/>
                <c:pt idx="0">
                  <c:v>China</c:v>
                </c:pt>
              </c:strCache>
            </c:strRef>
          </c:tx>
          <c:invertIfNegative val="0"/>
          <c:cat>
            <c:numRef>
              <c:f>Sheet1!$A$2:$A$33</c:f>
              <c:numCache>
                <c:formatCode>General</c:formatCode>
                <c:ptCount val="32"/>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pt idx="31">
                  <c:v>2016</c:v>
                </c:pt>
              </c:numCache>
            </c:numRef>
          </c:cat>
          <c:val>
            <c:numRef>
              <c:f>Sheet1!$C$2:$C$33</c:f>
              <c:numCache>
                <c:formatCode>General</c:formatCode>
                <c:ptCount val="32"/>
                <c:pt idx="0">
                  <c:v>1.8</c:v>
                </c:pt>
                <c:pt idx="1">
                  <c:v>2</c:v>
                </c:pt>
                <c:pt idx="2">
                  <c:v>2</c:v>
                </c:pt>
                <c:pt idx="3">
                  <c:v>2</c:v>
                </c:pt>
                <c:pt idx="4">
                  <c:v>2.6</c:v>
                </c:pt>
                <c:pt idx="5">
                  <c:v>2.5</c:v>
                </c:pt>
                <c:pt idx="6">
                  <c:v>2.2999999999999998</c:v>
                </c:pt>
                <c:pt idx="7">
                  <c:v>2.2999999999999998</c:v>
                </c:pt>
                <c:pt idx="8">
                  <c:v>2.6</c:v>
                </c:pt>
                <c:pt idx="9">
                  <c:v>2.8</c:v>
                </c:pt>
                <c:pt idx="10">
                  <c:v>2.9</c:v>
                </c:pt>
                <c:pt idx="11">
                  <c:v>3</c:v>
                </c:pt>
                <c:pt idx="12">
                  <c:v>3.1</c:v>
                </c:pt>
                <c:pt idx="13">
                  <c:v>3.1</c:v>
                </c:pt>
                <c:pt idx="14">
                  <c:v>3.1</c:v>
                </c:pt>
                <c:pt idx="15">
                  <c:v>3.6</c:v>
                </c:pt>
                <c:pt idx="16">
                  <c:v>4</c:v>
                </c:pt>
                <c:pt idx="17">
                  <c:v>4.3</c:v>
                </c:pt>
                <c:pt idx="18">
                  <c:v>4.2</c:v>
                </c:pt>
                <c:pt idx="19">
                  <c:v>4.2</c:v>
                </c:pt>
                <c:pt idx="20">
                  <c:v>4.0999999999999996</c:v>
                </c:pt>
                <c:pt idx="21">
                  <c:v>4</c:v>
                </c:pt>
                <c:pt idx="22">
                  <c:v>3.8</c:v>
                </c:pt>
                <c:pt idx="23">
                  <c:v>4.4000000000000004</c:v>
                </c:pt>
                <c:pt idx="24">
                  <c:v>4.4000000000000004</c:v>
                </c:pt>
                <c:pt idx="25">
                  <c:v>4.2</c:v>
                </c:pt>
                <c:pt idx="26">
                  <c:v>4.3</c:v>
                </c:pt>
                <c:pt idx="27">
                  <c:v>4.5</c:v>
                </c:pt>
                <c:pt idx="28">
                  <c:v>4.5999999999999996</c:v>
                </c:pt>
                <c:pt idx="29">
                  <c:v>4.7</c:v>
                </c:pt>
                <c:pt idx="30">
                  <c:v>4.0999999999999996</c:v>
                </c:pt>
                <c:pt idx="31">
                  <c:v>4.0999999999999996</c:v>
                </c:pt>
              </c:numCache>
            </c:numRef>
          </c:val>
        </c:ser>
        <c:dLbls>
          <c:showLegendKey val="0"/>
          <c:showVal val="0"/>
          <c:showCatName val="0"/>
          <c:showSerName val="0"/>
          <c:showPercent val="0"/>
          <c:showBubbleSize val="0"/>
        </c:dLbls>
        <c:gapWidth val="150"/>
        <c:axId val="229012224"/>
        <c:axId val="229013760"/>
      </c:barChart>
      <c:catAx>
        <c:axId val="229012224"/>
        <c:scaling>
          <c:orientation val="minMax"/>
        </c:scaling>
        <c:delete val="0"/>
        <c:axPos val="b"/>
        <c:numFmt formatCode="General" sourceLinked="1"/>
        <c:majorTickMark val="out"/>
        <c:minorTickMark val="none"/>
        <c:tickLblPos val="nextTo"/>
        <c:txPr>
          <a:bodyPr rot="-2700000"/>
          <a:lstStyle/>
          <a:p>
            <a:pPr>
              <a:defRPr/>
            </a:pPr>
            <a:endParaRPr lang="en-US"/>
          </a:p>
        </c:txPr>
        <c:crossAx val="229013760"/>
        <c:crosses val="autoZero"/>
        <c:auto val="1"/>
        <c:lblAlgn val="ctr"/>
        <c:lblOffset val="100"/>
        <c:noMultiLvlLbl val="0"/>
      </c:catAx>
      <c:valAx>
        <c:axId val="229013760"/>
        <c:scaling>
          <c:orientation val="minMax"/>
        </c:scaling>
        <c:delete val="0"/>
        <c:axPos val="l"/>
        <c:majorGridlines/>
        <c:numFmt formatCode="General" sourceLinked="1"/>
        <c:majorTickMark val="out"/>
        <c:minorTickMark val="none"/>
        <c:tickLblPos val="nextTo"/>
        <c:crossAx val="229012224"/>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U.S. exports to China</c:v>
                </c:pt>
              </c:strCache>
            </c:strRef>
          </c:tx>
          <c:invertIfNegative val="0"/>
          <c:cat>
            <c:numRef>
              <c:f>Sheet1!$A$2:$A$33</c:f>
              <c:numCache>
                <c:formatCode>General</c:formatCode>
                <c:ptCount val="32"/>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pt idx="31">
                  <c:v>2016</c:v>
                </c:pt>
              </c:numCache>
            </c:numRef>
          </c:cat>
          <c:val>
            <c:numRef>
              <c:f>Sheet1!$B$2:$B$33</c:f>
              <c:numCache>
                <c:formatCode>General</c:formatCode>
                <c:ptCount val="32"/>
                <c:pt idx="0">
                  <c:v>3.9</c:v>
                </c:pt>
                <c:pt idx="1">
                  <c:v>3.1</c:v>
                </c:pt>
                <c:pt idx="2">
                  <c:v>3.5</c:v>
                </c:pt>
                <c:pt idx="3">
                  <c:v>5</c:v>
                </c:pt>
                <c:pt idx="4">
                  <c:v>5.8</c:v>
                </c:pt>
                <c:pt idx="5">
                  <c:v>4.8</c:v>
                </c:pt>
                <c:pt idx="6">
                  <c:v>6.3</c:v>
                </c:pt>
                <c:pt idx="7">
                  <c:v>7.4</c:v>
                </c:pt>
                <c:pt idx="8">
                  <c:v>8.8000000000000007</c:v>
                </c:pt>
                <c:pt idx="9">
                  <c:v>9.3000000000000007</c:v>
                </c:pt>
                <c:pt idx="10">
                  <c:v>11.8</c:v>
                </c:pt>
                <c:pt idx="11">
                  <c:v>12</c:v>
                </c:pt>
                <c:pt idx="12">
                  <c:v>12.9</c:v>
                </c:pt>
                <c:pt idx="13">
                  <c:v>14.2</c:v>
                </c:pt>
                <c:pt idx="14">
                  <c:v>13.1</c:v>
                </c:pt>
                <c:pt idx="15">
                  <c:v>16.2</c:v>
                </c:pt>
                <c:pt idx="16">
                  <c:v>19.2</c:v>
                </c:pt>
                <c:pt idx="17">
                  <c:v>22.1</c:v>
                </c:pt>
                <c:pt idx="18">
                  <c:v>28.4</c:v>
                </c:pt>
                <c:pt idx="19">
                  <c:v>34.4</c:v>
                </c:pt>
                <c:pt idx="20">
                  <c:v>41.2</c:v>
                </c:pt>
                <c:pt idx="21">
                  <c:v>53.7</c:v>
                </c:pt>
                <c:pt idx="22">
                  <c:v>62.9</c:v>
                </c:pt>
                <c:pt idx="23">
                  <c:v>69.7</c:v>
                </c:pt>
                <c:pt idx="24">
                  <c:v>69.5</c:v>
                </c:pt>
                <c:pt idx="25">
                  <c:v>92</c:v>
                </c:pt>
                <c:pt idx="26">
                  <c:v>104</c:v>
                </c:pt>
                <c:pt idx="27">
                  <c:v>111</c:v>
                </c:pt>
                <c:pt idx="28">
                  <c:v>122</c:v>
                </c:pt>
                <c:pt idx="29">
                  <c:v>124</c:v>
                </c:pt>
                <c:pt idx="30">
                  <c:v>116</c:v>
                </c:pt>
                <c:pt idx="31">
                  <c:v>116</c:v>
                </c:pt>
              </c:numCache>
            </c:numRef>
          </c:val>
        </c:ser>
        <c:ser>
          <c:idx val="1"/>
          <c:order val="1"/>
          <c:tx>
            <c:strRef>
              <c:f>Sheet1!$C$1</c:f>
              <c:strCache>
                <c:ptCount val="1"/>
                <c:pt idx="0">
                  <c:v>Chinese exports to U.S.</c:v>
                </c:pt>
              </c:strCache>
            </c:strRef>
          </c:tx>
          <c:invertIfNegative val="0"/>
          <c:cat>
            <c:numRef>
              <c:f>Sheet1!$A$2:$A$33</c:f>
              <c:numCache>
                <c:formatCode>General</c:formatCode>
                <c:ptCount val="32"/>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pt idx="31">
                  <c:v>2016</c:v>
                </c:pt>
              </c:numCache>
            </c:numRef>
          </c:cat>
          <c:val>
            <c:numRef>
              <c:f>Sheet1!$C$2:$C$33</c:f>
              <c:numCache>
                <c:formatCode>General</c:formatCode>
                <c:ptCount val="32"/>
                <c:pt idx="0">
                  <c:v>3.9</c:v>
                </c:pt>
                <c:pt idx="1">
                  <c:v>4.8</c:v>
                </c:pt>
                <c:pt idx="2">
                  <c:v>6.3</c:v>
                </c:pt>
                <c:pt idx="3">
                  <c:v>8.5</c:v>
                </c:pt>
                <c:pt idx="4">
                  <c:v>12</c:v>
                </c:pt>
                <c:pt idx="5">
                  <c:v>15.2</c:v>
                </c:pt>
                <c:pt idx="6">
                  <c:v>19</c:v>
                </c:pt>
                <c:pt idx="7">
                  <c:v>25.7</c:v>
                </c:pt>
                <c:pt idx="8">
                  <c:v>31.5</c:v>
                </c:pt>
                <c:pt idx="9">
                  <c:v>38.799999999999997</c:v>
                </c:pt>
                <c:pt idx="10">
                  <c:v>45.5</c:v>
                </c:pt>
                <c:pt idx="11">
                  <c:v>51.5</c:v>
                </c:pt>
                <c:pt idx="12">
                  <c:v>62.6</c:v>
                </c:pt>
                <c:pt idx="13">
                  <c:v>71.099999999999994</c:v>
                </c:pt>
                <c:pt idx="14">
                  <c:v>81.8</c:v>
                </c:pt>
                <c:pt idx="15">
                  <c:v>100</c:v>
                </c:pt>
                <c:pt idx="16">
                  <c:v>102</c:v>
                </c:pt>
                <c:pt idx="17">
                  <c:v>125</c:v>
                </c:pt>
                <c:pt idx="18">
                  <c:v>152</c:v>
                </c:pt>
                <c:pt idx="19">
                  <c:v>197</c:v>
                </c:pt>
                <c:pt idx="20">
                  <c:v>243</c:v>
                </c:pt>
                <c:pt idx="21">
                  <c:v>288</c:v>
                </c:pt>
                <c:pt idx="22">
                  <c:v>321</c:v>
                </c:pt>
                <c:pt idx="23">
                  <c:v>338</c:v>
                </c:pt>
                <c:pt idx="24">
                  <c:v>296</c:v>
                </c:pt>
                <c:pt idx="25">
                  <c:v>365</c:v>
                </c:pt>
                <c:pt idx="26">
                  <c:v>399</c:v>
                </c:pt>
                <c:pt idx="27">
                  <c:v>426</c:v>
                </c:pt>
                <c:pt idx="28">
                  <c:v>440</c:v>
                </c:pt>
                <c:pt idx="29">
                  <c:v>467</c:v>
                </c:pt>
                <c:pt idx="30">
                  <c:v>484</c:v>
                </c:pt>
                <c:pt idx="31">
                  <c:v>463</c:v>
                </c:pt>
              </c:numCache>
            </c:numRef>
          </c:val>
        </c:ser>
        <c:dLbls>
          <c:showLegendKey val="0"/>
          <c:showVal val="0"/>
          <c:showCatName val="0"/>
          <c:showSerName val="0"/>
          <c:showPercent val="0"/>
          <c:showBubbleSize val="0"/>
        </c:dLbls>
        <c:gapWidth val="150"/>
        <c:axId val="229071488"/>
        <c:axId val="229106048"/>
      </c:barChart>
      <c:catAx>
        <c:axId val="229071488"/>
        <c:scaling>
          <c:orientation val="minMax"/>
        </c:scaling>
        <c:delete val="0"/>
        <c:axPos val="b"/>
        <c:numFmt formatCode="General" sourceLinked="1"/>
        <c:majorTickMark val="out"/>
        <c:minorTickMark val="none"/>
        <c:tickLblPos val="nextTo"/>
        <c:txPr>
          <a:bodyPr rot="-2700000"/>
          <a:lstStyle/>
          <a:p>
            <a:pPr>
              <a:defRPr/>
            </a:pPr>
            <a:endParaRPr lang="en-US"/>
          </a:p>
        </c:txPr>
        <c:crossAx val="229106048"/>
        <c:crosses val="autoZero"/>
        <c:auto val="1"/>
        <c:lblAlgn val="ctr"/>
        <c:lblOffset val="100"/>
        <c:noMultiLvlLbl val="0"/>
      </c:catAx>
      <c:valAx>
        <c:axId val="229106048"/>
        <c:scaling>
          <c:orientation val="minMax"/>
        </c:scaling>
        <c:delete val="0"/>
        <c:axPos val="l"/>
        <c:majorGridlines/>
        <c:numFmt formatCode="General" sourceLinked="1"/>
        <c:majorTickMark val="out"/>
        <c:minorTickMark val="none"/>
        <c:tickLblPos val="nextTo"/>
        <c:crossAx val="229071488"/>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0"/>
    <c:plotArea>
      <c:layout/>
      <c:barChart>
        <c:barDir val="col"/>
        <c:grouping val="clustered"/>
        <c:varyColors val="0"/>
        <c:ser>
          <c:idx val="0"/>
          <c:order val="0"/>
          <c:tx>
            <c:strRef>
              <c:f>Sheet1!$B$1</c:f>
              <c:strCache>
                <c:ptCount val="1"/>
                <c:pt idx="0">
                  <c:v>Total trade</c:v>
                </c:pt>
              </c:strCache>
            </c:strRef>
          </c:tx>
          <c:invertIfNegative val="0"/>
          <c:cat>
            <c:numRef>
              <c:f>Sheet1!$A$2:$A$33</c:f>
              <c:numCache>
                <c:formatCode>General</c:formatCode>
                <c:ptCount val="32"/>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pt idx="31">
                  <c:v>2016</c:v>
                </c:pt>
              </c:numCache>
            </c:numRef>
          </c:cat>
          <c:val>
            <c:numRef>
              <c:f>Sheet1!$B$2:$B$33</c:f>
              <c:numCache>
                <c:formatCode>General</c:formatCode>
                <c:ptCount val="32"/>
                <c:pt idx="0">
                  <c:v>7.7</c:v>
                </c:pt>
                <c:pt idx="1">
                  <c:v>7.9</c:v>
                </c:pt>
                <c:pt idx="2">
                  <c:v>9.8000000000000007</c:v>
                </c:pt>
                <c:pt idx="3">
                  <c:v>13.5</c:v>
                </c:pt>
                <c:pt idx="4">
                  <c:v>17.7</c:v>
                </c:pt>
                <c:pt idx="5">
                  <c:v>20</c:v>
                </c:pt>
                <c:pt idx="6">
                  <c:v>25.2</c:v>
                </c:pt>
                <c:pt idx="7">
                  <c:v>33.1</c:v>
                </c:pt>
                <c:pt idx="8">
                  <c:v>40.299999999999997</c:v>
                </c:pt>
                <c:pt idx="9">
                  <c:v>48.1</c:v>
                </c:pt>
                <c:pt idx="10">
                  <c:v>57.3</c:v>
                </c:pt>
                <c:pt idx="11">
                  <c:v>63.5</c:v>
                </c:pt>
                <c:pt idx="12">
                  <c:v>75.400000000000006</c:v>
                </c:pt>
                <c:pt idx="13">
                  <c:v>85.4</c:v>
                </c:pt>
                <c:pt idx="14">
                  <c:v>94.9</c:v>
                </c:pt>
                <c:pt idx="15">
                  <c:v>116</c:v>
                </c:pt>
                <c:pt idx="16">
                  <c:v>121</c:v>
                </c:pt>
                <c:pt idx="17">
                  <c:v>147</c:v>
                </c:pt>
                <c:pt idx="18">
                  <c:v>180</c:v>
                </c:pt>
                <c:pt idx="19">
                  <c:v>231</c:v>
                </c:pt>
                <c:pt idx="20">
                  <c:v>284</c:v>
                </c:pt>
                <c:pt idx="21">
                  <c:v>341</c:v>
                </c:pt>
                <c:pt idx="22">
                  <c:v>384</c:v>
                </c:pt>
                <c:pt idx="23">
                  <c:v>408</c:v>
                </c:pt>
                <c:pt idx="24">
                  <c:v>366</c:v>
                </c:pt>
                <c:pt idx="25">
                  <c:v>457</c:v>
                </c:pt>
                <c:pt idx="26">
                  <c:v>503</c:v>
                </c:pt>
                <c:pt idx="27">
                  <c:v>536</c:v>
                </c:pt>
                <c:pt idx="28">
                  <c:v>562</c:v>
                </c:pt>
                <c:pt idx="29">
                  <c:v>591</c:v>
                </c:pt>
                <c:pt idx="30">
                  <c:v>600</c:v>
                </c:pt>
                <c:pt idx="31">
                  <c:v>579</c:v>
                </c:pt>
              </c:numCache>
            </c:numRef>
          </c:val>
        </c:ser>
        <c:ser>
          <c:idx val="1"/>
          <c:order val="1"/>
          <c:tx>
            <c:strRef>
              <c:f>Sheet1!$C$1</c:f>
              <c:strCache>
                <c:ptCount val="1"/>
                <c:pt idx="0">
                  <c:v>U.S. trade deficit</c:v>
                </c:pt>
              </c:strCache>
            </c:strRef>
          </c:tx>
          <c:invertIfNegative val="0"/>
          <c:cat>
            <c:numRef>
              <c:f>Sheet1!$A$2:$A$33</c:f>
              <c:numCache>
                <c:formatCode>General</c:formatCode>
                <c:ptCount val="32"/>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pt idx="31">
                  <c:v>2016</c:v>
                </c:pt>
              </c:numCache>
            </c:numRef>
          </c:cat>
          <c:val>
            <c:numRef>
              <c:f>Sheet1!$C$2:$C$33</c:f>
              <c:numCache>
                <c:formatCode>General</c:formatCode>
                <c:ptCount val="32"/>
                <c:pt idx="0">
                  <c:v>-6.0000000000000001E-3</c:v>
                </c:pt>
                <c:pt idx="1">
                  <c:v>-1.6</c:v>
                </c:pt>
                <c:pt idx="2">
                  <c:v>-2.8</c:v>
                </c:pt>
                <c:pt idx="3">
                  <c:v>-3.5</c:v>
                </c:pt>
                <c:pt idx="4">
                  <c:v>-6.2</c:v>
                </c:pt>
                <c:pt idx="5">
                  <c:v>-10.4</c:v>
                </c:pt>
                <c:pt idx="6">
                  <c:v>-12.7</c:v>
                </c:pt>
                <c:pt idx="7">
                  <c:v>-18.3</c:v>
                </c:pt>
                <c:pt idx="8">
                  <c:v>-22.8</c:v>
                </c:pt>
                <c:pt idx="9">
                  <c:v>-29.5</c:v>
                </c:pt>
                <c:pt idx="10">
                  <c:v>-33.799999999999997</c:v>
                </c:pt>
                <c:pt idx="11">
                  <c:v>-39.5</c:v>
                </c:pt>
                <c:pt idx="12">
                  <c:v>-49.7</c:v>
                </c:pt>
                <c:pt idx="13">
                  <c:v>-57</c:v>
                </c:pt>
                <c:pt idx="14">
                  <c:v>-68.7</c:v>
                </c:pt>
                <c:pt idx="15">
                  <c:v>-83.8</c:v>
                </c:pt>
                <c:pt idx="16">
                  <c:v>-83.1</c:v>
                </c:pt>
                <c:pt idx="17">
                  <c:v>-103</c:v>
                </c:pt>
                <c:pt idx="18">
                  <c:v>-124</c:v>
                </c:pt>
                <c:pt idx="19">
                  <c:v>-162</c:v>
                </c:pt>
                <c:pt idx="20">
                  <c:v>-202</c:v>
                </c:pt>
                <c:pt idx="21">
                  <c:v>-234</c:v>
                </c:pt>
                <c:pt idx="22">
                  <c:v>-358</c:v>
                </c:pt>
                <c:pt idx="23">
                  <c:v>-268</c:v>
                </c:pt>
                <c:pt idx="24">
                  <c:v>-226</c:v>
                </c:pt>
                <c:pt idx="25">
                  <c:v>-273</c:v>
                </c:pt>
                <c:pt idx="26">
                  <c:v>-295</c:v>
                </c:pt>
                <c:pt idx="27">
                  <c:v>-315</c:v>
                </c:pt>
                <c:pt idx="28">
                  <c:v>-318</c:v>
                </c:pt>
                <c:pt idx="29">
                  <c:v>-343</c:v>
                </c:pt>
                <c:pt idx="30">
                  <c:v>-368</c:v>
                </c:pt>
                <c:pt idx="31">
                  <c:v>-347</c:v>
                </c:pt>
              </c:numCache>
            </c:numRef>
          </c:val>
        </c:ser>
        <c:dLbls>
          <c:showLegendKey val="0"/>
          <c:showVal val="0"/>
          <c:showCatName val="0"/>
          <c:showSerName val="0"/>
          <c:showPercent val="0"/>
          <c:showBubbleSize val="0"/>
        </c:dLbls>
        <c:gapWidth val="150"/>
        <c:axId val="228740096"/>
        <c:axId val="228762368"/>
      </c:barChart>
      <c:catAx>
        <c:axId val="228740096"/>
        <c:scaling>
          <c:orientation val="minMax"/>
        </c:scaling>
        <c:delete val="0"/>
        <c:axPos val="b"/>
        <c:numFmt formatCode="General" sourceLinked="1"/>
        <c:majorTickMark val="out"/>
        <c:minorTickMark val="none"/>
        <c:tickLblPos val="nextTo"/>
        <c:crossAx val="228762368"/>
        <c:crosses val="autoZero"/>
        <c:auto val="1"/>
        <c:lblAlgn val="ctr"/>
        <c:lblOffset val="100"/>
        <c:noMultiLvlLbl val="0"/>
      </c:catAx>
      <c:valAx>
        <c:axId val="228762368"/>
        <c:scaling>
          <c:orientation val="minMax"/>
        </c:scaling>
        <c:delete val="0"/>
        <c:axPos val="l"/>
        <c:majorGridlines/>
        <c:numFmt formatCode="General" sourceLinked="1"/>
        <c:majorTickMark val="out"/>
        <c:minorTickMark val="none"/>
        <c:tickLblPos val="nextTo"/>
        <c:crossAx val="228740096"/>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manualLayout>
          <c:layoutTarget val="inner"/>
          <c:xMode val="edge"/>
          <c:yMode val="edge"/>
          <c:x val="6.1983267699152036E-2"/>
          <c:y val="4.4861391929187228E-2"/>
          <c:w val="0.73230402704145536"/>
          <c:h val="0.69621249665540785"/>
        </c:manualLayout>
      </c:layout>
      <c:barChart>
        <c:barDir val="col"/>
        <c:grouping val="clustered"/>
        <c:varyColors val="0"/>
        <c:ser>
          <c:idx val="0"/>
          <c:order val="0"/>
          <c:tx>
            <c:strRef>
              <c:f>Sheet1!$B$1</c:f>
              <c:strCache>
                <c:ptCount val="1"/>
                <c:pt idx="0">
                  <c:v>yuan/dollar</c:v>
                </c:pt>
              </c:strCache>
            </c:strRef>
          </c:tx>
          <c:invertIfNegative val="0"/>
          <c:cat>
            <c:numRef>
              <c:f>Sheet1!$A$2:$A$32</c:f>
              <c:numCache>
                <c:formatCode>General</c:formatCode>
                <c:ptCount val="31"/>
                <c:pt idx="0">
                  <c:v>1986</c:v>
                </c:pt>
                <c:pt idx="1">
                  <c:v>1987</c:v>
                </c:pt>
                <c:pt idx="2">
                  <c:v>1988</c:v>
                </c:pt>
                <c:pt idx="3">
                  <c:v>1989</c:v>
                </c:pt>
                <c:pt idx="4">
                  <c:v>1990</c:v>
                </c:pt>
                <c:pt idx="5">
                  <c:v>1991</c:v>
                </c:pt>
                <c:pt idx="6">
                  <c:v>1992</c:v>
                </c:pt>
                <c:pt idx="7">
                  <c:v>1993</c:v>
                </c:pt>
                <c:pt idx="8">
                  <c:v>1994</c:v>
                </c:pt>
                <c:pt idx="9">
                  <c:v>1995</c:v>
                </c:pt>
                <c:pt idx="10">
                  <c:v>1996</c:v>
                </c:pt>
                <c:pt idx="11">
                  <c:v>1997</c:v>
                </c:pt>
                <c:pt idx="12">
                  <c:v>1998</c:v>
                </c:pt>
                <c:pt idx="13">
                  <c:v>1999</c:v>
                </c:pt>
                <c:pt idx="14">
                  <c:v>2000</c:v>
                </c:pt>
                <c:pt idx="15">
                  <c:v>2001</c:v>
                </c:pt>
                <c:pt idx="16">
                  <c:v>2002</c:v>
                </c:pt>
                <c:pt idx="17">
                  <c:v>2003</c:v>
                </c:pt>
                <c:pt idx="18">
                  <c:v>2004</c:v>
                </c:pt>
                <c:pt idx="19">
                  <c:v>2005</c:v>
                </c:pt>
                <c:pt idx="20">
                  <c:v>2006</c:v>
                </c:pt>
                <c:pt idx="21">
                  <c:v>2007</c:v>
                </c:pt>
                <c:pt idx="22">
                  <c:v>2008</c:v>
                </c:pt>
                <c:pt idx="23">
                  <c:v>2009</c:v>
                </c:pt>
                <c:pt idx="24">
                  <c:v>2010</c:v>
                </c:pt>
                <c:pt idx="25">
                  <c:v>2011</c:v>
                </c:pt>
                <c:pt idx="26">
                  <c:v>2012</c:v>
                </c:pt>
                <c:pt idx="27">
                  <c:v>2013</c:v>
                </c:pt>
                <c:pt idx="28">
                  <c:v>2014</c:v>
                </c:pt>
                <c:pt idx="29">
                  <c:v>2015</c:v>
                </c:pt>
                <c:pt idx="30">
                  <c:v>2016</c:v>
                </c:pt>
              </c:numCache>
            </c:numRef>
          </c:cat>
          <c:val>
            <c:numRef>
              <c:f>Sheet1!$B$2:$B$32</c:f>
              <c:numCache>
                <c:formatCode>General</c:formatCode>
                <c:ptCount val="31"/>
                <c:pt idx="0">
                  <c:v>3.45</c:v>
                </c:pt>
                <c:pt idx="1">
                  <c:v>3.72</c:v>
                </c:pt>
                <c:pt idx="2">
                  <c:v>3.72</c:v>
                </c:pt>
                <c:pt idx="3">
                  <c:v>3.77</c:v>
                </c:pt>
                <c:pt idx="4">
                  <c:v>4.78</c:v>
                </c:pt>
                <c:pt idx="5">
                  <c:v>5.32</c:v>
                </c:pt>
                <c:pt idx="6">
                  <c:v>5.51</c:v>
                </c:pt>
                <c:pt idx="7">
                  <c:v>5.76</c:v>
                </c:pt>
                <c:pt idx="8">
                  <c:v>8.6199999999999992</c:v>
                </c:pt>
                <c:pt idx="9">
                  <c:v>8.35</c:v>
                </c:pt>
                <c:pt idx="10">
                  <c:v>8.31</c:v>
                </c:pt>
                <c:pt idx="11">
                  <c:v>8.2899999999999991</c:v>
                </c:pt>
                <c:pt idx="12">
                  <c:v>8.2799999999999994</c:v>
                </c:pt>
                <c:pt idx="13">
                  <c:v>8.2799999999999994</c:v>
                </c:pt>
                <c:pt idx="14">
                  <c:v>8.2799999999999994</c:v>
                </c:pt>
                <c:pt idx="15">
                  <c:v>8.2799999999999994</c:v>
                </c:pt>
                <c:pt idx="16">
                  <c:v>8.2799999999999994</c:v>
                </c:pt>
                <c:pt idx="17">
                  <c:v>8.2799999999999994</c:v>
                </c:pt>
                <c:pt idx="18">
                  <c:v>8.2799999999999994</c:v>
                </c:pt>
                <c:pt idx="19">
                  <c:v>8.19</c:v>
                </c:pt>
                <c:pt idx="20">
                  <c:v>7.97</c:v>
                </c:pt>
                <c:pt idx="21">
                  <c:v>7.6</c:v>
                </c:pt>
                <c:pt idx="22">
                  <c:v>6.95</c:v>
                </c:pt>
                <c:pt idx="23">
                  <c:v>6.83</c:v>
                </c:pt>
                <c:pt idx="24">
                  <c:v>6.77</c:v>
                </c:pt>
                <c:pt idx="25">
                  <c:v>6.46</c:v>
                </c:pt>
                <c:pt idx="26">
                  <c:v>6.31</c:v>
                </c:pt>
                <c:pt idx="27">
                  <c:v>6.19</c:v>
                </c:pt>
                <c:pt idx="28">
                  <c:v>6.46</c:v>
                </c:pt>
                <c:pt idx="29">
                  <c:v>6.35</c:v>
                </c:pt>
                <c:pt idx="30">
                  <c:v>6.7</c:v>
                </c:pt>
              </c:numCache>
            </c:numRef>
          </c:val>
        </c:ser>
        <c:dLbls>
          <c:showLegendKey val="0"/>
          <c:showVal val="0"/>
          <c:showCatName val="0"/>
          <c:showSerName val="0"/>
          <c:showPercent val="0"/>
          <c:showBubbleSize val="0"/>
        </c:dLbls>
        <c:gapWidth val="150"/>
        <c:axId val="228780672"/>
        <c:axId val="228819328"/>
      </c:barChart>
      <c:catAx>
        <c:axId val="228780672"/>
        <c:scaling>
          <c:orientation val="minMax"/>
        </c:scaling>
        <c:delete val="0"/>
        <c:axPos val="b"/>
        <c:numFmt formatCode="0" sourceLinked="0"/>
        <c:majorTickMark val="out"/>
        <c:minorTickMark val="none"/>
        <c:tickLblPos val="nextTo"/>
        <c:txPr>
          <a:bodyPr rot="-2700000"/>
          <a:lstStyle/>
          <a:p>
            <a:pPr>
              <a:defRPr/>
            </a:pPr>
            <a:endParaRPr lang="en-US"/>
          </a:p>
        </c:txPr>
        <c:crossAx val="228819328"/>
        <c:crosses val="autoZero"/>
        <c:auto val="1"/>
        <c:lblAlgn val="ctr"/>
        <c:lblOffset val="100"/>
        <c:tickLblSkip val="2"/>
        <c:noMultiLvlLbl val="0"/>
      </c:catAx>
      <c:valAx>
        <c:axId val="228819328"/>
        <c:scaling>
          <c:orientation val="minMax"/>
        </c:scaling>
        <c:delete val="0"/>
        <c:axPos val="l"/>
        <c:majorGridlines/>
        <c:numFmt formatCode="General" sourceLinked="1"/>
        <c:majorTickMark val="out"/>
        <c:minorTickMark val="none"/>
        <c:tickLblPos val="nextTo"/>
        <c:crossAx val="228780672"/>
        <c:crosses val="autoZero"/>
        <c:crossBetween val="between"/>
      </c:valAx>
    </c:plotArea>
    <c:legend>
      <c:legendPos val="r"/>
      <c:layout>
        <c:manualLayout>
          <c:xMode val="edge"/>
          <c:yMode val="edge"/>
          <c:x val="0.81382577769028108"/>
          <c:y val="0.30392117655402839"/>
          <c:w val="0.16523941856349569"/>
          <c:h val="7.7881988871760552E-2"/>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barChart>
        <c:barDir val="col"/>
        <c:grouping val="clustered"/>
        <c:varyColors val="0"/>
        <c:ser>
          <c:idx val="0"/>
          <c:order val="0"/>
          <c:tx>
            <c:strRef>
              <c:f>Sheet1!$B$1</c:f>
              <c:strCache>
                <c:ptCount val="1"/>
                <c:pt idx="0">
                  <c:v>Chinese holdings</c:v>
                </c:pt>
              </c:strCache>
            </c:strRef>
          </c:tx>
          <c:invertIfNegative val="0"/>
          <c:cat>
            <c:numRef>
              <c:f>Sheet1!$A$2:$A$18</c:f>
              <c:numCache>
                <c:formatCode>General</c:formatCod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numCache>
            </c:numRef>
          </c:cat>
          <c:val>
            <c:numRef>
              <c:f>Sheet1!$B$2:$B$18</c:f>
              <c:numCache>
                <c:formatCode>General</c:formatCode>
                <c:ptCount val="17"/>
                <c:pt idx="0">
                  <c:v>60.3</c:v>
                </c:pt>
                <c:pt idx="1">
                  <c:v>78.599999999999994</c:v>
                </c:pt>
                <c:pt idx="2">
                  <c:v>118</c:v>
                </c:pt>
                <c:pt idx="3">
                  <c:v>159</c:v>
                </c:pt>
                <c:pt idx="4">
                  <c:v>223</c:v>
                </c:pt>
                <c:pt idx="5">
                  <c:v>310</c:v>
                </c:pt>
                <c:pt idx="6">
                  <c:v>397</c:v>
                </c:pt>
                <c:pt idx="7">
                  <c:v>478</c:v>
                </c:pt>
                <c:pt idx="8">
                  <c:v>727</c:v>
                </c:pt>
                <c:pt idx="9">
                  <c:v>895</c:v>
                </c:pt>
                <c:pt idx="10">
                  <c:v>1160</c:v>
                </c:pt>
                <c:pt idx="11">
                  <c:v>1152</c:v>
                </c:pt>
                <c:pt idx="12">
                  <c:v>1220</c:v>
                </c:pt>
                <c:pt idx="13">
                  <c:v>1270</c:v>
                </c:pt>
                <c:pt idx="14">
                  <c:v>1244</c:v>
                </c:pt>
                <c:pt idx="15">
                  <c:v>1264</c:v>
                </c:pt>
                <c:pt idx="16">
                  <c:v>1049</c:v>
                </c:pt>
              </c:numCache>
            </c:numRef>
          </c:val>
        </c:ser>
        <c:dLbls>
          <c:showLegendKey val="0"/>
          <c:showVal val="0"/>
          <c:showCatName val="0"/>
          <c:showSerName val="0"/>
          <c:showPercent val="0"/>
          <c:showBubbleSize val="0"/>
        </c:dLbls>
        <c:gapWidth val="150"/>
        <c:axId val="228874496"/>
        <c:axId val="228876288"/>
      </c:barChart>
      <c:catAx>
        <c:axId val="228874496"/>
        <c:scaling>
          <c:orientation val="minMax"/>
        </c:scaling>
        <c:delete val="0"/>
        <c:axPos val="b"/>
        <c:numFmt formatCode="General" sourceLinked="1"/>
        <c:majorTickMark val="out"/>
        <c:minorTickMark val="none"/>
        <c:tickLblPos val="nextTo"/>
        <c:txPr>
          <a:bodyPr rot="-2700000"/>
          <a:lstStyle/>
          <a:p>
            <a:pPr>
              <a:defRPr/>
            </a:pPr>
            <a:endParaRPr lang="en-US"/>
          </a:p>
        </c:txPr>
        <c:crossAx val="228876288"/>
        <c:crosses val="autoZero"/>
        <c:auto val="1"/>
        <c:lblAlgn val="ctr"/>
        <c:lblOffset val="100"/>
        <c:noMultiLvlLbl val="0"/>
      </c:catAx>
      <c:valAx>
        <c:axId val="228876288"/>
        <c:scaling>
          <c:orientation val="minMax"/>
        </c:scaling>
        <c:delete val="0"/>
        <c:axPos val="l"/>
        <c:majorGridlines/>
        <c:numFmt formatCode="General" sourceLinked="1"/>
        <c:majorTickMark val="out"/>
        <c:minorTickMark val="none"/>
        <c:tickLblPos val="nextTo"/>
        <c:crossAx val="228874496"/>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U.S. in China</c:v>
                </c:pt>
              </c:strCache>
            </c:strRef>
          </c:tx>
          <c:invertIfNegative val="0"/>
          <c:cat>
            <c:numRef>
              <c:f>Sheet1!$A$2:$A$32</c:f>
              <c:numCache>
                <c:formatCode>General</c:formatCode>
                <c:ptCount val="31"/>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numCache>
            </c:numRef>
          </c:cat>
          <c:val>
            <c:numRef>
              <c:f>Sheet1!$B$2:$B$32</c:f>
              <c:numCache>
                <c:formatCode>General</c:formatCode>
                <c:ptCount val="31"/>
                <c:pt idx="0">
                  <c:v>0</c:v>
                </c:pt>
                <c:pt idx="1">
                  <c:v>0</c:v>
                </c:pt>
                <c:pt idx="2">
                  <c:v>0</c:v>
                </c:pt>
                <c:pt idx="3">
                  <c:v>0</c:v>
                </c:pt>
                <c:pt idx="4">
                  <c:v>0.436</c:v>
                </c:pt>
                <c:pt idx="5">
                  <c:v>0.35399999999999998</c:v>
                </c:pt>
                <c:pt idx="6">
                  <c:v>0.42599999999999999</c:v>
                </c:pt>
                <c:pt idx="7">
                  <c:v>0.56299999999999994</c:v>
                </c:pt>
                <c:pt idx="8">
                  <c:v>0.91600000000000004</c:v>
                </c:pt>
                <c:pt idx="9">
                  <c:v>2.5569999999999999</c:v>
                </c:pt>
                <c:pt idx="10">
                  <c:v>2.77</c:v>
                </c:pt>
                <c:pt idx="11">
                  <c:v>3.85</c:v>
                </c:pt>
                <c:pt idx="12">
                  <c:v>5.15</c:v>
                </c:pt>
                <c:pt idx="13">
                  <c:v>6.5</c:v>
                </c:pt>
                <c:pt idx="14">
                  <c:v>9.5</c:v>
                </c:pt>
                <c:pt idx="15">
                  <c:v>11.14</c:v>
                </c:pt>
                <c:pt idx="16">
                  <c:v>12.1</c:v>
                </c:pt>
                <c:pt idx="17">
                  <c:v>10.6</c:v>
                </c:pt>
                <c:pt idx="18">
                  <c:v>11.26</c:v>
                </c:pt>
                <c:pt idx="19">
                  <c:v>17.600000000000001</c:v>
                </c:pt>
                <c:pt idx="20">
                  <c:v>10</c:v>
                </c:pt>
                <c:pt idx="21">
                  <c:v>26.5</c:v>
                </c:pt>
                <c:pt idx="22">
                  <c:v>29.7</c:v>
                </c:pt>
                <c:pt idx="23">
                  <c:v>53.9</c:v>
                </c:pt>
                <c:pt idx="24">
                  <c:v>54.1</c:v>
                </c:pt>
                <c:pt idx="25">
                  <c:v>59</c:v>
                </c:pt>
                <c:pt idx="26">
                  <c:v>53.7</c:v>
                </c:pt>
                <c:pt idx="27">
                  <c:v>54.5</c:v>
                </c:pt>
                <c:pt idx="28">
                  <c:v>60.5</c:v>
                </c:pt>
                <c:pt idx="29">
                  <c:v>67.5</c:v>
                </c:pt>
                <c:pt idx="30">
                  <c:v>74.599999999999994</c:v>
                </c:pt>
              </c:numCache>
            </c:numRef>
          </c:val>
        </c:ser>
        <c:ser>
          <c:idx val="1"/>
          <c:order val="1"/>
          <c:tx>
            <c:strRef>
              <c:f>Sheet1!$C$1</c:f>
              <c:strCache>
                <c:ptCount val="1"/>
                <c:pt idx="0">
                  <c:v>China to U.S.</c:v>
                </c:pt>
              </c:strCache>
            </c:strRef>
          </c:tx>
          <c:invertIfNegative val="0"/>
          <c:cat>
            <c:numRef>
              <c:f>Sheet1!$A$2:$A$32</c:f>
              <c:numCache>
                <c:formatCode>General</c:formatCode>
                <c:ptCount val="31"/>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numCache>
            </c:numRef>
          </c:cat>
          <c:val>
            <c:numRef>
              <c:f>Sheet1!$C$2:$C$32</c:f>
              <c:numCache>
                <c:formatCode>General</c:formatCode>
                <c:ptCount val="31"/>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0.28000000000000003</c:v>
                </c:pt>
                <c:pt idx="16">
                  <c:v>0.54</c:v>
                </c:pt>
                <c:pt idx="17">
                  <c:v>0.39</c:v>
                </c:pt>
                <c:pt idx="18">
                  <c:v>0.28000000000000003</c:v>
                </c:pt>
                <c:pt idx="19">
                  <c:v>0.44</c:v>
                </c:pt>
                <c:pt idx="20">
                  <c:v>0.56999999999999995</c:v>
                </c:pt>
                <c:pt idx="21">
                  <c:v>0.79</c:v>
                </c:pt>
                <c:pt idx="22">
                  <c:v>0.57999999999999996</c:v>
                </c:pt>
                <c:pt idx="23">
                  <c:v>1.1100000000000001</c:v>
                </c:pt>
                <c:pt idx="24">
                  <c:v>1.62</c:v>
                </c:pt>
                <c:pt idx="25">
                  <c:v>3.3</c:v>
                </c:pt>
                <c:pt idx="26">
                  <c:v>3.6</c:v>
                </c:pt>
                <c:pt idx="27">
                  <c:v>7.08</c:v>
                </c:pt>
                <c:pt idx="28">
                  <c:v>7.86</c:v>
                </c:pt>
                <c:pt idx="29">
                  <c:v>9.85</c:v>
                </c:pt>
                <c:pt idx="30">
                  <c:v>14.8</c:v>
                </c:pt>
              </c:numCache>
            </c:numRef>
          </c:val>
        </c:ser>
        <c:dLbls>
          <c:showLegendKey val="0"/>
          <c:showVal val="0"/>
          <c:showCatName val="0"/>
          <c:showSerName val="0"/>
          <c:showPercent val="0"/>
          <c:showBubbleSize val="0"/>
        </c:dLbls>
        <c:gapWidth val="150"/>
        <c:axId val="228907648"/>
        <c:axId val="228913536"/>
      </c:barChart>
      <c:catAx>
        <c:axId val="228907648"/>
        <c:scaling>
          <c:orientation val="minMax"/>
        </c:scaling>
        <c:delete val="0"/>
        <c:axPos val="b"/>
        <c:numFmt formatCode="General" sourceLinked="1"/>
        <c:majorTickMark val="out"/>
        <c:minorTickMark val="none"/>
        <c:tickLblPos val="nextTo"/>
        <c:txPr>
          <a:bodyPr rot="-2700000"/>
          <a:lstStyle/>
          <a:p>
            <a:pPr>
              <a:defRPr/>
            </a:pPr>
            <a:endParaRPr lang="en-US"/>
          </a:p>
        </c:txPr>
        <c:crossAx val="228913536"/>
        <c:crosses val="autoZero"/>
        <c:auto val="1"/>
        <c:lblAlgn val="ctr"/>
        <c:lblOffset val="100"/>
        <c:noMultiLvlLbl val="0"/>
      </c:catAx>
      <c:valAx>
        <c:axId val="228913536"/>
        <c:scaling>
          <c:orientation val="minMax"/>
        </c:scaling>
        <c:delete val="0"/>
        <c:axPos val="l"/>
        <c:majorGridlines/>
        <c:numFmt formatCode="General" sourceLinked="1"/>
        <c:majorTickMark val="out"/>
        <c:minorTickMark val="none"/>
        <c:tickLblPos val="nextTo"/>
        <c:crossAx val="228907648"/>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From United States</c:v>
                </c:pt>
              </c:strCache>
            </c:strRef>
          </c:tx>
          <c:invertIfNegative val="0"/>
          <c:cat>
            <c:numRef>
              <c:f>Sheet1!$A$2:$A$22</c:f>
              <c:numCache>
                <c:formatCode>General</c:formatCode>
                <c:ptCount val="21"/>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numCache>
            </c:numRef>
          </c:cat>
          <c:val>
            <c:numRef>
              <c:f>Sheet1!$B$2:$B$22</c:f>
              <c:numCache>
                <c:formatCode>General</c:formatCode>
                <c:ptCount val="21"/>
                <c:pt idx="0">
                  <c:v>419</c:v>
                </c:pt>
                <c:pt idx="1">
                  <c:v>396</c:v>
                </c:pt>
                <c:pt idx="2">
                  <c:v>476</c:v>
                </c:pt>
                <c:pt idx="3">
                  <c:v>508</c:v>
                </c:pt>
                <c:pt idx="4">
                  <c:v>565</c:v>
                </c:pt>
                <c:pt idx="5">
                  <c:v>644</c:v>
                </c:pt>
                <c:pt idx="6">
                  <c:v>682</c:v>
                </c:pt>
                <c:pt idx="7">
                  <c:v>725</c:v>
                </c:pt>
                <c:pt idx="8">
                  <c:v>562</c:v>
                </c:pt>
                <c:pt idx="9">
                  <c:v>1067</c:v>
                </c:pt>
                <c:pt idx="10">
                  <c:v>1295</c:v>
                </c:pt>
                <c:pt idx="11">
                  <c:v>1327</c:v>
                </c:pt>
                <c:pt idx="12">
                  <c:v>1900</c:v>
                </c:pt>
                <c:pt idx="13">
                  <c:v>1790</c:v>
                </c:pt>
                <c:pt idx="14">
                  <c:v>1710</c:v>
                </c:pt>
                <c:pt idx="15">
                  <c:v>2010</c:v>
                </c:pt>
                <c:pt idx="16">
                  <c:v>2120</c:v>
                </c:pt>
                <c:pt idx="17">
                  <c:v>2120</c:v>
                </c:pt>
                <c:pt idx="18">
                  <c:v>2090</c:v>
                </c:pt>
                <c:pt idx="19">
                  <c:v>2090</c:v>
                </c:pt>
                <c:pt idx="20">
                  <c:v>2090</c:v>
                </c:pt>
              </c:numCache>
            </c:numRef>
          </c:val>
        </c:ser>
        <c:ser>
          <c:idx val="1"/>
          <c:order val="1"/>
          <c:tx>
            <c:strRef>
              <c:f>Sheet1!$C$1</c:f>
              <c:strCache>
                <c:ptCount val="1"/>
                <c:pt idx="0">
                  <c:v>From China</c:v>
                </c:pt>
              </c:strCache>
            </c:strRef>
          </c:tx>
          <c:invertIfNegative val="0"/>
          <c:cat>
            <c:numRef>
              <c:f>Sheet1!$A$2:$A$22</c:f>
              <c:numCache>
                <c:formatCode>General</c:formatCode>
                <c:ptCount val="21"/>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numCache>
            </c:numRef>
          </c:cat>
          <c:val>
            <c:numRef>
              <c:f>Sheet1!$C$2:$C$22</c:f>
              <c:numCache>
                <c:formatCode>General</c:formatCode>
                <c:ptCount val="21"/>
                <c:pt idx="0">
                  <c:v>167</c:v>
                </c:pt>
                <c:pt idx="1">
                  <c:v>199</c:v>
                </c:pt>
                <c:pt idx="2">
                  <c:v>210</c:v>
                </c:pt>
                <c:pt idx="3">
                  <c:v>209</c:v>
                </c:pt>
                <c:pt idx="4">
                  <c:v>193</c:v>
                </c:pt>
                <c:pt idx="5">
                  <c:v>203</c:v>
                </c:pt>
                <c:pt idx="6">
                  <c:v>170</c:v>
                </c:pt>
                <c:pt idx="7">
                  <c:v>135</c:v>
                </c:pt>
                <c:pt idx="8">
                  <c:v>114</c:v>
                </c:pt>
                <c:pt idx="9">
                  <c:v>123</c:v>
                </c:pt>
                <c:pt idx="10">
                  <c:v>135</c:v>
                </c:pt>
                <c:pt idx="11">
                  <c:v>137</c:v>
                </c:pt>
                <c:pt idx="12">
                  <c:v>142</c:v>
                </c:pt>
                <c:pt idx="13">
                  <c:v>139</c:v>
                </c:pt>
                <c:pt idx="14">
                  <c:v>525</c:v>
                </c:pt>
                <c:pt idx="15">
                  <c:v>802</c:v>
                </c:pt>
                <c:pt idx="16">
                  <c:v>1089</c:v>
                </c:pt>
                <c:pt idx="17">
                  <c:v>1500</c:v>
                </c:pt>
                <c:pt idx="18">
                  <c:v>1810</c:v>
                </c:pt>
                <c:pt idx="19">
                  <c:v>2200</c:v>
                </c:pt>
                <c:pt idx="20">
                  <c:v>2270</c:v>
                </c:pt>
              </c:numCache>
            </c:numRef>
          </c:val>
        </c:ser>
        <c:dLbls>
          <c:showLegendKey val="0"/>
          <c:showVal val="0"/>
          <c:showCatName val="0"/>
          <c:showSerName val="0"/>
          <c:showPercent val="0"/>
          <c:showBubbleSize val="0"/>
        </c:dLbls>
        <c:gapWidth val="150"/>
        <c:axId val="229912960"/>
        <c:axId val="229914496"/>
      </c:barChart>
      <c:catAx>
        <c:axId val="229912960"/>
        <c:scaling>
          <c:orientation val="minMax"/>
        </c:scaling>
        <c:delete val="0"/>
        <c:axPos val="b"/>
        <c:numFmt formatCode="General" sourceLinked="1"/>
        <c:majorTickMark val="out"/>
        <c:minorTickMark val="none"/>
        <c:tickLblPos val="nextTo"/>
        <c:txPr>
          <a:bodyPr rot="-2700000"/>
          <a:lstStyle/>
          <a:p>
            <a:pPr>
              <a:defRPr/>
            </a:pPr>
            <a:endParaRPr lang="en-US"/>
          </a:p>
        </c:txPr>
        <c:crossAx val="229914496"/>
        <c:crosses val="autoZero"/>
        <c:auto val="1"/>
        <c:lblAlgn val="ctr"/>
        <c:lblOffset val="100"/>
        <c:noMultiLvlLbl val="0"/>
      </c:catAx>
      <c:valAx>
        <c:axId val="229914496"/>
        <c:scaling>
          <c:orientation val="minMax"/>
        </c:scaling>
        <c:delete val="0"/>
        <c:axPos val="l"/>
        <c:majorGridlines/>
        <c:numFmt formatCode="General" sourceLinked="1"/>
        <c:majorTickMark val="out"/>
        <c:minorTickMark val="none"/>
        <c:tickLblPos val="nextTo"/>
        <c:crossAx val="229912960"/>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From United States</c:v>
                </c:pt>
              </c:strCache>
            </c:strRef>
          </c:tx>
          <c:invertIfNegative val="0"/>
          <c:cat>
            <c:numRef>
              <c:f>Sheet1!$A$2:$A$22</c:f>
              <c:numCache>
                <c:formatCode>General</c:formatCode>
                <c:ptCount val="21"/>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2012</c:v>
                </c:pt>
                <c:pt idx="18">
                  <c:v>2013</c:v>
                </c:pt>
                <c:pt idx="19">
                  <c:v>2014</c:v>
                </c:pt>
                <c:pt idx="20">
                  <c:v>2015</c:v>
                </c:pt>
              </c:numCache>
            </c:numRef>
          </c:cat>
          <c:val>
            <c:numRef>
              <c:f>Sheet1!$B$2:$B$22</c:f>
              <c:numCache>
                <c:formatCode>General</c:formatCode>
                <c:ptCount val="21"/>
                <c:pt idx="0">
                  <c:v>1396</c:v>
                </c:pt>
                <c:pt idx="1">
                  <c:v>1627</c:v>
                </c:pt>
                <c:pt idx="2">
                  <c:v>2116</c:v>
                </c:pt>
                <c:pt idx="3">
                  <c:v>2278</c:v>
                </c:pt>
                <c:pt idx="4">
                  <c:v>2949</c:v>
                </c:pt>
                <c:pt idx="5">
                  <c:v>2942</c:v>
                </c:pt>
                <c:pt idx="6">
                  <c:v>3911</c:v>
                </c:pt>
                <c:pt idx="7">
                  <c:v>2493</c:v>
                </c:pt>
                <c:pt idx="8">
                  <c:v>4737</c:v>
                </c:pt>
                <c:pt idx="9">
                  <c:v>6391</c:v>
                </c:pt>
                <c:pt idx="10">
                  <c:v>8830</c:v>
                </c:pt>
                <c:pt idx="11">
                  <c:v>11064</c:v>
                </c:pt>
                <c:pt idx="12">
                  <c:v>13188</c:v>
                </c:pt>
                <c:pt idx="13">
                  <c:v>13200</c:v>
                </c:pt>
                <c:pt idx="14">
                  <c:v>13900</c:v>
                </c:pt>
                <c:pt idx="15">
                  <c:v>14596</c:v>
                </c:pt>
                <c:pt idx="16">
                  <c:v>14800</c:v>
                </c:pt>
                <c:pt idx="17">
                  <c:v>15000</c:v>
                </c:pt>
                <c:pt idx="18">
                  <c:v>15000</c:v>
                </c:pt>
                <c:pt idx="19">
                  <c:v>15000</c:v>
                </c:pt>
                <c:pt idx="20">
                  <c:v>12700</c:v>
                </c:pt>
              </c:numCache>
            </c:numRef>
          </c:val>
        </c:ser>
        <c:ser>
          <c:idx val="1"/>
          <c:order val="1"/>
          <c:tx>
            <c:strRef>
              <c:f>Sheet1!$C$1</c:f>
              <c:strCache>
                <c:ptCount val="1"/>
                <c:pt idx="0">
                  <c:v>From China</c:v>
                </c:pt>
              </c:strCache>
            </c:strRef>
          </c:tx>
          <c:invertIfNegative val="0"/>
          <c:cat>
            <c:numRef>
              <c:f>Sheet1!$A$2:$A$22</c:f>
              <c:numCache>
                <c:formatCode>General</c:formatCode>
                <c:ptCount val="21"/>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2012</c:v>
                </c:pt>
                <c:pt idx="18">
                  <c:v>2013</c:v>
                </c:pt>
                <c:pt idx="19">
                  <c:v>2014</c:v>
                </c:pt>
                <c:pt idx="20">
                  <c:v>2015</c:v>
                </c:pt>
              </c:numCache>
            </c:numRef>
          </c:cat>
          <c:val>
            <c:numRef>
              <c:f>Sheet1!$C$2:$C$22</c:f>
              <c:numCache>
                <c:formatCode>General</c:formatCode>
                <c:ptCount val="21"/>
                <c:pt idx="0">
                  <c:v>39613</c:v>
                </c:pt>
                <c:pt idx="1">
                  <c:v>42503</c:v>
                </c:pt>
                <c:pt idx="2">
                  <c:v>46958</c:v>
                </c:pt>
                <c:pt idx="3">
                  <c:v>51001</c:v>
                </c:pt>
                <c:pt idx="4">
                  <c:v>54466</c:v>
                </c:pt>
                <c:pt idx="5">
                  <c:v>59939</c:v>
                </c:pt>
                <c:pt idx="6">
                  <c:v>63211</c:v>
                </c:pt>
                <c:pt idx="7">
                  <c:v>64757</c:v>
                </c:pt>
                <c:pt idx="8">
                  <c:v>61765</c:v>
                </c:pt>
                <c:pt idx="9">
                  <c:v>62523</c:v>
                </c:pt>
                <c:pt idx="10">
                  <c:v>62582</c:v>
                </c:pt>
                <c:pt idx="11">
                  <c:v>67723</c:v>
                </c:pt>
                <c:pt idx="12">
                  <c:v>81127</c:v>
                </c:pt>
                <c:pt idx="13">
                  <c:v>98235</c:v>
                </c:pt>
                <c:pt idx="14">
                  <c:v>127628</c:v>
                </c:pt>
                <c:pt idx="15">
                  <c:v>161000</c:v>
                </c:pt>
                <c:pt idx="16">
                  <c:v>194000</c:v>
                </c:pt>
                <c:pt idx="17">
                  <c:v>274000</c:v>
                </c:pt>
                <c:pt idx="18">
                  <c:v>274000</c:v>
                </c:pt>
                <c:pt idx="19">
                  <c:v>304000</c:v>
                </c:pt>
                <c:pt idx="20">
                  <c:v>329000</c:v>
                </c:pt>
              </c:numCache>
            </c:numRef>
          </c:val>
        </c:ser>
        <c:dLbls>
          <c:showLegendKey val="0"/>
          <c:showVal val="0"/>
          <c:showCatName val="0"/>
          <c:showSerName val="0"/>
          <c:showPercent val="0"/>
          <c:showBubbleSize val="0"/>
        </c:dLbls>
        <c:gapWidth val="150"/>
        <c:axId val="230039936"/>
        <c:axId val="230041472"/>
      </c:barChart>
      <c:catAx>
        <c:axId val="230039936"/>
        <c:scaling>
          <c:orientation val="minMax"/>
        </c:scaling>
        <c:delete val="0"/>
        <c:axPos val="b"/>
        <c:numFmt formatCode="General" sourceLinked="1"/>
        <c:majorTickMark val="out"/>
        <c:minorTickMark val="none"/>
        <c:tickLblPos val="nextTo"/>
        <c:crossAx val="230041472"/>
        <c:crosses val="autoZero"/>
        <c:auto val="1"/>
        <c:lblAlgn val="ctr"/>
        <c:lblOffset val="100"/>
        <c:noMultiLvlLbl val="0"/>
      </c:catAx>
      <c:valAx>
        <c:axId val="230041472"/>
        <c:scaling>
          <c:orientation val="minMax"/>
        </c:scaling>
        <c:delete val="0"/>
        <c:axPos val="l"/>
        <c:majorGridlines/>
        <c:numFmt formatCode="General" sourceLinked="1"/>
        <c:majorTickMark val="out"/>
        <c:minorTickMark val="none"/>
        <c:tickLblPos val="nextTo"/>
        <c:crossAx val="230039936"/>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United States</c:v>
                </c:pt>
              </c:strCache>
            </c:strRef>
          </c:tx>
          <c:invertIfNegative val="0"/>
          <c:cat>
            <c:numRef>
              <c:f>Sheet1!$A$2:$A$31</c:f>
              <c:numCache>
                <c:formatCode>General</c:formatCode>
                <c:ptCount val="30"/>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numCache>
            </c:numRef>
          </c:cat>
          <c:val>
            <c:numRef>
              <c:f>Sheet1!$B$2:$B$31</c:f>
              <c:numCache>
                <c:formatCode>General</c:formatCode>
                <c:ptCount val="30"/>
                <c:pt idx="0">
                  <c:v>75</c:v>
                </c:pt>
                <c:pt idx="1">
                  <c:v>75</c:v>
                </c:pt>
                <c:pt idx="2">
                  <c:v>75</c:v>
                </c:pt>
                <c:pt idx="3">
                  <c:v>75</c:v>
                </c:pt>
                <c:pt idx="4">
                  <c:v>75</c:v>
                </c:pt>
                <c:pt idx="5">
                  <c:v>75</c:v>
                </c:pt>
                <c:pt idx="6">
                  <c:v>75</c:v>
                </c:pt>
                <c:pt idx="7">
                  <c:v>76</c:v>
                </c:pt>
                <c:pt idx="8">
                  <c:v>75</c:v>
                </c:pt>
                <c:pt idx="9">
                  <c:v>76</c:v>
                </c:pt>
                <c:pt idx="10">
                  <c:v>76</c:v>
                </c:pt>
                <c:pt idx="11">
                  <c:v>76</c:v>
                </c:pt>
                <c:pt idx="12">
                  <c:v>76</c:v>
                </c:pt>
                <c:pt idx="13">
                  <c:v>77</c:v>
                </c:pt>
                <c:pt idx="14">
                  <c:v>77</c:v>
                </c:pt>
                <c:pt idx="15">
                  <c:v>77</c:v>
                </c:pt>
                <c:pt idx="16">
                  <c:v>77</c:v>
                </c:pt>
                <c:pt idx="17">
                  <c:v>77</c:v>
                </c:pt>
                <c:pt idx="18">
                  <c:v>77</c:v>
                </c:pt>
                <c:pt idx="19">
                  <c:v>77</c:v>
                </c:pt>
                <c:pt idx="20">
                  <c:v>78</c:v>
                </c:pt>
                <c:pt idx="21">
                  <c:v>78</c:v>
                </c:pt>
                <c:pt idx="22">
                  <c:v>78</c:v>
                </c:pt>
                <c:pt idx="23">
                  <c:v>78</c:v>
                </c:pt>
                <c:pt idx="24">
                  <c:v>78</c:v>
                </c:pt>
                <c:pt idx="25">
                  <c:v>78</c:v>
                </c:pt>
                <c:pt idx="26">
                  <c:v>79</c:v>
                </c:pt>
                <c:pt idx="27">
                  <c:v>79</c:v>
                </c:pt>
                <c:pt idx="28">
                  <c:v>79</c:v>
                </c:pt>
                <c:pt idx="29">
                  <c:v>79</c:v>
                </c:pt>
              </c:numCache>
            </c:numRef>
          </c:val>
        </c:ser>
        <c:ser>
          <c:idx val="1"/>
          <c:order val="1"/>
          <c:tx>
            <c:strRef>
              <c:f>Sheet1!$C$1</c:f>
              <c:strCache>
                <c:ptCount val="1"/>
                <c:pt idx="0">
                  <c:v>China</c:v>
                </c:pt>
              </c:strCache>
            </c:strRef>
          </c:tx>
          <c:invertIfNegative val="0"/>
          <c:cat>
            <c:numRef>
              <c:f>Sheet1!$A$2:$A$31</c:f>
              <c:numCache>
                <c:formatCode>General</c:formatCode>
                <c:ptCount val="30"/>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numCache>
            </c:numRef>
          </c:cat>
          <c:val>
            <c:numRef>
              <c:f>Sheet1!$C$2:$C$31</c:f>
              <c:numCache>
                <c:formatCode>General</c:formatCode>
                <c:ptCount val="30"/>
                <c:pt idx="0">
                  <c:v>67</c:v>
                </c:pt>
                <c:pt idx="1">
                  <c:v>67</c:v>
                </c:pt>
                <c:pt idx="2">
                  <c:v>67</c:v>
                </c:pt>
                <c:pt idx="3">
                  <c:v>68</c:v>
                </c:pt>
                <c:pt idx="4">
                  <c:v>68</c:v>
                </c:pt>
                <c:pt idx="5">
                  <c:v>68</c:v>
                </c:pt>
                <c:pt idx="6">
                  <c:v>68</c:v>
                </c:pt>
                <c:pt idx="7">
                  <c:v>69</c:v>
                </c:pt>
                <c:pt idx="8">
                  <c:v>69</c:v>
                </c:pt>
                <c:pt idx="9">
                  <c:v>69</c:v>
                </c:pt>
                <c:pt idx="10">
                  <c:v>70</c:v>
                </c:pt>
                <c:pt idx="11">
                  <c:v>70</c:v>
                </c:pt>
                <c:pt idx="12">
                  <c:v>70</c:v>
                </c:pt>
                <c:pt idx="13">
                  <c:v>71</c:v>
                </c:pt>
                <c:pt idx="14">
                  <c:v>71</c:v>
                </c:pt>
                <c:pt idx="15">
                  <c:v>71</c:v>
                </c:pt>
                <c:pt idx="16">
                  <c:v>72</c:v>
                </c:pt>
                <c:pt idx="17">
                  <c:v>72</c:v>
                </c:pt>
                <c:pt idx="18">
                  <c:v>72</c:v>
                </c:pt>
                <c:pt idx="19">
                  <c:v>72</c:v>
                </c:pt>
                <c:pt idx="20">
                  <c:v>73</c:v>
                </c:pt>
                <c:pt idx="21">
                  <c:v>73</c:v>
                </c:pt>
                <c:pt idx="22">
                  <c:v>73</c:v>
                </c:pt>
                <c:pt idx="23">
                  <c:v>73</c:v>
                </c:pt>
                <c:pt idx="24">
                  <c:v>73</c:v>
                </c:pt>
                <c:pt idx="25">
                  <c:v>73</c:v>
                </c:pt>
                <c:pt idx="26">
                  <c:v>74</c:v>
                </c:pt>
                <c:pt idx="27">
                  <c:v>75</c:v>
                </c:pt>
                <c:pt idx="28">
                  <c:v>75</c:v>
                </c:pt>
                <c:pt idx="29">
                  <c:v>76</c:v>
                </c:pt>
              </c:numCache>
            </c:numRef>
          </c:val>
        </c:ser>
        <c:ser>
          <c:idx val="2"/>
          <c:order val="2"/>
          <c:tx>
            <c:strRef>
              <c:f>Sheet1!$D$1</c:f>
              <c:strCache>
                <c:ptCount val="1"/>
                <c:pt idx="0">
                  <c:v>Hong Kong SAR</c:v>
                </c:pt>
              </c:strCache>
            </c:strRef>
          </c:tx>
          <c:invertIfNegative val="0"/>
          <c:cat>
            <c:numRef>
              <c:f>Sheet1!$A$2:$A$31</c:f>
              <c:numCache>
                <c:formatCode>General</c:formatCode>
                <c:ptCount val="30"/>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numCache>
            </c:numRef>
          </c:cat>
          <c:val>
            <c:numRef>
              <c:f>Sheet1!$D$2:$D$31</c:f>
              <c:numCache>
                <c:formatCode>General</c:formatCode>
                <c:ptCount val="30"/>
                <c:pt idx="0">
                  <c:v>76</c:v>
                </c:pt>
                <c:pt idx="1">
                  <c:v>77</c:v>
                </c:pt>
                <c:pt idx="2">
                  <c:v>77</c:v>
                </c:pt>
                <c:pt idx="3">
                  <c:v>77</c:v>
                </c:pt>
                <c:pt idx="4">
                  <c:v>77</c:v>
                </c:pt>
                <c:pt idx="5">
                  <c:v>77</c:v>
                </c:pt>
                <c:pt idx="6">
                  <c:v>78</c:v>
                </c:pt>
                <c:pt idx="7">
                  <c:v>78</c:v>
                </c:pt>
                <c:pt idx="8">
                  <c:v>78</c:v>
                </c:pt>
                <c:pt idx="9">
                  <c:v>79</c:v>
                </c:pt>
                <c:pt idx="10">
                  <c:v>79</c:v>
                </c:pt>
                <c:pt idx="11">
                  <c:v>80</c:v>
                </c:pt>
                <c:pt idx="12">
                  <c:v>80</c:v>
                </c:pt>
                <c:pt idx="13">
                  <c:v>80</c:v>
                </c:pt>
                <c:pt idx="14">
                  <c:v>80</c:v>
                </c:pt>
                <c:pt idx="15">
                  <c:v>81</c:v>
                </c:pt>
                <c:pt idx="16">
                  <c:v>81</c:v>
                </c:pt>
                <c:pt idx="17">
                  <c:v>81</c:v>
                </c:pt>
                <c:pt idx="18">
                  <c:v>81</c:v>
                </c:pt>
                <c:pt idx="19">
                  <c:v>82</c:v>
                </c:pt>
                <c:pt idx="20">
                  <c:v>82</c:v>
                </c:pt>
                <c:pt idx="21">
                  <c:v>82</c:v>
                </c:pt>
                <c:pt idx="22">
                  <c:v>82</c:v>
                </c:pt>
                <c:pt idx="23">
                  <c:v>82</c:v>
                </c:pt>
                <c:pt idx="24">
                  <c:v>83</c:v>
                </c:pt>
                <c:pt idx="25">
                  <c:v>83</c:v>
                </c:pt>
                <c:pt idx="26">
                  <c:v>83</c:v>
                </c:pt>
                <c:pt idx="27">
                  <c:v>83</c:v>
                </c:pt>
                <c:pt idx="28">
                  <c:v>84</c:v>
                </c:pt>
                <c:pt idx="29">
                  <c:v>84</c:v>
                </c:pt>
              </c:numCache>
            </c:numRef>
          </c:val>
        </c:ser>
        <c:dLbls>
          <c:showLegendKey val="0"/>
          <c:showVal val="0"/>
          <c:showCatName val="0"/>
          <c:showSerName val="0"/>
          <c:showPercent val="0"/>
          <c:showBubbleSize val="0"/>
        </c:dLbls>
        <c:gapWidth val="150"/>
        <c:axId val="56140160"/>
        <c:axId val="56141696"/>
      </c:barChart>
      <c:catAx>
        <c:axId val="56140160"/>
        <c:scaling>
          <c:orientation val="minMax"/>
        </c:scaling>
        <c:delete val="0"/>
        <c:axPos val="b"/>
        <c:numFmt formatCode="General" sourceLinked="1"/>
        <c:majorTickMark val="out"/>
        <c:minorTickMark val="none"/>
        <c:tickLblPos val="nextTo"/>
        <c:txPr>
          <a:bodyPr rot="-2700000"/>
          <a:lstStyle/>
          <a:p>
            <a:pPr>
              <a:defRPr/>
            </a:pPr>
            <a:endParaRPr lang="en-US"/>
          </a:p>
        </c:txPr>
        <c:crossAx val="56141696"/>
        <c:crosses val="autoZero"/>
        <c:auto val="1"/>
        <c:lblAlgn val="ctr"/>
        <c:lblOffset val="100"/>
        <c:noMultiLvlLbl val="0"/>
      </c:catAx>
      <c:valAx>
        <c:axId val="56141696"/>
        <c:scaling>
          <c:orientation val="minMax"/>
        </c:scaling>
        <c:delete val="0"/>
        <c:axPos val="l"/>
        <c:majorGridlines/>
        <c:numFmt formatCode="General" sourceLinked="1"/>
        <c:majorTickMark val="out"/>
        <c:minorTickMark val="none"/>
        <c:tickLblPos val="nextTo"/>
        <c:crossAx val="56140160"/>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U.S. students </c:v>
                </c:pt>
              </c:strCache>
            </c:strRef>
          </c:tx>
          <c:invertIfNegative val="0"/>
          <c:cat>
            <c:numRef>
              <c:f>Sheet1!$A$2:$A$9</c:f>
              <c:numCache>
                <c:formatCode>General</c:formatCode>
                <c:ptCount val="8"/>
                <c:pt idx="0">
                  <c:v>1983</c:v>
                </c:pt>
                <c:pt idx="1">
                  <c:v>1990</c:v>
                </c:pt>
                <c:pt idx="2">
                  <c:v>1995</c:v>
                </c:pt>
                <c:pt idx="3">
                  <c:v>1998</c:v>
                </c:pt>
                <c:pt idx="4">
                  <c:v>2002</c:v>
                </c:pt>
                <c:pt idx="5">
                  <c:v>2006</c:v>
                </c:pt>
                <c:pt idx="6">
                  <c:v>2009</c:v>
                </c:pt>
                <c:pt idx="7">
                  <c:v>2013</c:v>
                </c:pt>
              </c:numCache>
            </c:numRef>
          </c:cat>
          <c:val>
            <c:numRef>
              <c:f>Sheet1!$B$2:$B$9</c:f>
              <c:numCache>
                <c:formatCode>General</c:formatCode>
                <c:ptCount val="8"/>
                <c:pt idx="0">
                  <c:v>13178</c:v>
                </c:pt>
                <c:pt idx="1">
                  <c:v>19427</c:v>
                </c:pt>
                <c:pt idx="2">
                  <c:v>26471</c:v>
                </c:pt>
                <c:pt idx="3">
                  <c:v>28456</c:v>
                </c:pt>
                <c:pt idx="4">
                  <c:v>34153</c:v>
                </c:pt>
                <c:pt idx="5">
                  <c:v>51582</c:v>
                </c:pt>
                <c:pt idx="6">
                  <c:v>60976</c:v>
                </c:pt>
                <c:pt idx="7">
                  <c:v>61111</c:v>
                </c:pt>
              </c:numCache>
            </c:numRef>
          </c:val>
        </c:ser>
        <c:dLbls>
          <c:showLegendKey val="0"/>
          <c:showVal val="0"/>
          <c:showCatName val="0"/>
          <c:showSerName val="0"/>
          <c:showPercent val="0"/>
          <c:showBubbleSize val="0"/>
        </c:dLbls>
        <c:gapWidth val="150"/>
        <c:axId val="230115584"/>
        <c:axId val="230117376"/>
      </c:barChart>
      <c:catAx>
        <c:axId val="230115584"/>
        <c:scaling>
          <c:orientation val="minMax"/>
        </c:scaling>
        <c:delete val="0"/>
        <c:axPos val="b"/>
        <c:numFmt formatCode="General" sourceLinked="1"/>
        <c:majorTickMark val="out"/>
        <c:minorTickMark val="none"/>
        <c:tickLblPos val="nextTo"/>
        <c:txPr>
          <a:bodyPr rot="-2700000"/>
          <a:lstStyle/>
          <a:p>
            <a:pPr>
              <a:defRPr/>
            </a:pPr>
            <a:endParaRPr lang="en-US"/>
          </a:p>
        </c:txPr>
        <c:crossAx val="230117376"/>
        <c:crosses val="autoZero"/>
        <c:auto val="1"/>
        <c:lblAlgn val="ctr"/>
        <c:lblOffset val="100"/>
        <c:noMultiLvlLbl val="0"/>
      </c:catAx>
      <c:valAx>
        <c:axId val="230117376"/>
        <c:scaling>
          <c:orientation val="minMax"/>
        </c:scaling>
        <c:delete val="0"/>
        <c:axPos val="l"/>
        <c:majorGridlines/>
        <c:numFmt formatCode="General" sourceLinked="1"/>
        <c:majorTickMark val="out"/>
        <c:minorTickMark val="none"/>
        <c:tickLblPos val="nextTo"/>
        <c:crossAx val="230115584"/>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barChart>
        <c:barDir val="col"/>
        <c:grouping val="clustered"/>
        <c:varyColors val="0"/>
        <c:ser>
          <c:idx val="0"/>
          <c:order val="0"/>
          <c:tx>
            <c:strRef>
              <c:f>Sheet1!$B$1</c:f>
              <c:strCache>
                <c:ptCount val="1"/>
                <c:pt idx="0">
                  <c:v>U.S. patents granted</c:v>
                </c:pt>
              </c:strCache>
            </c:strRef>
          </c:tx>
          <c:invertIfNegative val="0"/>
          <c:cat>
            <c:numRef>
              <c:f>Sheet1!$A$2:$A$33</c:f>
              <c:numCache>
                <c:formatCode>General</c:formatCode>
                <c:ptCount val="32"/>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pt idx="31">
                  <c:v>2016</c:v>
                </c:pt>
              </c:numCache>
            </c:numRef>
          </c:cat>
          <c:val>
            <c:numRef>
              <c:f>Sheet1!$B$2:$B$33</c:f>
              <c:numCache>
                <c:formatCode>General</c:formatCode>
                <c:ptCount val="32"/>
                <c:pt idx="0">
                  <c:v>1</c:v>
                </c:pt>
                <c:pt idx="1">
                  <c:v>4</c:v>
                </c:pt>
                <c:pt idx="2">
                  <c:v>8</c:v>
                </c:pt>
                <c:pt idx="3">
                  <c:v>5</c:v>
                </c:pt>
                <c:pt idx="4">
                  <c:v>8</c:v>
                </c:pt>
                <c:pt idx="5">
                  <c:v>8</c:v>
                </c:pt>
                <c:pt idx="6">
                  <c:v>11</c:v>
                </c:pt>
                <c:pt idx="7">
                  <c:v>15</c:v>
                </c:pt>
                <c:pt idx="8">
                  <c:v>14</c:v>
                </c:pt>
                <c:pt idx="9">
                  <c:v>17</c:v>
                </c:pt>
                <c:pt idx="10">
                  <c:v>23</c:v>
                </c:pt>
                <c:pt idx="11">
                  <c:v>20</c:v>
                </c:pt>
                <c:pt idx="12">
                  <c:v>30</c:v>
                </c:pt>
                <c:pt idx="13">
                  <c:v>24</c:v>
                </c:pt>
                <c:pt idx="14">
                  <c:v>51</c:v>
                </c:pt>
                <c:pt idx="15">
                  <c:v>45</c:v>
                </c:pt>
                <c:pt idx="16">
                  <c:v>72</c:v>
                </c:pt>
                <c:pt idx="17">
                  <c:v>86</c:v>
                </c:pt>
                <c:pt idx="18">
                  <c:v>113</c:v>
                </c:pt>
                <c:pt idx="19">
                  <c:v>125</c:v>
                </c:pt>
                <c:pt idx="20">
                  <c:v>156</c:v>
                </c:pt>
                <c:pt idx="21">
                  <c:v>280</c:v>
                </c:pt>
                <c:pt idx="22">
                  <c:v>332</c:v>
                </c:pt>
                <c:pt idx="23">
                  <c:v>448</c:v>
                </c:pt>
                <c:pt idx="24">
                  <c:v>518</c:v>
                </c:pt>
                <c:pt idx="25">
                  <c:v>742</c:v>
                </c:pt>
                <c:pt idx="26">
                  <c:v>804</c:v>
                </c:pt>
                <c:pt idx="27">
                  <c:v>1109</c:v>
                </c:pt>
                <c:pt idx="28">
                  <c:v>1311</c:v>
                </c:pt>
                <c:pt idx="29">
                  <c:v>1573</c:v>
                </c:pt>
                <c:pt idx="30">
                  <c:v>1681</c:v>
                </c:pt>
                <c:pt idx="31">
                  <c:v>2135</c:v>
                </c:pt>
              </c:numCache>
            </c:numRef>
          </c:val>
        </c:ser>
        <c:dLbls>
          <c:showLegendKey val="0"/>
          <c:showVal val="0"/>
          <c:showCatName val="0"/>
          <c:showSerName val="0"/>
          <c:showPercent val="0"/>
          <c:showBubbleSize val="0"/>
        </c:dLbls>
        <c:gapWidth val="150"/>
        <c:axId val="230147968"/>
        <c:axId val="230149504"/>
      </c:barChart>
      <c:catAx>
        <c:axId val="230147968"/>
        <c:scaling>
          <c:orientation val="minMax"/>
        </c:scaling>
        <c:delete val="0"/>
        <c:axPos val="b"/>
        <c:numFmt formatCode="General" sourceLinked="1"/>
        <c:majorTickMark val="out"/>
        <c:minorTickMark val="none"/>
        <c:tickLblPos val="nextTo"/>
        <c:txPr>
          <a:bodyPr rot="-2700000"/>
          <a:lstStyle/>
          <a:p>
            <a:pPr>
              <a:defRPr/>
            </a:pPr>
            <a:endParaRPr lang="en-US"/>
          </a:p>
        </c:txPr>
        <c:crossAx val="230149504"/>
        <c:crosses val="autoZero"/>
        <c:auto val="1"/>
        <c:lblAlgn val="ctr"/>
        <c:lblOffset val="100"/>
        <c:noMultiLvlLbl val="0"/>
      </c:catAx>
      <c:valAx>
        <c:axId val="230149504"/>
        <c:scaling>
          <c:orientation val="minMax"/>
        </c:scaling>
        <c:delete val="0"/>
        <c:axPos val="l"/>
        <c:majorGridlines/>
        <c:numFmt formatCode="General" sourceLinked="1"/>
        <c:majorTickMark val="out"/>
        <c:minorTickMark val="none"/>
        <c:tickLblPos val="nextTo"/>
        <c:crossAx val="230147968"/>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981335666375031E-2"/>
          <c:y val="4.4861391929187228E-2"/>
          <c:w val="0.74428465539029842"/>
          <c:h val="0.788811574464926"/>
        </c:manualLayout>
      </c:layout>
      <c:barChart>
        <c:barDir val="col"/>
        <c:grouping val="clustered"/>
        <c:varyColors val="0"/>
        <c:ser>
          <c:idx val="0"/>
          <c:order val="0"/>
          <c:tx>
            <c:strRef>
              <c:f>Sheet1!$B$1</c:f>
              <c:strCache>
                <c:ptCount val="1"/>
                <c:pt idx="0">
                  <c:v>by U.S. </c:v>
                </c:pt>
              </c:strCache>
            </c:strRef>
          </c:tx>
          <c:invertIfNegative val="0"/>
          <c:cat>
            <c:numRef>
              <c:f>Sheet1!$A$2:$A$16</c:f>
              <c:numCache>
                <c:formatCode>General</c:formatCode>
                <c:ptCount val="15"/>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numCache>
            </c:numRef>
          </c:cat>
          <c:val>
            <c:numRef>
              <c:f>Sheet1!$B$2:$B$16</c:f>
              <c:numCache>
                <c:formatCode>General</c:formatCode>
                <c:ptCount val="15"/>
                <c:pt idx="0">
                  <c:v>0</c:v>
                </c:pt>
                <c:pt idx="1">
                  <c:v>0</c:v>
                </c:pt>
                <c:pt idx="2">
                  <c:v>1</c:v>
                </c:pt>
                <c:pt idx="3">
                  <c:v>0</c:v>
                </c:pt>
                <c:pt idx="4">
                  <c:v>1</c:v>
                </c:pt>
                <c:pt idx="5">
                  <c:v>3</c:v>
                </c:pt>
                <c:pt idx="6">
                  <c:v>2</c:v>
                </c:pt>
                <c:pt idx="7">
                  <c:v>1</c:v>
                </c:pt>
                <c:pt idx="8">
                  <c:v>3</c:v>
                </c:pt>
                <c:pt idx="9">
                  <c:v>1</c:v>
                </c:pt>
                <c:pt idx="10">
                  <c:v>2</c:v>
                </c:pt>
                <c:pt idx="11">
                  <c:v>0</c:v>
                </c:pt>
                <c:pt idx="12">
                  <c:v>0</c:v>
                </c:pt>
                <c:pt idx="13">
                  <c:v>2</c:v>
                </c:pt>
                <c:pt idx="14">
                  <c:v>3</c:v>
                </c:pt>
              </c:numCache>
            </c:numRef>
          </c:val>
        </c:ser>
        <c:ser>
          <c:idx val="1"/>
          <c:order val="1"/>
          <c:tx>
            <c:strRef>
              <c:f>Sheet1!$C$1</c:f>
              <c:strCache>
                <c:ptCount val="1"/>
                <c:pt idx="0">
                  <c:v>by China</c:v>
                </c:pt>
              </c:strCache>
            </c:strRef>
          </c:tx>
          <c:invertIfNegative val="0"/>
          <c:cat>
            <c:numRef>
              <c:f>Sheet1!$A$2:$A$16</c:f>
              <c:numCache>
                <c:formatCode>General</c:formatCode>
                <c:ptCount val="15"/>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numCache>
            </c:numRef>
          </c:cat>
          <c:val>
            <c:numRef>
              <c:f>Sheet1!$C$2:$C$16</c:f>
              <c:numCache>
                <c:formatCode>General</c:formatCode>
                <c:ptCount val="15"/>
                <c:pt idx="0">
                  <c:v>1</c:v>
                </c:pt>
                <c:pt idx="1">
                  <c:v>0</c:v>
                </c:pt>
                <c:pt idx="2">
                  <c:v>0</c:v>
                </c:pt>
                <c:pt idx="3">
                  <c:v>0</c:v>
                </c:pt>
                <c:pt idx="4">
                  <c:v>0</c:v>
                </c:pt>
                <c:pt idx="5">
                  <c:v>1</c:v>
                </c:pt>
                <c:pt idx="6">
                  <c:v>1</c:v>
                </c:pt>
                <c:pt idx="7">
                  <c:v>2</c:v>
                </c:pt>
                <c:pt idx="8">
                  <c:v>0</c:v>
                </c:pt>
                <c:pt idx="9">
                  <c:v>1</c:v>
                </c:pt>
                <c:pt idx="10">
                  <c:v>2</c:v>
                </c:pt>
                <c:pt idx="11">
                  <c:v>1</c:v>
                </c:pt>
                <c:pt idx="12">
                  <c:v>0</c:v>
                </c:pt>
                <c:pt idx="13">
                  <c:v>0</c:v>
                </c:pt>
                <c:pt idx="14">
                  <c:v>1</c:v>
                </c:pt>
              </c:numCache>
            </c:numRef>
          </c:val>
        </c:ser>
        <c:dLbls>
          <c:showLegendKey val="0"/>
          <c:showVal val="0"/>
          <c:showCatName val="0"/>
          <c:showSerName val="0"/>
          <c:showPercent val="0"/>
          <c:showBubbleSize val="0"/>
        </c:dLbls>
        <c:gapWidth val="150"/>
        <c:axId val="230508800"/>
        <c:axId val="230572032"/>
      </c:barChart>
      <c:catAx>
        <c:axId val="230508800"/>
        <c:scaling>
          <c:orientation val="minMax"/>
        </c:scaling>
        <c:delete val="0"/>
        <c:axPos val="b"/>
        <c:numFmt formatCode="General" sourceLinked="1"/>
        <c:majorTickMark val="out"/>
        <c:minorTickMark val="none"/>
        <c:tickLblPos val="nextTo"/>
        <c:crossAx val="230572032"/>
        <c:crosses val="autoZero"/>
        <c:auto val="1"/>
        <c:lblAlgn val="ctr"/>
        <c:lblOffset val="100"/>
        <c:noMultiLvlLbl val="0"/>
      </c:catAx>
      <c:valAx>
        <c:axId val="230572032"/>
        <c:scaling>
          <c:orientation val="minMax"/>
        </c:scaling>
        <c:delete val="0"/>
        <c:axPos val="l"/>
        <c:majorGridlines/>
        <c:minorGridlines>
          <c:spPr>
            <a:ln>
              <a:noFill/>
            </a:ln>
          </c:spPr>
        </c:minorGridlines>
        <c:numFmt formatCode="General" sourceLinked="1"/>
        <c:majorTickMark val="out"/>
        <c:minorTickMark val="none"/>
        <c:tickLblPos val="nextTo"/>
        <c:crossAx val="230508800"/>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v>% Favorable</c:v>
          </c:tx>
          <c:invertIfNegative val="0"/>
          <c:cat>
            <c:numRef>
              <c:f>Sheet1!$H$4:$H$15</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Sheet1!$K$4:$K$15</c:f>
              <c:numCache>
                <c:formatCode>General</c:formatCode>
                <c:ptCount val="12"/>
                <c:pt idx="0">
                  <c:v>42</c:v>
                </c:pt>
                <c:pt idx="1">
                  <c:v>47</c:v>
                </c:pt>
                <c:pt idx="2">
                  <c:v>34</c:v>
                </c:pt>
                <c:pt idx="3">
                  <c:v>41</c:v>
                </c:pt>
                <c:pt idx="4">
                  <c:v>47</c:v>
                </c:pt>
                <c:pt idx="5">
                  <c:v>58</c:v>
                </c:pt>
                <c:pt idx="6">
                  <c:v>44</c:v>
                </c:pt>
                <c:pt idx="7">
                  <c:v>43</c:v>
                </c:pt>
                <c:pt idx="8">
                  <c:v>40</c:v>
                </c:pt>
                <c:pt idx="9">
                  <c:v>50</c:v>
                </c:pt>
                <c:pt idx="10">
                  <c:v>44</c:v>
                </c:pt>
                <c:pt idx="11">
                  <c:v>50</c:v>
                </c:pt>
              </c:numCache>
            </c:numRef>
          </c:val>
        </c:ser>
        <c:ser>
          <c:idx val="1"/>
          <c:order val="1"/>
          <c:tx>
            <c:v>% Unfavorable</c:v>
          </c:tx>
          <c:invertIfNegative val="0"/>
          <c:cat>
            <c:numRef>
              <c:f>Sheet1!$H$4:$H$15</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Sheet1!$L$4:$L$15</c:f>
              <c:numCache>
                <c:formatCode>General</c:formatCode>
                <c:ptCount val="12"/>
                <c:pt idx="0">
                  <c:v>53</c:v>
                </c:pt>
                <c:pt idx="1">
                  <c:v>43</c:v>
                </c:pt>
                <c:pt idx="2">
                  <c:v>57</c:v>
                </c:pt>
                <c:pt idx="3">
                  <c:v>48</c:v>
                </c:pt>
                <c:pt idx="4">
                  <c:v>46</c:v>
                </c:pt>
                <c:pt idx="5">
                  <c:v>37</c:v>
                </c:pt>
                <c:pt idx="6">
                  <c:v>46</c:v>
                </c:pt>
                <c:pt idx="7">
                  <c:v>48</c:v>
                </c:pt>
                <c:pt idx="8">
                  <c:v>53</c:v>
                </c:pt>
                <c:pt idx="9">
                  <c:v>43</c:v>
                </c:pt>
                <c:pt idx="10">
                  <c:v>49</c:v>
                </c:pt>
                <c:pt idx="11">
                  <c:v>44</c:v>
                </c:pt>
              </c:numCache>
            </c:numRef>
          </c:val>
        </c:ser>
        <c:dLbls>
          <c:showLegendKey val="0"/>
          <c:showVal val="0"/>
          <c:showCatName val="0"/>
          <c:showSerName val="0"/>
          <c:showPercent val="0"/>
          <c:showBubbleSize val="0"/>
        </c:dLbls>
        <c:gapWidth val="150"/>
        <c:axId val="194435328"/>
        <c:axId val="194441216"/>
      </c:barChart>
      <c:catAx>
        <c:axId val="194435328"/>
        <c:scaling>
          <c:orientation val="minMax"/>
        </c:scaling>
        <c:delete val="0"/>
        <c:axPos val="b"/>
        <c:numFmt formatCode="General" sourceLinked="1"/>
        <c:majorTickMark val="out"/>
        <c:minorTickMark val="none"/>
        <c:tickLblPos val="nextTo"/>
        <c:txPr>
          <a:bodyPr rot="-2700000"/>
          <a:lstStyle/>
          <a:p>
            <a:pPr>
              <a:defRPr/>
            </a:pPr>
            <a:endParaRPr lang="en-US"/>
          </a:p>
        </c:txPr>
        <c:crossAx val="194441216"/>
        <c:crosses val="autoZero"/>
        <c:auto val="1"/>
        <c:lblAlgn val="ctr"/>
        <c:lblOffset val="100"/>
        <c:noMultiLvlLbl val="0"/>
      </c:catAx>
      <c:valAx>
        <c:axId val="194441216"/>
        <c:scaling>
          <c:orientation val="minMax"/>
          <c:max val="60"/>
        </c:scaling>
        <c:delete val="0"/>
        <c:axPos val="l"/>
        <c:majorGridlines/>
        <c:numFmt formatCode="General" sourceLinked="1"/>
        <c:majorTickMark val="out"/>
        <c:minorTickMark val="none"/>
        <c:tickLblPos val="nextTo"/>
        <c:crossAx val="19443532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1988407699037624E-2"/>
          <c:y val="5.1400554097404488E-2"/>
          <c:w val="0.85503232234859528"/>
          <c:h val="0.76995995692846086"/>
        </c:manualLayout>
      </c:layout>
      <c:barChart>
        <c:barDir val="col"/>
        <c:grouping val="clustered"/>
        <c:varyColors val="0"/>
        <c:ser>
          <c:idx val="0"/>
          <c:order val="0"/>
          <c:tx>
            <c:v>% Favorable</c:v>
          </c:tx>
          <c:invertIfNegative val="0"/>
          <c:cat>
            <c:numRef>
              <c:f>Sheet1!$H$4:$H$15</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Sheet1!$I$4:$I$15</c:f>
              <c:numCache>
                <c:formatCode>General</c:formatCode>
                <c:ptCount val="12"/>
                <c:pt idx="0">
                  <c:v>43</c:v>
                </c:pt>
                <c:pt idx="1">
                  <c:v>52</c:v>
                </c:pt>
                <c:pt idx="2">
                  <c:v>42</c:v>
                </c:pt>
                <c:pt idx="3">
                  <c:v>39</c:v>
                </c:pt>
                <c:pt idx="4">
                  <c:v>50</c:v>
                </c:pt>
                <c:pt idx="5">
                  <c:v>49</c:v>
                </c:pt>
                <c:pt idx="6">
                  <c:v>51</c:v>
                </c:pt>
                <c:pt idx="7">
                  <c:v>40</c:v>
                </c:pt>
                <c:pt idx="8">
                  <c:v>37</c:v>
                </c:pt>
                <c:pt idx="9">
                  <c:v>35</c:v>
                </c:pt>
                <c:pt idx="10">
                  <c:v>38</c:v>
                </c:pt>
                <c:pt idx="11">
                  <c:v>37</c:v>
                </c:pt>
              </c:numCache>
            </c:numRef>
          </c:val>
        </c:ser>
        <c:ser>
          <c:idx val="1"/>
          <c:order val="1"/>
          <c:invertIfNegative val="0"/>
          <c:cat>
            <c:numRef>
              <c:f>Sheet1!$H$4:$H$15</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Sheet1!$J$4:$J$15</c:f>
              <c:numCache>
                <c:formatCode>General</c:formatCode>
                <c:ptCount val="12"/>
                <c:pt idx="0">
                  <c:v>35</c:v>
                </c:pt>
                <c:pt idx="1">
                  <c:v>29</c:v>
                </c:pt>
                <c:pt idx="2">
                  <c:v>39</c:v>
                </c:pt>
                <c:pt idx="3">
                  <c:v>42</c:v>
                </c:pt>
                <c:pt idx="4">
                  <c:v>38</c:v>
                </c:pt>
                <c:pt idx="5">
                  <c:v>36</c:v>
                </c:pt>
                <c:pt idx="6">
                  <c:v>36</c:v>
                </c:pt>
                <c:pt idx="7">
                  <c:v>40</c:v>
                </c:pt>
                <c:pt idx="8">
                  <c:v>52</c:v>
                </c:pt>
                <c:pt idx="9">
                  <c:v>55</c:v>
                </c:pt>
                <c:pt idx="10">
                  <c:v>54</c:v>
                </c:pt>
                <c:pt idx="11">
                  <c:v>55</c:v>
                </c:pt>
              </c:numCache>
            </c:numRef>
          </c:val>
        </c:ser>
        <c:dLbls>
          <c:showLegendKey val="0"/>
          <c:showVal val="0"/>
          <c:showCatName val="0"/>
          <c:showSerName val="0"/>
          <c:showPercent val="0"/>
          <c:showBubbleSize val="0"/>
        </c:dLbls>
        <c:gapWidth val="150"/>
        <c:axId val="194482176"/>
        <c:axId val="194483712"/>
      </c:barChart>
      <c:catAx>
        <c:axId val="194482176"/>
        <c:scaling>
          <c:orientation val="minMax"/>
        </c:scaling>
        <c:delete val="0"/>
        <c:axPos val="b"/>
        <c:numFmt formatCode="General" sourceLinked="1"/>
        <c:majorTickMark val="out"/>
        <c:minorTickMark val="none"/>
        <c:tickLblPos val="nextTo"/>
        <c:txPr>
          <a:bodyPr rot="-2700000"/>
          <a:lstStyle/>
          <a:p>
            <a:pPr>
              <a:defRPr/>
            </a:pPr>
            <a:endParaRPr lang="en-US"/>
          </a:p>
        </c:txPr>
        <c:crossAx val="194483712"/>
        <c:crosses val="autoZero"/>
        <c:auto val="1"/>
        <c:lblAlgn val="ctr"/>
        <c:lblOffset val="100"/>
        <c:noMultiLvlLbl val="0"/>
      </c:catAx>
      <c:valAx>
        <c:axId val="194483712"/>
        <c:scaling>
          <c:orientation val="minMax"/>
        </c:scaling>
        <c:delete val="0"/>
        <c:axPos val="l"/>
        <c:majorGridlines/>
        <c:numFmt formatCode="General" sourceLinked="1"/>
        <c:majorTickMark val="out"/>
        <c:minorTickMark val="none"/>
        <c:tickLblPos val="nextTo"/>
        <c:crossAx val="19448217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United States</c:v>
                </c:pt>
              </c:strCache>
            </c:strRef>
          </c:tx>
          <c:invertIfNegative val="0"/>
          <c:cat>
            <c:numRef>
              <c:f>Sheet1!$A$2:$A$20</c:f>
              <c:numCache>
                <c:formatCode>General</c:formatCode>
                <c:ptCount val="1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numCache>
            </c:numRef>
          </c:cat>
          <c:val>
            <c:numRef>
              <c:f>Sheet1!$B$2:$B$20</c:f>
              <c:numCache>
                <c:formatCode>General</c:formatCode>
                <c:ptCount val="19"/>
                <c:pt idx="0">
                  <c:v>8.1</c:v>
                </c:pt>
                <c:pt idx="1">
                  <c:v>7.3</c:v>
                </c:pt>
                <c:pt idx="2">
                  <c:v>6.7</c:v>
                </c:pt>
                <c:pt idx="3">
                  <c:v>6.2</c:v>
                </c:pt>
                <c:pt idx="4">
                  <c:v>5.6</c:v>
                </c:pt>
                <c:pt idx="5">
                  <c:v>5.5</c:v>
                </c:pt>
                <c:pt idx="6">
                  <c:v>5.6</c:v>
                </c:pt>
                <c:pt idx="7">
                  <c:v>5.6</c:v>
                </c:pt>
                <c:pt idx="8">
                  <c:v>5.7</c:v>
                </c:pt>
                <c:pt idx="9">
                  <c:v>5.5</c:v>
                </c:pt>
                <c:pt idx="10">
                  <c:v>5.6</c:v>
                </c:pt>
                <c:pt idx="11">
                  <c:v>5.8</c:v>
                </c:pt>
                <c:pt idx="12">
                  <c:v>5.7</c:v>
                </c:pt>
                <c:pt idx="13">
                  <c:v>5.4</c:v>
                </c:pt>
                <c:pt idx="14">
                  <c:v>5</c:v>
                </c:pt>
                <c:pt idx="15">
                  <c:v>4.8</c:v>
                </c:pt>
                <c:pt idx="16">
                  <c:v>5</c:v>
                </c:pt>
                <c:pt idx="17">
                  <c:v>5</c:v>
                </c:pt>
                <c:pt idx="18">
                  <c:v>4</c:v>
                </c:pt>
              </c:numCache>
            </c:numRef>
          </c:val>
        </c:ser>
        <c:ser>
          <c:idx val="1"/>
          <c:order val="1"/>
          <c:tx>
            <c:strRef>
              <c:f>Sheet1!$C$1</c:f>
              <c:strCache>
                <c:ptCount val="1"/>
                <c:pt idx="0">
                  <c:v>China</c:v>
                </c:pt>
              </c:strCache>
            </c:strRef>
          </c:tx>
          <c:invertIfNegative val="0"/>
          <c:cat>
            <c:numRef>
              <c:f>Sheet1!$A$2:$A$20</c:f>
              <c:numCache>
                <c:formatCode>General</c:formatCode>
                <c:ptCount val="1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numCache>
            </c:numRef>
          </c:cat>
          <c:val>
            <c:numRef>
              <c:f>Sheet1!$C$2:$C$20</c:f>
              <c:numCache>
                <c:formatCode>General</c:formatCode>
                <c:ptCount val="19"/>
                <c:pt idx="7">
                  <c:v>2</c:v>
                </c:pt>
                <c:pt idx="8">
                  <c:v>1.9</c:v>
                </c:pt>
                <c:pt idx="9">
                  <c:v>1.9</c:v>
                </c:pt>
                <c:pt idx="10">
                  <c:v>1.6</c:v>
                </c:pt>
                <c:pt idx="11">
                  <c:v>1.4</c:v>
                </c:pt>
                <c:pt idx="12">
                  <c:v>1.2</c:v>
                </c:pt>
                <c:pt idx="13">
                  <c:v>1.1000000000000001</c:v>
                </c:pt>
                <c:pt idx="14">
                  <c:v>1.1000000000000001</c:v>
                </c:pt>
                <c:pt idx="15">
                  <c:v>1</c:v>
                </c:pt>
                <c:pt idx="16">
                  <c:v>1</c:v>
                </c:pt>
                <c:pt idx="17">
                  <c:v>1</c:v>
                </c:pt>
              </c:numCache>
            </c:numRef>
          </c:val>
        </c:ser>
        <c:dLbls>
          <c:showLegendKey val="0"/>
          <c:showVal val="0"/>
          <c:showCatName val="0"/>
          <c:showSerName val="0"/>
          <c:showPercent val="0"/>
          <c:showBubbleSize val="0"/>
        </c:dLbls>
        <c:gapWidth val="150"/>
        <c:axId val="56189696"/>
        <c:axId val="56191232"/>
      </c:barChart>
      <c:catAx>
        <c:axId val="56189696"/>
        <c:scaling>
          <c:orientation val="minMax"/>
        </c:scaling>
        <c:delete val="0"/>
        <c:axPos val="b"/>
        <c:numFmt formatCode="General" sourceLinked="1"/>
        <c:majorTickMark val="out"/>
        <c:minorTickMark val="none"/>
        <c:tickLblPos val="nextTo"/>
        <c:txPr>
          <a:bodyPr rot="-2700000"/>
          <a:lstStyle/>
          <a:p>
            <a:pPr>
              <a:defRPr/>
            </a:pPr>
            <a:endParaRPr lang="en-US"/>
          </a:p>
        </c:txPr>
        <c:crossAx val="56191232"/>
        <c:crosses val="autoZero"/>
        <c:auto val="1"/>
        <c:lblAlgn val="ctr"/>
        <c:lblOffset val="100"/>
        <c:noMultiLvlLbl val="0"/>
      </c:catAx>
      <c:valAx>
        <c:axId val="56191232"/>
        <c:scaling>
          <c:orientation val="minMax"/>
        </c:scaling>
        <c:delete val="0"/>
        <c:axPos val="l"/>
        <c:majorGridlines/>
        <c:numFmt formatCode="General" sourceLinked="1"/>
        <c:majorTickMark val="out"/>
        <c:minorTickMark val="none"/>
        <c:tickLblPos val="nextTo"/>
        <c:crossAx val="56189696"/>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United States</c:v>
                </c:pt>
              </c:strCache>
            </c:strRef>
          </c:tx>
          <c:invertIfNegative val="0"/>
          <c:cat>
            <c:numRef>
              <c:f>Sheet1!$A$2:$A$27</c:f>
              <c:numCache>
                <c:formatCode>General</c:formatCod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20111</c:v>
                </c:pt>
                <c:pt idx="22">
                  <c:v>2012</c:v>
                </c:pt>
                <c:pt idx="23">
                  <c:v>2013</c:v>
                </c:pt>
                <c:pt idx="24">
                  <c:v>2014</c:v>
                </c:pt>
                <c:pt idx="25">
                  <c:v>2015</c:v>
                </c:pt>
              </c:numCache>
            </c:numRef>
          </c:cat>
          <c:val>
            <c:numRef>
              <c:f>Sheet1!$B$2:$B$27</c:f>
              <c:numCache>
                <c:formatCode>General</c:formatCode>
                <c:ptCount val="26"/>
                <c:pt idx="0">
                  <c:v>527</c:v>
                </c:pt>
                <c:pt idx="1">
                  <c:v>462</c:v>
                </c:pt>
                <c:pt idx="2">
                  <c:v>489</c:v>
                </c:pt>
                <c:pt idx="3">
                  <c:v>463</c:v>
                </c:pt>
                <c:pt idx="4">
                  <c:v>437</c:v>
                </c:pt>
                <c:pt idx="5">
                  <c:v>411</c:v>
                </c:pt>
                <c:pt idx="6">
                  <c:v>389</c:v>
                </c:pt>
                <c:pt idx="7">
                  <c:v>387</c:v>
                </c:pt>
                <c:pt idx="8">
                  <c:v>378</c:v>
                </c:pt>
                <c:pt idx="9">
                  <c:v>379</c:v>
                </c:pt>
                <c:pt idx="10">
                  <c:v>394</c:v>
                </c:pt>
                <c:pt idx="11">
                  <c:v>397</c:v>
                </c:pt>
                <c:pt idx="12">
                  <c:v>446</c:v>
                </c:pt>
                <c:pt idx="13">
                  <c:v>507</c:v>
                </c:pt>
                <c:pt idx="14">
                  <c:v>553</c:v>
                </c:pt>
                <c:pt idx="15">
                  <c:v>579</c:v>
                </c:pt>
                <c:pt idx="16">
                  <c:v>588</c:v>
                </c:pt>
                <c:pt idx="17">
                  <c:v>604</c:v>
                </c:pt>
                <c:pt idx="18">
                  <c:v>648</c:v>
                </c:pt>
                <c:pt idx="19">
                  <c:v>700</c:v>
                </c:pt>
                <c:pt idx="20">
                  <c:v>720</c:v>
                </c:pt>
                <c:pt idx="21">
                  <c:v>711</c:v>
                </c:pt>
                <c:pt idx="22">
                  <c:v>670</c:v>
                </c:pt>
                <c:pt idx="23">
                  <c:v>617</c:v>
                </c:pt>
                <c:pt idx="24">
                  <c:v>597</c:v>
                </c:pt>
                <c:pt idx="25">
                  <c:v>609</c:v>
                </c:pt>
              </c:numCache>
            </c:numRef>
          </c:val>
        </c:ser>
        <c:ser>
          <c:idx val="1"/>
          <c:order val="1"/>
          <c:tx>
            <c:strRef>
              <c:f>Sheet1!$C$1</c:f>
              <c:strCache>
                <c:ptCount val="1"/>
                <c:pt idx="0">
                  <c:v>China</c:v>
                </c:pt>
              </c:strCache>
            </c:strRef>
          </c:tx>
          <c:invertIfNegative val="0"/>
          <c:cat>
            <c:numRef>
              <c:f>Sheet1!$A$2:$A$27</c:f>
              <c:numCache>
                <c:formatCode>General</c:formatCod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20111</c:v>
                </c:pt>
                <c:pt idx="22">
                  <c:v>2012</c:v>
                </c:pt>
                <c:pt idx="23">
                  <c:v>2013</c:v>
                </c:pt>
                <c:pt idx="24">
                  <c:v>2014</c:v>
                </c:pt>
                <c:pt idx="25">
                  <c:v>2015</c:v>
                </c:pt>
              </c:numCache>
            </c:numRef>
          </c:cat>
          <c:val>
            <c:numRef>
              <c:f>Sheet1!$C$2:$C$27</c:f>
              <c:numCache>
                <c:formatCode>General</c:formatCode>
                <c:ptCount val="26"/>
                <c:pt idx="0">
                  <c:v>19.7</c:v>
                </c:pt>
                <c:pt idx="1">
                  <c:v>20.7</c:v>
                </c:pt>
                <c:pt idx="2">
                  <c:v>25.2</c:v>
                </c:pt>
                <c:pt idx="3">
                  <c:v>27.3</c:v>
                </c:pt>
                <c:pt idx="4">
                  <c:v>22.3</c:v>
                </c:pt>
                <c:pt idx="5">
                  <c:v>22.9</c:v>
                </c:pt>
                <c:pt idx="6">
                  <c:v>25.3</c:v>
                </c:pt>
                <c:pt idx="7">
                  <c:v>26.2</c:v>
                </c:pt>
                <c:pt idx="8">
                  <c:v>29.8</c:v>
                </c:pt>
                <c:pt idx="9">
                  <c:v>34.299999999999997</c:v>
                </c:pt>
                <c:pt idx="10">
                  <c:v>36.9</c:v>
                </c:pt>
                <c:pt idx="11">
                  <c:v>45.3</c:v>
                </c:pt>
                <c:pt idx="12">
                  <c:v>52.7</c:v>
                </c:pt>
                <c:pt idx="13">
                  <c:v>57.3</c:v>
                </c:pt>
                <c:pt idx="14">
                  <c:v>63.5</c:v>
                </c:pt>
                <c:pt idx="15">
                  <c:v>71.400000000000006</c:v>
                </c:pt>
                <c:pt idx="16">
                  <c:v>83.8</c:v>
                </c:pt>
                <c:pt idx="17">
                  <c:v>96.7</c:v>
                </c:pt>
                <c:pt idx="18">
                  <c:v>106</c:v>
                </c:pt>
                <c:pt idx="19">
                  <c:v>128</c:v>
                </c:pt>
                <c:pt idx="20">
                  <c:v>136</c:v>
                </c:pt>
                <c:pt idx="21">
                  <c:v>147</c:v>
                </c:pt>
                <c:pt idx="22">
                  <c:v>161</c:v>
                </c:pt>
                <c:pt idx="23">
                  <c:v>174</c:v>
                </c:pt>
                <c:pt idx="24">
                  <c:v>190</c:v>
                </c:pt>
                <c:pt idx="25">
                  <c:v>216</c:v>
                </c:pt>
              </c:numCache>
            </c:numRef>
          </c:val>
        </c:ser>
        <c:dLbls>
          <c:showLegendKey val="0"/>
          <c:showVal val="0"/>
          <c:showCatName val="0"/>
          <c:showSerName val="0"/>
          <c:showPercent val="0"/>
          <c:showBubbleSize val="0"/>
        </c:dLbls>
        <c:gapWidth val="150"/>
        <c:axId val="62494208"/>
        <c:axId val="62495744"/>
      </c:barChart>
      <c:catAx>
        <c:axId val="62494208"/>
        <c:scaling>
          <c:orientation val="minMax"/>
        </c:scaling>
        <c:delete val="0"/>
        <c:axPos val="b"/>
        <c:numFmt formatCode="General" sourceLinked="1"/>
        <c:majorTickMark val="out"/>
        <c:minorTickMark val="none"/>
        <c:tickLblPos val="nextTo"/>
        <c:crossAx val="62495744"/>
        <c:crosses val="autoZero"/>
        <c:auto val="1"/>
        <c:lblAlgn val="ctr"/>
        <c:lblOffset val="100"/>
        <c:noMultiLvlLbl val="0"/>
      </c:catAx>
      <c:valAx>
        <c:axId val="62495744"/>
        <c:scaling>
          <c:orientation val="minMax"/>
        </c:scaling>
        <c:delete val="0"/>
        <c:axPos val="l"/>
        <c:majorGridlines/>
        <c:numFmt formatCode="General" sourceLinked="1"/>
        <c:majorTickMark val="out"/>
        <c:minorTickMark val="none"/>
        <c:tickLblPos val="nextTo"/>
        <c:crossAx val="62494208"/>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823442208612813"/>
          <c:y val="3.0831228624714786E-2"/>
          <c:w val="0.69331790123456793"/>
          <c:h val="0.788811574464926"/>
        </c:manualLayout>
      </c:layout>
      <c:barChart>
        <c:barDir val="col"/>
        <c:grouping val="clustered"/>
        <c:varyColors val="0"/>
        <c:ser>
          <c:idx val="0"/>
          <c:order val="0"/>
          <c:tx>
            <c:strRef>
              <c:f>Sheet1!$B$1</c:f>
              <c:strCache>
                <c:ptCount val="1"/>
                <c:pt idx="0">
                  <c:v>United States</c:v>
                </c:pt>
              </c:strCache>
            </c:strRef>
          </c:tx>
          <c:invertIfNegative val="0"/>
          <c:cat>
            <c:numRef>
              <c:f>Sheet1!$A$2:$A$31</c:f>
              <c:numCache>
                <c:formatCode>General</c:formatCode>
                <c:ptCount val="30"/>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numCache>
            </c:numRef>
          </c:cat>
          <c:val>
            <c:numRef>
              <c:f>Sheet1!$B$2:$B$31</c:f>
              <c:numCache>
                <c:formatCode>General</c:formatCode>
                <c:ptCount val="30"/>
                <c:pt idx="0">
                  <c:v>112</c:v>
                </c:pt>
                <c:pt idx="1">
                  <c:v>114</c:v>
                </c:pt>
                <c:pt idx="2">
                  <c:v>116</c:v>
                </c:pt>
                <c:pt idx="3">
                  <c:v>119</c:v>
                </c:pt>
                <c:pt idx="4">
                  <c:v>122</c:v>
                </c:pt>
                <c:pt idx="5">
                  <c:v>123</c:v>
                </c:pt>
                <c:pt idx="6">
                  <c:v>125</c:v>
                </c:pt>
                <c:pt idx="8">
                  <c:v>127</c:v>
                </c:pt>
                <c:pt idx="9">
                  <c:v>127</c:v>
                </c:pt>
                <c:pt idx="10">
                  <c:v>129</c:v>
                </c:pt>
                <c:pt idx="11">
                  <c:v>130</c:v>
                </c:pt>
                <c:pt idx="13">
                  <c:v>132</c:v>
                </c:pt>
                <c:pt idx="14">
                  <c:v>132</c:v>
                </c:pt>
                <c:pt idx="15">
                  <c:v>133</c:v>
                </c:pt>
                <c:pt idx="16">
                  <c:v>133</c:v>
                </c:pt>
                <c:pt idx="17">
                  <c:v>136</c:v>
                </c:pt>
                <c:pt idx="18">
                  <c:v>139</c:v>
                </c:pt>
                <c:pt idx="19">
                  <c:v>141</c:v>
                </c:pt>
                <c:pt idx="20">
                  <c:v>142</c:v>
                </c:pt>
                <c:pt idx="21">
                  <c:v>143</c:v>
                </c:pt>
                <c:pt idx="22">
                  <c:v>142</c:v>
                </c:pt>
                <c:pt idx="23">
                  <c:v>141</c:v>
                </c:pt>
                <c:pt idx="24">
                  <c:v>141</c:v>
                </c:pt>
                <c:pt idx="25">
                  <c:v>141</c:v>
                </c:pt>
                <c:pt idx="26">
                  <c:v>139</c:v>
                </c:pt>
                <c:pt idx="27">
                  <c:v>139</c:v>
                </c:pt>
                <c:pt idx="28">
                  <c:v>137</c:v>
                </c:pt>
                <c:pt idx="29">
                  <c:v>137</c:v>
                </c:pt>
              </c:numCache>
            </c:numRef>
          </c:val>
        </c:ser>
        <c:ser>
          <c:idx val="1"/>
          <c:order val="1"/>
          <c:tx>
            <c:strRef>
              <c:f>Sheet1!$C$1</c:f>
              <c:strCache>
                <c:ptCount val="1"/>
                <c:pt idx="0">
                  <c:v>China</c:v>
                </c:pt>
              </c:strCache>
            </c:strRef>
          </c:tx>
          <c:invertIfNegative val="0"/>
          <c:cat>
            <c:numRef>
              <c:f>Sheet1!$A$2:$A$31</c:f>
              <c:numCache>
                <c:formatCode>General</c:formatCode>
                <c:ptCount val="30"/>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numCache>
            </c:numRef>
          </c:cat>
          <c:val>
            <c:numRef>
              <c:f>Sheet1!$C$2:$C$31</c:f>
              <c:numCache>
                <c:formatCode>General</c:formatCode>
                <c:ptCount val="30"/>
                <c:pt idx="9">
                  <c:v>53</c:v>
                </c:pt>
                <c:pt idx="18">
                  <c:v>83</c:v>
                </c:pt>
                <c:pt idx="19">
                  <c:v>89</c:v>
                </c:pt>
                <c:pt idx="20">
                  <c:v>91</c:v>
                </c:pt>
                <c:pt idx="21">
                  <c:v>96</c:v>
                </c:pt>
                <c:pt idx="22">
                  <c:v>100</c:v>
                </c:pt>
                <c:pt idx="23">
                  <c:v>104</c:v>
                </c:pt>
                <c:pt idx="24">
                  <c:v>107</c:v>
                </c:pt>
                <c:pt idx="25">
                  <c:v>110</c:v>
                </c:pt>
                <c:pt idx="26">
                  <c:v>110</c:v>
                </c:pt>
                <c:pt idx="27">
                  <c:v>110</c:v>
                </c:pt>
                <c:pt idx="28">
                  <c:v>120</c:v>
                </c:pt>
                <c:pt idx="29">
                  <c:v>116</c:v>
                </c:pt>
              </c:numCache>
            </c:numRef>
          </c:val>
        </c:ser>
        <c:dLbls>
          <c:showLegendKey val="0"/>
          <c:showVal val="0"/>
          <c:showCatName val="0"/>
          <c:showSerName val="0"/>
          <c:showPercent val="0"/>
          <c:showBubbleSize val="0"/>
        </c:dLbls>
        <c:gapWidth val="150"/>
        <c:axId val="62670720"/>
        <c:axId val="62672256"/>
      </c:barChart>
      <c:catAx>
        <c:axId val="62670720"/>
        <c:scaling>
          <c:orientation val="minMax"/>
        </c:scaling>
        <c:delete val="0"/>
        <c:axPos val="b"/>
        <c:numFmt formatCode="General" sourceLinked="1"/>
        <c:majorTickMark val="out"/>
        <c:minorTickMark val="none"/>
        <c:tickLblPos val="nextTo"/>
        <c:txPr>
          <a:bodyPr rot="-2700000"/>
          <a:lstStyle/>
          <a:p>
            <a:pPr>
              <a:defRPr/>
            </a:pPr>
            <a:endParaRPr lang="en-US"/>
          </a:p>
        </c:txPr>
        <c:crossAx val="62672256"/>
        <c:crosses val="autoZero"/>
        <c:auto val="1"/>
        <c:lblAlgn val="ctr"/>
        <c:lblOffset val="100"/>
        <c:noMultiLvlLbl val="0"/>
      </c:catAx>
      <c:valAx>
        <c:axId val="62672256"/>
        <c:scaling>
          <c:orientation val="minMax"/>
        </c:scaling>
        <c:delete val="0"/>
        <c:axPos val="l"/>
        <c:majorGridlines/>
        <c:numFmt formatCode="General" sourceLinked="1"/>
        <c:majorTickMark val="out"/>
        <c:minorTickMark val="none"/>
        <c:tickLblPos val="nextTo"/>
        <c:crossAx val="62670720"/>
        <c:crosses val="autoZero"/>
        <c:crossBetween val="between"/>
      </c:valAx>
    </c:plotArea>
    <c:legend>
      <c:legendPos val="r"/>
      <c:layout>
        <c:manualLayout>
          <c:xMode val="edge"/>
          <c:yMode val="edge"/>
          <c:x val="0.86054376883445116"/>
          <c:y val="0.38844550872377881"/>
          <c:w val="0.13945623116554876"/>
          <c:h val="0.26800528417930064"/>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United States</c:v>
                </c:pt>
              </c:strCache>
            </c:strRef>
          </c:tx>
          <c:invertIfNegative val="0"/>
          <c:cat>
            <c:numRef>
              <c:f>Sheet1!$A$2:$A$27</c:f>
              <c:numCache>
                <c:formatCode>General</c:formatCod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numCache>
            </c:numRef>
          </c:cat>
          <c:val>
            <c:numRef>
              <c:f>Sheet1!$B$2:$B$27</c:f>
              <c:numCache>
                <c:formatCode>General</c:formatCode>
                <c:ptCount val="26"/>
                <c:pt idx="0">
                  <c:v>1</c:v>
                </c:pt>
                <c:pt idx="1">
                  <c:v>1</c:v>
                </c:pt>
                <c:pt idx="2">
                  <c:v>2</c:v>
                </c:pt>
                <c:pt idx="3">
                  <c:v>2</c:v>
                </c:pt>
                <c:pt idx="4">
                  <c:v>5</c:v>
                </c:pt>
                <c:pt idx="5">
                  <c:v>9</c:v>
                </c:pt>
                <c:pt idx="6">
                  <c:v>16</c:v>
                </c:pt>
                <c:pt idx="7">
                  <c:v>22</c:v>
                </c:pt>
                <c:pt idx="8">
                  <c:v>30</c:v>
                </c:pt>
                <c:pt idx="9">
                  <c:v>36</c:v>
                </c:pt>
                <c:pt idx="10">
                  <c:v>43</c:v>
                </c:pt>
                <c:pt idx="11">
                  <c:v>49</c:v>
                </c:pt>
                <c:pt idx="12">
                  <c:v>59</c:v>
                </c:pt>
                <c:pt idx="13">
                  <c:v>62</c:v>
                </c:pt>
                <c:pt idx="14">
                  <c:v>65</c:v>
                </c:pt>
                <c:pt idx="15">
                  <c:v>68</c:v>
                </c:pt>
                <c:pt idx="16">
                  <c:v>69</c:v>
                </c:pt>
                <c:pt idx="17">
                  <c:v>75</c:v>
                </c:pt>
                <c:pt idx="18">
                  <c:v>74</c:v>
                </c:pt>
                <c:pt idx="19">
                  <c:v>71</c:v>
                </c:pt>
                <c:pt idx="20">
                  <c:v>71.7</c:v>
                </c:pt>
                <c:pt idx="21">
                  <c:v>69.7</c:v>
                </c:pt>
                <c:pt idx="22">
                  <c:v>74.7</c:v>
                </c:pt>
                <c:pt idx="23">
                  <c:v>71.400000000000006</c:v>
                </c:pt>
                <c:pt idx="24">
                  <c:v>73</c:v>
                </c:pt>
                <c:pt idx="25">
                  <c:v>74.5</c:v>
                </c:pt>
              </c:numCache>
            </c:numRef>
          </c:val>
        </c:ser>
        <c:ser>
          <c:idx val="1"/>
          <c:order val="1"/>
          <c:tx>
            <c:strRef>
              <c:f>Sheet1!$C$1</c:f>
              <c:strCache>
                <c:ptCount val="1"/>
                <c:pt idx="0">
                  <c:v>China</c:v>
                </c:pt>
              </c:strCache>
            </c:strRef>
          </c:tx>
          <c:invertIfNegative val="0"/>
          <c:cat>
            <c:numRef>
              <c:f>Sheet1!$A$2:$A$27</c:f>
              <c:numCache>
                <c:formatCode>General</c:formatCod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numCache>
            </c:numRef>
          </c:cat>
          <c:val>
            <c:numRef>
              <c:f>Sheet1!$C$2:$C$27</c:f>
              <c:numCache>
                <c:formatCode>General</c:formatCode>
                <c:ptCount val="26"/>
                <c:pt idx="0">
                  <c:v>0</c:v>
                </c:pt>
                <c:pt idx="1">
                  <c:v>0</c:v>
                </c:pt>
                <c:pt idx="2">
                  <c:v>0</c:v>
                </c:pt>
                <c:pt idx="3">
                  <c:v>0</c:v>
                </c:pt>
                <c:pt idx="4">
                  <c:v>0</c:v>
                </c:pt>
                <c:pt idx="5">
                  <c:v>0</c:v>
                </c:pt>
                <c:pt idx="6">
                  <c:v>0</c:v>
                </c:pt>
                <c:pt idx="7">
                  <c:v>0</c:v>
                </c:pt>
                <c:pt idx="8">
                  <c:v>0</c:v>
                </c:pt>
                <c:pt idx="9">
                  <c:v>1</c:v>
                </c:pt>
                <c:pt idx="10">
                  <c:v>2</c:v>
                </c:pt>
                <c:pt idx="11">
                  <c:v>3</c:v>
                </c:pt>
                <c:pt idx="12">
                  <c:v>5</c:v>
                </c:pt>
                <c:pt idx="13">
                  <c:v>6</c:v>
                </c:pt>
                <c:pt idx="14">
                  <c:v>7</c:v>
                </c:pt>
                <c:pt idx="15">
                  <c:v>9</c:v>
                </c:pt>
                <c:pt idx="16">
                  <c:v>11</c:v>
                </c:pt>
                <c:pt idx="17">
                  <c:v>16</c:v>
                </c:pt>
                <c:pt idx="18">
                  <c:v>23</c:v>
                </c:pt>
                <c:pt idx="19">
                  <c:v>29</c:v>
                </c:pt>
                <c:pt idx="20">
                  <c:v>34</c:v>
                </c:pt>
                <c:pt idx="21">
                  <c:v>38</c:v>
                </c:pt>
                <c:pt idx="22">
                  <c:v>42.3</c:v>
                </c:pt>
                <c:pt idx="23">
                  <c:v>45.8</c:v>
                </c:pt>
                <c:pt idx="24">
                  <c:v>49</c:v>
                </c:pt>
                <c:pt idx="25">
                  <c:v>50.3</c:v>
                </c:pt>
              </c:numCache>
            </c:numRef>
          </c:val>
        </c:ser>
        <c:dLbls>
          <c:showLegendKey val="0"/>
          <c:showVal val="0"/>
          <c:showCatName val="0"/>
          <c:showSerName val="0"/>
          <c:showPercent val="0"/>
          <c:showBubbleSize val="0"/>
        </c:dLbls>
        <c:gapWidth val="150"/>
        <c:axId val="138176768"/>
        <c:axId val="138178560"/>
      </c:barChart>
      <c:catAx>
        <c:axId val="138176768"/>
        <c:scaling>
          <c:orientation val="minMax"/>
        </c:scaling>
        <c:delete val="0"/>
        <c:axPos val="b"/>
        <c:numFmt formatCode="General" sourceLinked="1"/>
        <c:majorTickMark val="out"/>
        <c:minorTickMark val="none"/>
        <c:tickLblPos val="nextTo"/>
        <c:crossAx val="138178560"/>
        <c:crosses val="autoZero"/>
        <c:auto val="1"/>
        <c:lblAlgn val="ctr"/>
        <c:lblOffset val="100"/>
        <c:noMultiLvlLbl val="0"/>
      </c:catAx>
      <c:valAx>
        <c:axId val="138178560"/>
        <c:scaling>
          <c:orientation val="minMax"/>
        </c:scaling>
        <c:delete val="0"/>
        <c:axPos val="l"/>
        <c:majorGridlines/>
        <c:numFmt formatCode="General" sourceLinked="1"/>
        <c:majorTickMark val="out"/>
        <c:minorTickMark val="none"/>
        <c:tickLblPos val="nextTo"/>
        <c:crossAx val="138176768"/>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United States</c:v>
                </c:pt>
              </c:strCache>
            </c:strRef>
          </c:tx>
          <c:invertIfNegative val="0"/>
          <c:cat>
            <c:numRef>
              <c:f>Sheet1!$A$2:$A$17</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Sheet1!$B$2:$B$17</c:f>
              <c:numCache>
                <c:formatCode>General</c:formatCode>
                <c:ptCount val="16"/>
                <c:pt idx="0">
                  <c:v>38</c:v>
                </c:pt>
                <c:pt idx="1">
                  <c:v>45</c:v>
                </c:pt>
                <c:pt idx="2">
                  <c:v>49</c:v>
                </c:pt>
                <c:pt idx="3">
                  <c:v>55</c:v>
                </c:pt>
                <c:pt idx="4">
                  <c:v>63</c:v>
                </c:pt>
                <c:pt idx="5">
                  <c:v>68</c:v>
                </c:pt>
                <c:pt idx="6">
                  <c:v>76</c:v>
                </c:pt>
                <c:pt idx="7">
                  <c:v>82</c:v>
                </c:pt>
                <c:pt idx="8">
                  <c:v>85</c:v>
                </c:pt>
                <c:pt idx="9">
                  <c:v>89</c:v>
                </c:pt>
                <c:pt idx="10">
                  <c:v>91</c:v>
                </c:pt>
                <c:pt idx="11">
                  <c:v>94</c:v>
                </c:pt>
                <c:pt idx="12">
                  <c:v>96</c:v>
                </c:pt>
                <c:pt idx="13">
                  <c:v>97</c:v>
                </c:pt>
                <c:pt idx="14">
                  <c:v>98</c:v>
                </c:pt>
                <c:pt idx="15">
                  <c:v>118</c:v>
                </c:pt>
              </c:numCache>
            </c:numRef>
          </c:val>
        </c:ser>
        <c:ser>
          <c:idx val="1"/>
          <c:order val="1"/>
          <c:tx>
            <c:strRef>
              <c:f>Sheet1!$C$1</c:f>
              <c:strCache>
                <c:ptCount val="1"/>
                <c:pt idx="0">
                  <c:v>China</c:v>
                </c:pt>
              </c:strCache>
            </c:strRef>
          </c:tx>
          <c:invertIfNegative val="0"/>
          <c:cat>
            <c:numRef>
              <c:f>Sheet1!$A$2:$A$17</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Sheet1!$C$2:$C$17</c:f>
              <c:numCache>
                <c:formatCode>General</c:formatCode>
                <c:ptCount val="16"/>
                <c:pt idx="0">
                  <c:v>7</c:v>
                </c:pt>
                <c:pt idx="1">
                  <c:v>11</c:v>
                </c:pt>
                <c:pt idx="2">
                  <c:v>16</c:v>
                </c:pt>
                <c:pt idx="3">
                  <c:v>21</c:v>
                </c:pt>
                <c:pt idx="4">
                  <c:v>26</c:v>
                </c:pt>
                <c:pt idx="5">
                  <c:v>30</c:v>
                </c:pt>
                <c:pt idx="6">
                  <c:v>35</c:v>
                </c:pt>
                <c:pt idx="7">
                  <c:v>41</c:v>
                </c:pt>
                <c:pt idx="8">
                  <c:v>48</c:v>
                </c:pt>
                <c:pt idx="9">
                  <c:v>55</c:v>
                </c:pt>
                <c:pt idx="10">
                  <c:v>63</c:v>
                </c:pt>
                <c:pt idx="11">
                  <c:v>72</c:v>
                </c:pt>
                <c:pt idx="12">
                  <c:v>81</c:v>
                </c:pt>
                <c:pt idx="13">
                  <c:v>89</c:v>
                </c:pt>
                <c:pt idx="14">
                  <c:v>92</c:v>
                </c:pt>
                <c:pt idx="15">
                  <c:v>93</c:v>
                </c:pt>
              </c:numCache>
            </c:numRef>
          </c:val>
        </c:ser>
        <c:ser>
          <c:idx val="2"/>
          <c:order val="2"/>
          <c:tx>
            <c:strRef>
              <c:f>Sheet1!$D$1</c:f>
              <c:strCache>
                <c:ptCount val="1"/>
                <c:pt idx="0">
                  <c:v>Hong Kong</c:v>
                </c:pt>
              </c:strCache>
            </c:strRef>
          </c:tx>
          <c:invertIfNegative val="0"/>
          <c:cat>
            <c:numRef>
              <c:f>Sheet1!$A$2:$A$17</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Sheet1!$D$2:$D$17</c:f>
              <c:numCache>
                <c:formatCode>General</c:formatCode>
                <c:ptCount val="16"/>
                <c:pt idx="0">
                  <c:v>80</c:v>
                </c:pt>
                <c:pt idx="1">
                  <c:v>84</c:v>
                </c:pt>
                <c:pt idx="2">
                  <c:v>93</c:v>
                </c:pt>
                <c:pt idx="3">
                  <c:v>106</c:v>
                </c:pt>
                <c:pt idx="4">
                  <c:v>119</c:v>
                </c:pt>
                <c:pt idx="5">
                  <c:v>124</c:v>
                </c:pt>
                <c:pt idx="6">
                  <c:v>137</c:v>
                </c:pt>
                <c:pt idx="7">
                  <c:v>155</c:v>
                </c:pt>
                <c:pt idx="8">
                  <c:v>166</c:v>
                </c:pt>
                <c:pt idx="9">
                  <c:v>180</c:v>
                </c:pt>
                <c:pt idx="10">
                  <c:v>196</c:v>
                </c:pt>
                <c:pt idx="11">
                  <c:v>216</c:v>
                </c:pt>
                <c:pt idx="12">
                  <c:v>229</c:v>
                </c:pt>
                <c:pt idx="13">
                  <c:v>237</c:v>
                </c:pt>
                <c:pt idx="14">
                  <c:v>239</c:v>
                </c:pt>
                <c:pt idx="15">
                  <c:v>229</c:v>
                </c:pt>
              </c:numCache>
            </c:numRef>
          </c:val>
        </c:ser>
        <c:dLbls>
          <c:showLegendKey val="0"/>
          <c:showVal val="0"/>
          <c:showCatName val="0"/>
          <c:showSerName val="0"/>
          <c:showPercent val="0"/>
          <c:showBubbleSize val="0"/>
        </c:dLbls>
        <c:gapWidth val="150"/>
        <c:axId val="62386176"/>
        <c:axId val="62388480"/>
      </c:barChart>
      <c:catAx>
        <c:axId val="62386176"/>
        <c:scaling>
          <c:orientation val="minMax"/>
        </c:scaling>
        <c:delete val="0"/>
        <c:axPos val="b"/>
        <c:numFmt formatCode="General" sourceLinked="1"/>
        <c:majorTickMark val="out"/>
        <c:minorTickMark val="none"/>
        <c:tickLblPos val="nextTo"/>
        <c:txPr>
          <a:bodyPr rot="-2700000"/>
          <a:lstStyle/>
          <a:p>
            <a:pPr>
              <a:defRPr/>
            </a:pPr>
            <a:endParaRPr lang="en-US"/>
          </a:p>
        </c:txPr>
        <c:crossAx val="62388480"/>
        <c:crosses val="autoZero"/>
        <c:auto val="1"/>
        <c:lblAlgn val="ctr"/>
        <c:lblOffset val="100"/>
        <c:noMultiLvlLbl val="0"/>
      </c:catAx>
      <c:valAx>
        <c:axId val="62388480"/>
        <c:scaling>
          <c:orientation val="minMax"/>
        </c:scaling>
        <c:delete val="0"/>
        <c:axPos val="l"/>
        <c:majorGridlines/>
        <c:numFmt formatCode="General" sourceLinked="1"/>
        <c:majorTickMark val="out"/>
        <c:minorTickMark val="none"/>
        <c:tickLblPos val="nextTo"/>
        <c:crossAx val="62386176"/>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United States</c:v>
                </c:pt>
              </c:strCache>
            </c:strRef>
          </c:tx>
          <c:invertIfNegative val="0"/>
          <c:cat>
            <c:numRef>
              <c:f>Sheet1!$A$2:$A$31</c:f>
              <c:numCache>
                <c:formatCode>General</c:formatCode>
                <c:ptCount val="30"/>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numCache>
            </c:numRef>
          </c:cat>
          <c:val>
            <c:numRef>
              <c:f>Sheet1!$B$2:$B$31</c:f>
              <c:numCache>
                <c:formatCode>General</c:formatCode>
                <c:ptCount val="30"/>
                <c:pt idx="0">
                  <c:v>7457</c:v>
                </c:pt>
                <c:pt idx="1">
                  <c:v>7376</c:v>
                </c:pt>
                <c:pt idx="2">
                  <c:v>7622</c:v>
                </c:pt>
                <c:pt idx="3">
                  <c:v>7850</c:v>
                </c:pt>
                <c:pt idx="4">
                  <c:v>7890</c:v>
                </c:pt>
                <c:pt idx="5">
                  <c:v>7664</c:v>
                </c:pt>
                <c:pt idx="6">
                  <c:v>7623</c:v>
                </c:pt>
                <c:pt idx="7">
                  <c:v>7666</c:v>
                </c:pt>
                <c:pt idx="8">
                  <c:v>7717</c:v>
                </c:pt>
                <c:pt idx="9">
                  <c:v>7776</c:v>
                </c:pt>
                <c:pt idx="10">
                  <c:v>7779</c:v>
                </c:pt>
                <c:pt idx="11">
                  <c:v>7880</c:v>
                </c:pt>
                <c:pt idx="12">
                  <c:v>7866</c:v>
                </c:pt>
                <c:pt idx="13">
                  <c:v>7840</c:v>
                </c:pt>
                <c:pt idx="14">
                  <c:v>7957</c:v>
                </c:pt>
                <c:pt idx="15">
                  <c:v>8092</c:v>
                </c:pt>
                <c:pt idx="16">
                  <c:v>7855</c:v>
                </c:pt>
                <c:pt idx="17">
                  <c:v>7885</c:v>
                </c:pt>
                <c:pt idx="18">
                  <c:v>7799</c:v>
                </c:pt>
                <c:pt idx="19">
                  <c:v>7886</c:v>
                </c:pt>
                <c:pt idx="20">
                  <c:v>7856</c:v>
                </c:pt>
                <c:pt idx="21">
                  <c:v>7712</c:v>
                </c:pt>
                <c:pt idx="22">
                  <c:v>7759</c:v>
                </c:pt>
                <c:pt idx="23">
                  <c:v>7488</c:v>
                </c:pt>
                <c:pt idx="24">
                  <c:v>7057</c:v>
                </c:pt>
                <c:pt idx="25">
                  <c:v>7164</c:v>
                </c:pt>
                <c:pt idx="26">
                  <c:v>7030</c:v>
                </c:pt>
                <c:pt idx="27">
                  <c:v>6820</c:v>
                </c:pt>
                <c:pt idx="28">
                  <c:v>6910</c:v>
                </c:pt>
                <c:pt idx="29">
                  <c:v>6916</c:v>
                </c:pt>
              </c:numCache>
            </c:numRef>
          </c:val>
        </c:ser>
        <c:ser>
          <c:idx val="1"/>
          <c:order val="1"/>
          <c:tx>
            <c:strRef>
              <c:f>Sheet1!$C$1</c:f>
              <c:strCache>
                <c:ptCount val="1"/>
                <c:pt idx="0">
                  <c:v>China</c:v>
                </c:pt>
              </c:strCache>
            </c:strRef>
          </c:tx>
          <c:invertIfNegative val="0"/>
          <c:cat>
            <c:numRef>
              <c:f>Sheet1!$A$2:$A$31</c:f>
              <c:numCache>
                <c:formatCode>General</c:formatCode>
                <c:ptCount val="30"/>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numCache>
            </c:numRef>
          </c:cat>
          <c:val>
            <c:numRef>
              <c:f>Sheet1!$C$2:$C$31</c:f>
              <c:numCache>
                <c:formatCode>General</c:formatCode>
                <c:ptCount val="30"/>
                <c:pt idx="0">
                  <c:v>658</c:v>
                </c:pt>
                <c:pt idx="1">
                  <c:v>672</c:v>
                </c:pt>
                <c:pt idx="2">
                  <c:v>695</c:v>
                </c:pt>
                <c:pt idx="3">
                  <c:v>721</c:v>
                </c:pt>
                <c:pt idx="4">
                  <c:v>725</c:v>
                </c:pt>
                <c:pt idx="5">
                  <c:v>760</c:v>
                </c:pt>
                <c:pt idx="6">
                  <c:v>744</c:v>
                </c:pt>
                <c:pt idx="7">
                  <c:v>760</c:v>
                </c:pt>
                <c:pt idx="8">
                  <c:v>795</c:v>
                </c:pt>
                <c:pt idx="9">
                  <c:v>823</c:v>
                </c:pt>
                <c:pt idx="10">
                  <c:v>869</c:v>
                </c:pt>
                <c:pt idx="11">
                  <c:v>890</c:v>
                </c:pt>
                <c:pt idx="12">
                  <c:v>883</c:v>
                </c:pt>
                <c:pt idx="13">
                  <c:v>873</c:v>
                </c:pt>
                <c:pt idx="14">
                  <c:v>865</c:v>
                </c:pt>
                <c:pt idx="15">
                  <c:v>865</c:v>
                </c:pt>
                <c:pt idx="16">
                  <c:v>855</c:v>
                </c:pt>
                <c:pt idx="17">
                  <c:v>919</c:v>
                </c:pt>
                <c:pt idx="18">
                  <c:v>1039</c:v>
                </c:pt>
                <c:pt idx="19">
                  <c:v>1202</c:v>
                </c:pt>
                <c:pt idx="20">
                  <c:v>1296</c:v>
                </c:pt>
                <c:pt idx="21">
                  <c:v>1408</c:v>
                </c:pt>
                <c:pt idx="22">
                  <c:v>1484</c:v>
                </c:pt>
                <c:pt idx="23">
                  <c:v>1575</c:v>
                </c:pt>
                <c:pt idx="24">
                  <c:v>1689</c:v>
                </c:pt>
                <c:pt idx="25">
                  <c:v>1807</c:v>
                </c:pt>
                <c:pt idx="26">
                  <c:v>2040</c:v>
                </c:pt>
                <c:pt idx="27">
                  <c:v>2140</c:v>
                </c:pt>
                <c:pt idx="28">
                  <c:v>2079</c:v>
                </c:pt>
                <c:pt idx="29">
                  <c:v>2226</c:v>
                </c:pt>
              </c:numCache>
            </c:numRef>
          </c:val>
        </c:ser>
        <c:dLbls>
          <c:showLegendKey val="0"/>
          <c:showVal val="0"/>
          <c:showCatName val="0"/>
          <c:showSerName val="0"/>
          <c:showPercent val="0"/>
          <c:showBubbleSize val="0"/>
        </c:dLbls>
        <c:gapWidth val="150"/>
        <c:axId val="149478400"/>
        <c:axId val="149525248"/>
      </c:barChart>
      <c:catAx>
        <c:axId val="149478400"/>
        <c:scaling>
          <c:orientation val="minMax"/>
        </c:scaling>
        <c:delete val="0"/>
        <c:axPos val="b"/>
        <c:numFmt formatCode="General" sourceLinked="1"/>
        <c:majorTickMark val="out"/>
        <c:minorTickMark val="none"/>
        <c:tickLblPos val="nextTo"/>
        <c:crossAx val="149525248"/>
        <c:crosses val="autoZero"/>
        <c:auto val="1"/>
        <c:lblAlgn val="ctr"/>
        <c:lblOffset val="100"/>
        <c:noMultiLvlLbl val="0"/>
      </c:catAx>
      <c:valAx>
        <c:axId val="149525248"/>
        <c:scaling>
          <c:orientation val="minMax"/>
        </c:scaling>
        <c:delete val="0"/>
        <c:axPos val="l"/>
        <c:majorGridlines/>
        <c:numFmt formatCode="General" sourceLinked="1"/>
        <c:majorTickMark val="out"/>
        <c:minorTickMark val="none"/>
        <c:tickLblPos val="nextTo"/>
        <c:crossAx val="149478400"/>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United States</c:v>
                </c:pt>
              </c:strCache>
            </c:strRef>
          </c:tx>
          <c:invertIfNegative val="0"/>
          <c:cat>
            <c:numRef>
              <c:f>Sheet1!$A$2:$A$30</c:f>
              <c:numCache>
                <c:formatCode>General</c:formatCode>
                <c:ptCount val="29"/>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numCache>
            </c:numRef>
          </c:cat>
          <c:val>
            <c:numRef>
              <c:f>Sheet1!$B$2:$B$30</c:f>
              <c:numCache>
                <c:formatCode>General</c:formatCode>
                <c:ptCount val="29"/>
                <c:pt idx="0">
                  <c:v>19</c:v>
                </c:pt>
                <c:pt idx="1">
                  <c:v>19</c:v>
                </c:pt>
                <c:pt idx="2">
                  <c:v>19</c:v>
                </c:pt>
                <c:pt idx="3">
                  <c:v>20</c:v>
                </c:pt>
                <c:pt idx="4">
                  <c:v>20</c:v>
                </c:pt>
                <c:pt idx="5">
                  <c:v>19</c:v>
                </c:pt>
                <c:pt idx="6">
                  <c:v>19</c:v>
                </c:pt>
                <c:pt idx="7">
                  <c:v>19</c:v>
                </c:pt>
                <c:pt idx="8">
                  <c:v>20</c:v>
                </c:pt>
                <c:pt idx="9">
                  <c:v>20</c:v>
                </c:pt>
                <c:pt idx="10">
                  <c:v>20</c:v>
                </c:pt>
                <c:pt idx="11">
                  <c:v>20</c:v>
                </c:pt>
                <c:pt idx="12">
                  <c:v>20</c:v>
                </c:pt>
                <c:pt idx="13">
                  <c:v>20</c:v>
                </c:pt>
                <c:pt idx="14">
                  <c:v>20</c:v>
                </c:pt>
                <c:pt idx="15">
                  <c:v>20</c:v>
                </c:pt>
                <c:pt idx="16">
                  <c:v>20</c:v>
                </c:pt>
                <c:pt idx="17">
                  <c:v>20</c:v>
                </c:pt>
                <c:pt idx="18">
                  <c:v>20</c:v>
                </c:pt>
                <c:pt idx="19">
                  <c:v>20</c:v>
                </c:pt>
                <c:pt idx="20">
                  <c:v>20</c:v>
                </c:pt>
                <c:pt idx="21">
                  <c:v>19</c:v>
                </c:pt>
                <c:pt idx="22">
                  <c:v>19.2</c:v>
                </c:pt>
                <c:pt idx="23">
                  <c:v>18.5</c:v>
                </c:pt>
                <c:pt idx="24">
                  <c:v>17.2</c:v>
                </c:pt>
                <c:pt idx="25">
                  <c:v>17.5</c:v>
                </c:pt>
                <c:pt idx="26">
                  <c:v>17.100000000000001</c:v>
                </c:pt>
                <c:pt idx="27">
                  <c:v>16.3</c:v>
                </c:pt>
                <c:pt idx="28">
                  <c:v>16.399999999999999</c:v>
                </c:pt>
              </c:numCache>
            </c:numRef>
          </c:val>
        </c:ser>
        <c:ser>
          <c:idx val="1"/>
          <c:order val="1"/>
          <c:tx>
            <c:strRef>
              <c:f>Sheet1!$C$1</c:f>
              <c:strCache>
                <c:ptCount val="1"/>
                <c:pt idx="0">
                  <c:v>China</c:v>
                </c:pt>
              </c:strCache>
            </c:strRef>
          </c:tx>
          <c:invertIfNegative val="0"/>
          <c:cat>
            <c:numRef>
              <c:f>Sheet1!$A$2:$A$30</c:f>
              <c:numCache>
                <c:formatCode>General</c:formatCode>
                <c:ptCount val="29"/>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numCache>
            </c:numRef>
          </c:cat>
          <c:val>
            <c:numRef>
              <c:f>Sheet1!$C$2:$C$30</c:f>
              <c:numCache>
                <c:formatCode>General</c:formatCode>
                <c:ptCount val="29"/>
                <c:pt idx="0">
                  <c:v>2</c:v>
                </c:pt>
                <c:pt idx="1">
                  <c:v>2</c:v>
                </c:pt>
                <c:pt idx="2">
                  <c:v>2</c:v>
                </c:pt>
                <c:pt idx="3">
                  <c:v>2</c:v>
                </c:pt>
                <c:pt idx="4">
                  <c:v>2</c:v>
                </c:pt>
                <c:pt idx="5">
                  <c:v>2</c:v>
                </c:pt>
                <c:pt idx="6">
                  <c:v>2</c:v>
                </c:pt>
                <c:pt idx="7">
                  <c:v>2</c:v>
                </c:pt>
                <c:pt idx="8">
                  <c:v>2</c:v>
                </c:pt>
                <c:pt idx="9">
                  <c:v>3</c:v>
                </c:pt>
                <c:pt idx="10">
                  <c:v>3</c:v>
                </c:pt>
                <c:pt idx="11">
                  <c:v>3</c:v>
                </c:pt>
                <c:pt idx="12">
                  <c:v>3</c:v>
                </c:pt>
                <c:pt idx="13">
                  <c:v>3</c:v>
                </c:pt>
                <c:pt idx="14">
                  <c:v>3</c:v>
                </c:pt>
                <c:pt idx="15">
                  <c:v>3</c:v>
                </c:pt>
                <c:pt idx="16">
                  <c:v>3</c:v>
                </c:pt>
                <c:pt idx="17">
                  <c:v>3</c:v>
                </c:pt>
                <c:pt idx="18">
                  <c:v>3</c:v>
                </c:pt>
                <c:pt idx="19">
                  <c:v>4</c:v>
                </c:pt>
                <c:pt idx="20">
                  <c:v>4</c:v>
                </c:pt>
                <c:pt idx="21">
                  <c:v>5</c:v>
                </c:pt>
                <c:pt idx="22">
                  <c:v>5.2</c:v>
                </c:pt>
                <c:pt idx="23">
                  <c:v>5.3</c:v>
                </c:pt>
                <c:pt idx="24">
                  <c:v>5.8</c:v>
                </c:pt>
                <c:pt idx="25">
                  <c:v>6.2</c:v>
                </c:pt>
                <c:pt idx="26">
                  <c:v>6.7</c:v>
                </c:pt>
                <c:pt idx="27">
                  <c:v>7.4</c:v>
                </c:pt>
                <c:pt idx="28">
                  <c:v>7.6</c:v>
                </c:pt>
              </c:numCache>
            </c:numRef>
          </c:val>
        </c:ser>
        <c:dLbls>
          <c:showLegendKey val="0"/>
          <c:showVal val="0"/>
          <c:showCatName val="0"/>
          <c:showSerName val="0"/>
          <c:showPercent val="0"/>
          <c:showBubbleSize val="0"/>
        </c:dLbls>
        <c:gapWidth val="150"/>
        <c:axId val="149964288"/>
        <c:axId val="149965824"/>
      </c:barChart>
      <c:catAx>
        <c:axId val="149964288"/>
        <c:scaling>
          <c:orientation val="minMax"/>
        </c:scaling>
        <c:delete val="0"/>
        <c:axPos val="b"/>
        <c:numFmt formatCode="General" sourceLinked="1"/>
        <c:majorTickMark val="out"/>
        <c:minorTickMark val="none"/>
        <c:tickLblPos val="nextTo"/>
        <c:crossAx val="149965824"/>
        <c:crosses val="autoZero"/>
        <c:auto val="1"/>
        <c:lblAlgn val="ctr"/>
        <c:lblOffset val="100"/>
        <c:noMultiLvlLbl val="0"/>
      </c:catAx>
      <c:valAx>
        <c:axId val="149965824"/>
        <c:scaling>
          <c:orientation val="minMax"/>
        </c:scaling>
        <c:delete val="0"/>
        <c:axPos val="l"/>
        <c:majorGridlines/>
        <c:numFmt formatCode="General" sourceLinked="1"/>
        <c:majorTickMark val="out"/>
        <c:minorTickMark val="none"/>
        <c:tickLblPos val="nextTo"/>
        <c:crossAx val="149964288"/>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83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438" y="0"/>
            <a:ext cx="3067050" cy="468313"/>
          </a:xfrm>
          <a:prstGeom prst="rect">
            <a:avLst/>
          </a:prstGeom>
        </p:spPr>
        <p:txBody>
          <a:bodyPr vert="horz" lIns="91440" tIns="45720" rIns="91440" bIns="45720" rtlCol="0"/>
          <a:lstStyle>
            <a:lvl1pPr algn="r">
              <a:defRPr sz="1200"/>
            </a:lvl1pPr>
          </a:lstStyle>
          <a:p>
            <a:fld id="{F419A52F-1D97-423E-80F4-7D80AC171AEF}" type="datetimeFigureOut">
              <a:rPr lang="en-US" smtClean="0"/>
              <a:t>2/23/2017</a:t>
            </a:fld>
            <a:endParaRPr lang="en-US"/>
          </a:p>
        </p:txBody>
      </p:sp>
      <p:sp>
        <p:nvSpPr>
          <p:cNvPr id="4" name="Footer Placeholder 3"/>
          <p:cNvSpPr>
            <a:spLocks noGrp="1"/>
          </p:cNvSpPr>
          <p:nvPr>
            <p:ph type="ftr" sz="quarter" idx="2"/>
          </p:nvPr>
        </p:nvSpPr>
        <p:spPr>
          <a:xfrm>
            <a:off x="0" y="8893175"/>
            <a:ext cx="3067050" cy="46831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438" y="8893175"/>
            <a:ext cx="3067050" cy="468313"/>
          </a:xfrm>
          <a:prstGeom prst="rect">
            <a:avLst/>
          </a:prstGeom>
        </p:spPr>
        <p:txBody>
          <a:bodyPr vert="horz" lIns="91440" tIns="45720" rIns="91440" bIns="45720" rtlCol="0" anchor="b"/>
          <a:lstStyle>
            <a:lvl1pPr algn="r">
              <a:defRPr sz="1200"/>
            </a:lvl1pPr>
          </a:lstStyle>
          <a:p>
            <a:fld id="{D43988FF-112B-42AC-91B0-15147A67C55A}" type="slidenum">
              <a:rPr lang="en-US" smtClean="0"/>
              <a:t>‹#›</a:t>
            </a:fld>
            <a:endParaRPr lang="en-US"/>
          </a:p>
        </p:txBody>
      </p:sp>
    </p:spTree>
    <p:extLst>
      <p:ext uri="{BB962C8B-B14F-4D97-AF65-F5344CB8AC3E}">
        <p14:creationId xmlns:p14="http://schemas.microsoft.com/office/powerpoint/2010/main" val="26946139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08A57C49-617D-49F4-955F-2B724E65FA10}" type="datetimeFigureOut">
              <a:rPr lang="en-US" smtClean="0"/>
              <a:t>2/23/2017</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3C5ECBB9-E94C-407A-BCD5-4517B98967CF}" type="slidenum">
              <a:rPr lang="en-US" smtClean="0"/>
              <a:t>‹#›</a:t>
            </a:fld>
            <a:endParaRPr lang="en-US"/>
          </a:p>
        </p:txBody>
      </p:sp>
    </p:spTree>
    <p:extLst>
      <p:ext uri="{BB962C8B-B14F-4D97-AF65-F5344CB8AC3E}">
        <p14:creationId xmlns:p14="http://schemas.microsoft.com/office/powerpoint/2010/main" val="2888578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1</a:t>
            </a:fld>
            <a:endParaRPr lang="en-US"/>
          </a:p>
        </p:txBody>
      </p:sp>
    </p:spTree>
    <p:extLst>
      <p:ext uri="{BB962C8B-B14F-4D97-AF65-F5344CB8AC3E}">
        <p14:creationId xmlns:p14="http://schemas.microsoft.com/office/powerpoint/2010/main" val="31624294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associated pattern in CO2 emissions suggests little real progress in alternative energy solutions in either of the two biggest polluters in the world. The CO2 pollution problem has declined by 6% during 2010-2014 in the U.S. while it has increased 23% in the same time period in China.</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11</a:t>
            </a:fld>
            <a:endParaRPr lang="en-US"/>
          </a:p>
        </p:txBody>
      </p:sp>
    </p:spTree>
    <p:extLst>
      <p:ext uri="{BB962C8B-B14F-4D97-AF65-F5344CB8AC3E}">
        <p14:creationId xmlns:p14="http://schemas.microsoft.com/office/powerpoint/2010/main" val="21192828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higher</a:t>
            </a:r>
            <a:r>
              <a:rPr lang="en-US" baseline="0" dirty="0" smtClean="0"/>
              <a:t> numbers reflect less corruption, specifically of the bribery sort. Marginal improvements can be seen in the U.S. and China during the last five years. Again, we have provided the Hong Kong numbers to suggest how things might be improved in the two larger entities. Denmark was ranked #1 with a score of 90, Somalia was ranked #176 (last) with a score of 10, while the U.S. was ranked #18, Hong Kong #15, and China #79 for the 2016 Index.</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12</a:t>
            </a:fld>
            <a:endParaRPr lang="en-US"/>
          </a:p>
        </p:txBody>
      </p:sp>
    </p:spTree>
    <p:extLst>
      <p:ext uri="{BB962C8B-B14F-4D97-AF65-F5344CB8AC3E}">
        <p14:creationId xmlns:p14="http://schemas.microsoft.com/office/powerpoint/2010/main" val="32722507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Piracy</a:t>
            </a:r>
            <a:r>
              <a:rPr lang="en-US" baseline="0" dirty="0" smtClean="0"/>
              <a:t> rates are declining in all three places. We do note that despite the lower piracy rate for the U.S., much more money is lost to software piracy in the U.S. than in any other country. The 2015 losses in the U.S. were $9.1 billion, China $8.7 billion, and Hong Kong $320 million.</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13</a:t>
            </a:fld>
            <a:endParaRPr lang="en-US"/>
          </a:p>
        </p:txBody>
      </p:sp>
    </p:spTree>
    <p:extLst>
      <p:ext uri="{BB962C8B-B14F-4D97-AF65-F5344CB8AC3E}">
        <p14:creationId xmlns:p14="http://schemas.microsoft.com/office/powerpoint/2010/main" val="20411566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Unemployment has dropped precipitously in the U.S. since the economic disaster of 2009. Chinese unemployment is slowly rising through the decades – this is a major problem for the world economy. We also note that the often heard claim that U.S. unemployment is a consequence of cheap Chinese labor is not supported by these data.</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14</a:t>
            </a:fld>
            <a:endParaRPr lang="en-US"/>
          </a:p>
        </p:txBody>
      </p:sp>
    </p:spTree>
    <p:extLst>
      <p:ext uri="{BB962C8B-B14F-4D97-AF65-F5344CB8AC3E}">
        <p14:creationId xmlns:p14="http://schemas.microsoft.com/office/powerpoint/2010/main" val="237091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continued growth of Chinese exports</a:t>
            </a:r>
            <a:r>
              <a:rPr lang="en-US" baseline="0" dirty="0" smtClean="0"/>
              <a:t> to the U.S. abated slightly in 2016. U.S. exports to China appear to have turned a corner. Indeed, we can witness the first unwelcome slowdown of exports to China in 2015 caused by slowing growth in the Middle Kingdom. We note that these merchandise trade statistics underestimate the overall trade relationship as services exports are ignored. For the U.S. exports of services add approximately another 40% to total exports to China. </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16</a:t>
            </a:fld>
            <a:endParaRPr lang="en-US"/>
          </a:p>
        </p:txBody>
      </p:sp>
    </p:spTree>
    <p:extLst>
      <p:ext uri="{BB962C8B-B14F-4D97-AF65-F5344CB8AC3E}">
        <p14:creationId xmlns:p14="http://schemas.microsoft.com/office/powerpoint/2010/main" val="30856539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 the</a:t>
            </a:r>
            <a:r>
              <a:rPr lang="en-US" baseline="0" dirty="0" smtClean="0"/>
              <a:t> exception of 2009 total trade between the two countries has continued to burgeon until 2016. The trade imbalance declined marginally in 2016 as it did during the 2009 debacle. Indeed, the U.S. trade deficit with China is still the largest of that with all countries. China has invested its trade surplus into U.S. treasuries and most recently into U.S. FDI as will be seen in successive slides. Also, the recent loosening of currency exchange rate restrictions in China will theoretically help as well. Finally, it is important to consider that the U.S. trade deficit shown above is overstated in two respects. (1) The U.S. has a trade surplus with China in services as with the rest of the world. (2) Many of the products sent from China to the U.S. are simply assembled in China. For example, the value of iPhone 3G shipped from China to the U.S. contains only 3.6% of components and labor from China. </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17</a:t>
            </a:fld>
            <a:endParaRPr lang="en-US"/>
          </a:p>
        </p:txBody>
      </p:sp>
    </p:spTree>
    <p:extLst>
      <p:ext uri="{BB962C8B-B14F-4D97-AF65-F5344CB8AC3E}">
        <p14:creationId xmlns:p14="http://schemas.microsoft.com/office/powerpoint/2010/main" val="28277661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In 1994, the yuan was pegged to the U.S. dollar at a value of 8.28, for the purpose of taming domestic instability and to benefit PRC exports. In July 2005, due to pressure from China’s major trading partners, China moved away from the fixed dollar peg, allowing the yuan to gradually appreciate. China sought to internationalize the yuan, which requires  a stronger currency. One goal to this end was to get the yuan added to the International Monetary Fund’s Special Drawing Rights basket of reserve currencies—which in 2015 the yuan officially was. However, between the end of 2013 and start of 2014, the dynamics of global currency markets caused the yuan to once again depreciate and continue into 2016. Noteworthy is that this depreciation notwithstanding, it is nevertheless the Chinese government’s goal to strengthen the yuan, not weaken it.  </a:t>
            </a:r>
          </a:p>
          <a:p>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18</a:t>
            </a:fld>
            <a:endParaRPr lang="en-US"/>
          </a:p>
        </p:txBody>
      </p:sp>
    </p:spTree>
    <p:extLst>
      <p:ext uri="{BB962C8B-B14F-4D97-AF65-F5344CB8AC3E}">
        <p14:creationId xmlns:p14="http://schemas.microsoft.com/office/powerpoint/2010/main" val="4226860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growth</a:t>
            </a:r>
            <a:r>
              <a:rPr lang="en-US" baseline="0" dirty="0" smtClean="0"/>
              <a:t> in Chinese holdings of U.S. treasures has in recent years slowed from its torrid pace. While some argue that this link between the two countries is dangerously volatile, the girth of this Chinese investment in the U.S. renders it much less so.</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19</a:t>
            </a:fld>
            <a:endParaRPr lang="en-US"/>
          </a:p>
        </p:txBody>
      </p:sp>
    </p:spTree>
    <p:extLst>
      <p:ext uri="{BB962C8B-B14F-4D97-AF65-F5344CB8AC3E}">
        <p14:creationId xmlns:p14="http://schemas.microsoft.com/office/powerpoint/2010/main" val="28142033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a:t>
            </a:r>
            <a:r>
              <a:rPr lang="en-US" baseline="0" dirty="0" smtClean="0"/>
              <a:t> FDI in China has grown steadily over the years, with a noted decline in 2011. Chinese FDI in the U.S. has </a:t>
            </a:r>
            <a:r>
              <a:rPr lang="en-US" baseline="0" dirty="0" err="1" smtClean="0"/>
              <a:t>alos</a:t>
            </a:r>
            <a:r>
              <a:rPr lang="en-US" baseline="0" dirty="0" smtClean="0"/>
              <a:t> been growing steadily in recent years. FDI investments tend to be longer in term and promoting economic stability between and within the two countries. </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20</a:t>
            </a:fld>
            <a:endParaRPr lang="en-US"/>
          </a:p>
        </p:txBody>
      </p:sp>
    </p:spTree>
    <p:extLst>
      <p:ext uri="{BB962C8B-B14F-4D97-AF65-F5344CB8AC3E}">
        <p14:creationId xmlns:p14="http://schemas.microsoft.com/office/powerpoint/2010/main" val="7895574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Growth in travel to China by Americans</a:t>
            </a:r>
            <a:r>
              <a:rPr lang="en-US" baseline="0" dirty="0" smtClean="0"/>
              <a:t> has stabilized in the last few years. Meanwhile, Chinese travel to the U.S. has burgeoned since 2009. This adds up to new levels of interaction between citizens of the two trading partners. Sources: https://www.travelchinaguide.com/tourism/2015statistics/outbound.htm and http://travel.trade.gov/research/monthly/arrivals/index.asp. </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21</a:t>
            </a:fld>
            <a:endParaRPr lang="en-US"/>
          </a:p>
        </p:txBody>
      </p:sp>
    </p:spTree>
    <p:extLst>
      <p:ext uri="{BB962C8B-B14F-4D97-AF65-F5344CB8AC3E}">
        <p14:creationId xmlns:p14="http://schemas.microsoft.com/office/powerpoint/2010/main" val="3112500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average</a:t>
            </a:r>
            <a:r>
              <a:rPr lang="en-US" baseline="0" dirty="0" smtClean="0"/>
              <a:t> purchasing power of consumers has marched upward in both countries with the single exception of 2009 in the U.S. This is good news for the average citizen in both countries. However, distribution of this increasing wealth around the mean is a growing internal political problem in both countries. Finally, while it is hard to see in this presentation of the data, the growth rate of the GDP/capita is much higher for China (2015/2000 = +355%) than for the U.S. (2015/2000, +51%).</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3</a:t>
            </a:fld>
            <a:endParaRPr lang="en-US"/>
          </a:p>
        </p:txBody>
      </p:sp>
    </p:spTree>
    <p:extLst>
      <p:ext uri="{BB962C8B-B14F-4D97-AF65-F5344CB8AC3E}">
        <p14:creationId xmlns:p14="http://schemas.microsoft.com/office/powerpoint/2010/main" val="3757322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Educational</a:t>
            </a:r>
            <a:r>
              <a:rPr lang="en-US" baseline="0" dirty="0" smtClean="0"/>
              <a:t> exchange between the two countries remains dominated by Chinese students coming to the U.S. Meanwhile, American students travel to China has stabilized at a discouraging low level. </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22</a:t>
            </a:fld>
            <a:endParaRPr lang="en-US"/>
          </a:p>
        </p:txBody>
      </p:sp>
    </p:spTree>
    <p:extLst>
      <p:ext uri="{BB962C8B-B14F-4D97-AF65-F5344CB8AC3E}">
        <p14:creationId xmlns:p14="http://schemas.microsoft.com/office/powerpoint/2010/main" val="15858545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 the growth in American students’ Chinese language training may appear encouraging, it is a mere drop</a:t>
            </a:r>
            <a:r>
              <a:rPr lang="en-US" baseline="0" dirty="0" smtClean="0"/>
              <a:t> in the bucket as </a:t>
            </a:r>
            <a:r>
              <a:rPr lang="en-US" baseline="0" smtClean="0"/>
              <a:t>it is less </a:t>
            </a:r>
            <a:r>
              <a:rPr lang="en-US" baseline="0" dirty="0" smtClean="0"/>
              <a:t>than 1% of all American college students. Alternatively, </a:t>
            </a:r>
            <a:r>
              <a:rPr lang="en-US" u="sng" baseline="0" dirty="0" smtClean="0"/>
              <a:t>all</a:t>
            </a:r>
            <a:r>
              <a:rPr lang="en-US" baseline="0" dirty="0" smtClean="0"/>
              <a:t> Chinese students take English as part of their tertiary education.</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23</a:t>
            </a:fld>
            <a:endParaRPr lang="en-US"/>
          </a:p>
        </p:txBody>
      </p:sp>
    </p:spTree>
    <p:extLst>
      <p:ext uri="{BB962C8B-B14F-4D97-AF65-F5344CB8AC3E}">
        <p14:creationId xmlns:p14="http://schemas.microsoft.com/office/powerpoint/2010/main" val="42201268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growth of collaboration in invention is quite impressive</a:t>
            </a:r>
            <a:r>
              <a:rPr lang="en-US" baseline="0" dirty="0" smtClean="0"/>
              <a:t> as illustrated by this graph. While the numbers remain small – the U.S. patent offices grants approximately 250,000 patents each year – this does demonstrate that collaboration in R&amp;D is growing fast, more than doubling over the last five years.</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24</a:t>
            </a:fld>
            <a:endParaRPr lang="en-US"/>
          </a:p>
        </p:txBody>
      </p:sp>
    </p:spTree>
    <p:extLst>
      <p:ext uri="{BB962C8B-B14F-4D97-AF65-F5344CB8AC3E}">
        <p14:creationId xmlns:p14="http://schemas.microsoft.com/office/powerpoint/2010/main" val="42944027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might say that</a:t>
            </a:r>
            <a:r>
              <a:rPr lang="en-US" baseline="0" dirty="0" smtClean="0"/>
              <a:t> the increase in trade disputes between the two countries is a bad thing. To the contrary, we see the increasing use of the WTO to mediate such disputes a sign of a healthy trade relationship. Third party mediation is the best prophylactic against the damaging trade wars of the past.</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25</a:t>
            </a:fld>
            <a:endParaRPr lang="en-US"/>
          </a:p>
        </p:txBody>
      </p:sp>
    </p:spTree>
    <p:extLst>
      <p:ext uri="{BB962C8B-B14F-4D97-AF65-F5344CB8AC3E}">
        <p14:creationId xmlns:p14="http://schemas.microsoft.com/office/powerpoint/2010/main" val="18208874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Pew Research</a:t>
            </a:r>
            <a:r>
              <a:rPr lang="en-US" baseline="0" dirty="0" smtClean="0"/>
              <a:t> Center annually provides two-way public opinion surveys among several countries. It is difficult to see a pattern in the Chinese views of the U.S. – both favorable and unfavorable ratings vary around 40% during the last decade. Alternatively, public opinion about China experienced a dramatic and persistent drop off after 2011 in the U.S. For a more fine-grained view of two-way public opinions (on the threats of climate change and military engagement, potential conflicts over trade and Taiwan, and mutual trust by the Committee of 100 Opinion Survey) contact Ben Leffel </a:t>
            </a:r>
            <a:r>
              <a:rPr lang="en-US" baseline="0" smtClean="0"/>
              <a:t>at bleffel@uci.edu.</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26</a:t>
            </a:fld>
            <a:endParaRPr lang="en-US"/>
          </a:p>
        </p:txBody>
      </p:sp>
    </p:spTree>
    <p:extLst>
      <p:ext uri="{BB962C8B-B14F-4D97-AF65-F5344CB8AC3E}">
        <p14:creationId xmlns:p14="http://schemas.microsoft.com/office/powerpoint/2010/main" val="3080330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Among</a:t>
            </a:r>
            <a:r>
              <a:rPr lang="en-US" baseline="0" dirty="0" smtClean="0"/>
              <a:t> the many important facets of the U.S. – China relationship we include here a measure of the long-term cooperation of city governments in both countries. </a:t>
            </a:r>
            <a:r>
              <a:rPr lang="en-US" sz="1200" dirty="0" smtClean="0"/>
              <a:t>The annual growth of U.S.-China sister city relationships show sensitivity to political-economic shocks. For example, we see a decline in new relationships following the Tiananmen incident of 1989, and similar declines following the Asian financial crisis of 1997 and the global financial crisis of 2008. </a:t>
            </a:r>
            <a:r>
              <a:rPr lang="en-US" baseline="0" dirty="0" smtClean="0"/>
              <a:t>We also note the importance other subnational collaborative efforts such as the trade facilitation offices supported in both China and the United States by state and municipal governments. Please contact Ben Leffel (bleffel@uci.edu) for the most complete information on this topic.</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27</a:t>
            </a:fld>
            <a:endParaRPr lang="en-US"/>
          </a:p>
        </p:txBody>
      </p:sp>
    </p:spTree>
    <p:extLst>
      <p:ext uri="{BB962C8B-B14F-4D97-AF65-F5344CB8AC3E}">
        <p14:creationId xmlns:p14="http://schemas.microsoft.com/office/powerpoint/2010/main" val="36489691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measure of the public health of the countries: More good news. Longevity</a:t>
            </a:r>
            <a:r>
              <a:rPr lang="en-US" baseline="0" dirty="0" smtClean="0"/>
              <a:t> continues to increase in both countries. We have provided the data for Hong Kong to demonstrate that even better results are reasonable aspirations in both the U.S. and the rest of China. Notice that the difference between the U.S. and China in 1985 was 8 years and in 2014 it had declined to 3 years.</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4</a:t>
            </a:fld>
            <a:endParaRPr lang="en-US"/>
          </a:p>
        </p:txBody>
      </p:sp>
    </p:spTree>
    <p:extLst>
      <p:ext uri="{BB962C8B-B14F-4D97-AF65-F5344CB8AC3E}">
        <p14:creationId xmlns:p14="http://schemas.microsoft.com/office/powerpoint/2010/main" val="9069756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measure of the level of violence in the countries: Homicide</a:t>
            </a:r>
            <a:r>
              <a:rPr lang="en-US" baseline="0" dirty="0" smtClean="0"/>
              <a:t> rates are very different in the two countries. However the metrics in both countries have improved in the last decade or so.</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5</a:t>
            </a:fld>
            <a:endParaRPr lang="en-US"/>
          </a:p>
        </p:txBody>
      </p:sp>
    </p:spTree>
    <p:extLst>
      <p:ext uri="{BB962C8B-B14F-4D97-AF65-F5344CB8AC3E}">
        <p14:creationId xmlns:p14="http://schemas.microsoft.com/office/powerpoint/2010/main" val="2738845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gap between the U.S. and China’s defense budgets is reflective of the gap between the U.S. and of other nations, in that the U.S. defense budget far exceeds that of the latter. The late 1990s has seen a steady increase in Chinese defense spending, as the nation has invested more in defense articles and services aimed at domestic security, as well as deploying more military personnel abroad for such purposes as UN peacekeeping operations. The two nations spend more on their militaries than any other countries – in the US it amounts to 3.3% of GDP, in China 1.9%.</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6</a:t>
            </a:fld>
            <a:endParaRPr lang="en-US"/>
          </a:p>
        </p:txBody>
      </p:sp>
    </p:spTree>
    <p:extLst>
      <p:ext uri="{BB962C8B-B14F-4D97-AF65-F5344CB8AC3E}">
        <p14:creationId xmlns:p14="http://schemas.microsoft.com/office/powerpoint/2010/main" val="2925523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Although</a:t>
            </a:r>
            <a:r>
              <a:rPr lang="en-US" baseline="0" dirty="0" smtClean="0"/>
              <a:t> the data are somewhat incomplete, the rise of enrollment for women in institutions of higher learning is perhaps the most remarkable change in both countries. According to Steven Pinker at Harvard, this bodes well for the continuing peace between the two countries. In 2014 in the U.S. there were over 130 women per 100 men university students while in China there are near 120 women per 100 men in universities.</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7</a:t>
            </a:fld>
            <a:endParaRPr lang="en-US"/>
          </a:p>
        </p:txBody>
      </p:sp>
    </p:spTree>
    <p:extLst>
      <p:ext uri="{BB962C8B-B14F-4D97-AF65-F5344CB8AC3E}">
        <p14:creationId xmlns:p14="http://schemas.microsoft.com/office/powerpoint/2010/main" val="14311329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personal income</a:t>
            </a:r>
            <a:r>
              <a:rPr lang="en-US" baseline="0" dirty="0" smtClean="0"/>
              <a:t> increases in China, so too does access to such modern amenities as the Internet. Growth in the US has slowed over the past decade.</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8</a:t>
            </a:fld>
            <a:endParaRPr lang="en-US"/>
          </a:p>
        </p:txBody>
      </p:sp>
    </p:spTree>
    <p:extLst>
      <p:ext uri="{BB962C8B-B14F-4D97-AF65-F5344CB8AC3E}">
        <p14:creationId xmlns:p14="http://schemas.microsoft.com/office/powerpoint/2010/main" val="2944153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Mobile phone penetration</a:t>
            </a:r>
            <a:r>
              <a:rPr lang="en-US" baseline="0" dirty="0" smtClean="0"/>
              <a:t> is nearing 100% in both countries. We included the numbers for Hong Kong, the highest penetration rate in the world – the average person owns two! </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9</a:t>
            </a:fld>
            <a:endParaRPr lang="en-US"/>
          </a:p>
        </p:txBody>
      </p:sp>
    </p:spTree>
    <p:extLst>
      <p:ext uri="{BB962C8B-B14F-4D97-AF65-F5344CB8AC3E}">
        <p14:creationId xmlns:p14="http://schemas.microsoft.com/office/powerpoint/2010/main" val="37994139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Albeit slowly, energy use is converging. Of course, America’s appetite for energy is the highest</a:t>
            </a:r>
            <a:r>
              <a:rPr lang="en-US" baseline="0" dirty="0" smtClean="0"/>
              <a:t> in the world. But at least in recent years things have begun to improve in the States. We note that energy imports as a percentage of total use peaked in 2005 at 30%. In 2011 it declined to 19%. China was an energy exporter until 1998 while in 2010 it imported 9% of its energy used.</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10</a:t>
            </a:fld>
            <a:endParaRPr lang="en-US"/>
          </a:p>
        </p:txBody>
      </p:sp>
    </p:spTree>
    <p:extLst>
      <p:ext uri="{BB962C8B-B14F-4D97-AF65-F5344CB8AC3E}">
        <p14:creationId xmlns:p14="http://schemas.microsoft.com/office/powerpoint/2010/main" val="4067004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1F34DF-C273-417E-8A7B-11EA10E987CB}" type="datetimeFigureOut">
              <a:rPr lang="en-US" smtClean="0"/>
              <a:t>2/23/2017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3863759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1F34DF-C273-417E-8A7B-11EA10E987CB}" type="datetimeFigureOut">
              <a:rPr lang="en-US" smtClean="0"/>
              <a:t>2/23/2017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1836712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1F34DF-C273-417E-8A7B-11EA10E987CB}" type="datetimeFigureOut">
              <a:rPr lang="en-US" smtClean="0"/>
              <a:t>2/23/2017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1470542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1F34DF-C273-417E-8A7B-11EA10E987CB}" type="datetimeFigureOut">
              <a:rPr lang="en-US" smtClean="0"/>
              <a:t>2/23/2017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4275783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1F34DF-C273-417E-8A7B-11EA10E987CB}" type="datetimeFigureOut">
              <a:rPr lang="en-US" smtClean="0"/>
              <a:t>2/23/2017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1645142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1F34DF-C273-417E-8A7B-11EA10E987CB}" type="datetimeFigureOut">
              <a:rPr lang="en-US" smtClean="0"/>
              <a:t>2/23/2017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2061570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1F34DF-C273-417E-8A7B-11EA10E987CB}" type="datetimeFigureOut">
              <a:rPr lang="en-US" smtClean="0"/>
              <a:t>2/23/2017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1796145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1F34DF-C273-417E-8A7B-11EA10E987CB}" type="datetimeFigureOut">
              <a:rPr lang="en-US" smtClean="0"/>
              <a:t>2/23/2017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35242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1F34DF-C273-417E-8A7B-11EA10E987CB}" type="datetimeFigureOut">
              <a:rPr lang="en-US" smtClean="0"/>
              <a:t>2/23/2017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2662121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1F34DF-C273-417E-8A7B-11EA10E987CB}" type="datetimeFigureOut">
              <a:rPr lang="en-US" smtClean="0"/>
              <a:t>2/23/2017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1284582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1F34DF-C273-417E-8A7B-11EA10E987CB}" type="datetimeFigureOut">
              <a:rPr lang="en-US" smtClean="0"/>
              <a:t>2/23/2017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3768244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1F34DF-C273-417E-8A7B-11EA10E987CB}" type="datetimeFigureOut">
              <a:rPr lang="en-US" smtClean="0"/>
              <a:t>2/23/2017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40E608-7BB5-4604-9A8A-D4143C9A147B}" type="slidenum">
              <a:rPr lang="en-US" smtClean="0"/>
              <a:t>‹#›</a:t>
            </a:fld>
            <a:endParaRPr lang="en-US"/>
          </a:p>
        </p:txBody>
      </p:sp>
    </p:spTree>
    <p:extLst>
      <p:ext uri="{BB962C8B-B14F-4D97-AF65-F5344CB8AC3E}">
        <p14:creationId xmlns:p14="http://schemas.microsoft.com/office/powerpoint/2010/main" val="2544348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graham@uci.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bleffel@uci.edu" TargetMode="Externa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chart" Target="../charts/chart24.xml"/><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a:bodyPr>
          <a:lstStyle/>
          <a:p>
            <a:r>
              <a:rPr lang="en-US" b="1" dirty="0" smtClean="0"/>
              <a:t>US-China Barometer 2017</a:t>
            </a:r>
            <a:r>
              <a:rPr lang="en-US" dirty="0" smtClean="0"/>
              <a:t/>
            </a:r>
            <a:br>
              <a:rPr lang="en-US" dirty="0" smtClean="0"/>
            </a:br>
            <a:r>
              <a:rPr lang="en-US" sz="1800" b="1" dirty="0" smtClean="0"/>
              <a:t>Long U.S.-China Institute</a:t>
            </a:r>
            <a:br>
              <a:rPr lang="en-US" sz="1800" b="1" dirty="0" smtClean="0"/>
            </a:br>
            <a:r>
              <a:rPr lang="en-US" sz="1800" b="1" dirty="0" smtClean="0"/>
              <a:t>University of California, Irvine</a:t>
            </a:r>
            <a:endParaRPr lang="en-US" sz="1800" b="1" dirty="0"/>
          </a:p>
        </p:txBody>
      </p:sp>
      <p:sp>
        <p:nvSpPr>
          <p:cNvPr id="3" name="Content Placeholder 2"/>
          <p:cNvSpPr>
            <a:spLocks noGrp="1"/>
          </p:cNvSpPr>
          <p:nvPr>
            <p:ph idx="1"/>
          </p:nvPr>
        </p:nvSpPr>
        <p:spPr>
          <a:xfrm>
            <a:off x="609600" y="1981200"/>
            <a:ext cx="8229600" cy="2773363"/>
          </a:xfrm>
        </p:spPr>
        <p:txBody>
          <a:bodyPr>
            <a:normAutofit fontScale="85000" lnSpcReduction="20000"/>
          </a:bodyPr>
          <a:lstStyle/>
          <a:p>
            <a:pPr marL="0" indent="0">
              <a:buNone/>
            </a:pPr>
            <a:r>
              <a:rPr lang="en-US" sz="1200" dirty="0" smtClean="0"/>
              <a:t>The Long Institute annually publishes the US-China Barometer, a measure of perhaps the most important bilateral relationship in the world. The Barometer provides a multidimensional representation of the relationship based on a compilation of the most pertinent data. Political opinions are eschewed. Indeed, we would hope that objective metrics would influence political decisions rather than vice-versa.</a:t>
            </a:r>
          </a:p>
          <a:p>
            <a:pPr marL="0" indent="0">
              <a:buNone/>
            </a:pPr>
            <a:endParaRPr lang="en-US" sz="1200" dirty="0"/>
          </a:p>
          <a:p>
            <a:pPr marL="0" indent="0">
              <a:buNone/>
            </a:pPr>
            <a:r>
              <a:rPr lang="en-US" sz="1200" dirty="0" smtClean="0"/>
              <a:t>We have endeavored to collect and present the data objectively by using mostly third-party sources such as the World Bank. Where both American and Chinese sources exist we have often discovered substantial discrepancies – a good example is in Foreign Direct Investment. In the future we will collaborate with our colleagues in China toward determining the best ways to manage such discrepancies.</a:t>
            </a:r>
          </a:p>
          <a:p>
            <a:pPr marL="0" indent="0">
              <a:buNone/>
            </a:pPr>
            <a:endParaRPr lang="en-US" sz="1200" dirty="0"/>
          </a:p>
          <a:p>
            <a:pPr marL="0" indent="0">
              <a:buNone/>
            </a:pPr>
            <a:r>
              <a:rPr lang="en-US" sz="1200" dirty="0" smtClean="0"/>
              <a:t>We have also considered developing a summary statistic combining the various measures as a sort of index of the relationship that might be compared over the years. However, this effort is thwarted in two ways: First, the mathematical problem is not trivial – combining the numbers is a bit like comparing apples, oranges, and puppies. Second, important details are lost in a summary statistic. So we deliver the Barometer as </a:t>
            </a:r>
            <a:r>
              <a:rPr lang="en-US" sz="1200" smtClean="0"/>
              <a:t>a 27-slide </a:t>
            </a:r>
            <a:r>
              <a:rPr lang="en-US" sz="1200" dirty="0" smtClean="0"/>
              <a:t>power-point presentation with interpretive notes (see below each slide) and the data sets imbedded (right click then choose “edit data”). Users and viewers are most welcome to adapt the presentation to their own purposes. Just don’t change the data.</a:t>
            </a:r>
          </a:p>
          <a:p>
            <a:pPr marL="0" indent="0">
              <a:buNone/>
            </a:pPr>
            <a:endParaRPr lang="en-US" sz="1200" dirty="0"/>
          </a:p>
          <a:p>
            <a:pPr marL="0" indent="0">
              <a:buNone/>
            </a:pPr>
            <a:r>
              <a:rPr lang="en-US" sz="1200" dirty="0" smtClean="0"/>
              <a:t>We expect and seek your criticism so that we might improve the Barometer in future years. Feel free to comment on our choice of metrics and our own biases that we have had trouble seeing. Please send your comments to John L. Graham at </a:t>
            </a:r>
            <a:r>
              <a:rPr lang="en-US" sz="1200" dirty="0" smtClean="0">
                <a:hlinkClick r:id="rId3"/>
              </a:rPr>
              <a:t>jgraham@uci.edu</a:t>
            </a:r>
            <a:r>
              <a:rPr lang="en-US" sz="1200" dirty="0" smtClean="0"/>
              <a:t> and/or Ben Leffel at </a:t>
            </a:r>
            <a:r>
              <a:rPr lang="en-US" sz="1200" dirty="0" smtClean="0">
                <a:hlinkClick r:id="rId4"/>
              </a:rPr>
              <a:t>bleffel@uci.edu</a:t>
            </a:r>
            <a:r>
              <a:rPr lang="en-US" sz="1200" dirty="0" smtClean="0"/>
              <a:t>.</a:t>
            </a:r>
          </a:p>
          <a:p>
            <a:pPr marL="0" indent="0">
              <a:buNone/>
            </a:pPr>
            <a:endParaRPr lang="en-US" sz="1200" dirty="0"/>
          </a:p>
          <a:p>
            <a:pPr marL="0" indent="0">
              <a:buNone/>
            </a:pPr>
            <a:r>
              <a:rPr lang="en-US" sz="1200" dirty="0" smtClean="0"/>
              <a:t>John L. Graham</a:t>
            </a:r>
          </a:p>
          <a:p>
            <a:pPr marL="0" indent="0">
              <a:buNone/>
            </a:pPr>
            <a:r>
              <a:rPr lang="en-US" sz="1200" dirty="0" smtClean="0"/>
              <a:t>Ben Leffel</a:t>
            </a:r>
          </a:p>
          <a:p>
            <a:pPr marL="0" indent="0">
              <a:buNone/>
            </a:pPr>
            <a:endParaRPr lang="en-US" sz="1200" dirty="0"/>
          </a:p>
          <a:p>
            <a:pPr marL="0" indent="0">
              <a:buNone/>
            </a:pPr>
            <a:endParaRPr lang="en-US" sz="1200" dirty="0" smtClean="0"/>
          </a:p>
          <a:p>
            <a:pPr marL="0" indent="0">
              <a:buNone/>
            </a:pPr>
            <a:endParaRPr lang="en-US" sz="1200" dirty="0"/>
          </a:p>
          <a:p>
            <a:pPr marL="0" indent="0">
              <a:buNone/>
            </a:pPr>
            <a:endParaRPr lang="en-US" sz="1200" dirty="0" smtClean="0"/>
          </a:p>
          <a:p>
            <a:pPr marL="0" indent="0">
              <a:buNone/>
            </a:pPr>
            <a:endParaRPr lang="en-US" dirty="0"/>
          </a:p>
        </p:txBody>
      </p:sp>
    </p:spTree>
    <p:extLst>
      <p:ext uri="{BB962C8B-B14F-4D97-AF65-F5344CB8AC3E}">
        <p14:creationId xmlns:p14="http://schemas.microsoft.com/office/powerpoint/2010/main" val="12914291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sz="3200" b="1" dirty="0" smtClean="0"/>
              <a:t/>
            </a:r>
            <a:br>
              <a:rPr lang="en-US" sz="3200" b="1" dirty="0" smtClean="0"/>
            </a:br>
            <a:r>
              <a:rPr lang="en-US" sz="3200" b="1" dirty="0"/>
              <a:t/>
            </a:r>
            <a:br>
              <a:rPr lang="en-US" sz="3200" b="1" dirty="0"/>
            </a:br>
            <a:r>
              <a:rPr lang="en-US" sz="3200" b="1" dirty="0" smtClean="0"/>
              <a:t>Energy use (kg of oil equivalent per capita)</a:t>
            </a:r>
            <a:br>
              <a:rPr lang="en-US" sz="3200" b="1" dirty="0" smtClean="0"/>
            </a:b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93690748"/>
              </p:ext>
            </p:extLst>
          </p:nvPr>
        </p:nvGraphicFramePr>
        <p:xfrm>
          <a:off x="1600200" y="1524000"/>
          <a:ext cx="65532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dirty="0" smtClean="0"/>
              <a:t>Source: World Bank (WDI)</a:t>
            </a:r>
            <a:endParaRPr lang="en-US" dirty="0"/>
          </a:p>
        </p:txBody>
      </p:sp>
    </p:spTree>
    <p:extLst>
      <p:ext uri="{BB962C8B-B14F-4D97-AF65-F5344CB8AC3E}">
        <p14:creationId xmlns:p14="http://schemas.microsoft.com/office/powerpoint/2010/main" val="6099069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CO2 emissions (metric ton per capita)</a:t>
            </a:r>
            <a:endParaRPr lang="en-US"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843533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World Bank (WDI)</a:t>
            </a:r>
            <a:endParaRPr lang="en-US"/>
          </a:p>
        </p:txBody>
      </p:sp>
    </p:spTree>
    <p:extLst>
      <p:ext uri="{BB962C8B-B14F-4D97-AF65-F5344CB8AC3E}">
        <p14:creationId xmlns:p14="http://schemas.microsoft.com/office/powerpoint/2010/main" val="1323151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Corruption Perception Index (scores)</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9891310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transparency.org</a:t>
            </a:r>
            <a:endParaRPr lang="en-US"/>
          </a:p>
        </p:txBody>
      </p:sp>
    </p:spTree>
    <p:extLst>
      <p:ext uri="{BB962C8B-B14F-4D97-AF65-F5344CB8AC3E}">
        <p14:creationId xmlns:p14="http://schemas.microsoft.com/office/powerpoint/2010/main" val="22275388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Piracy rates for computer software </a:t>
            </a:r>
            <a:br>
              <a:rPr lang="en-US" sz="3200" b="1" dirty="0" smtClean="0"/>
            </a:br>
            <a:r>
              <a:rPr lang="en-US" sz="3200" b="1" dirty="0" smtClean="0"/>
              <a:t>(% unlicensed use)</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4809626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bsa.org/globalstudy</a:t>
            </a:r>
            <a:endParaRPr lang="en-US"/>
          </a:p>
        </p:txBody>
      </p:sp>
    </p:spTree>
    <p:extLst>
      <p:ext uri="{BB962C8B-B14F-4D97-AF65-F5344CB8AC3E}">
        <p14:creationId xmlns:p14="http://schemas.microsoft.com/office/powerpoint/2010/main" val="15661638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Unemployment rates (%)</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4432525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World Bank (WDI)</a:t>
            </a:r>
            <a:endParaRPr lang="en-US"/>
          </a:p>
        </p:txBody>
      </p:sp>
    </p:spTree>
    <p:extLst>
      <p:ext uri="{BB962C8B-B14F-4D97-AF65-F5344CB8AC3E}">
        <p14:creationId xmlns:p14="http://schemas.microsoft.com/office/powerpoint/2010/main" val="25392828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Interaction</a:t>
            </a:r>
            <a:endParaRPr lang="en-US" sz="3200" b="1" dirty="0"/>
          </a:p>
        </p:txBody>
      </p:sp>
      <p:sp>
        <p:nvSpPr>
          <p:cNvPr id="3" name="Content Placeholder 2"/>
          <p:cNvSpPr>
            <a:spLocks noGrp="1"/>
          </p:cNvSpPr>
          <p:nvPr>
            <p:ph idx="1"/>
          </p:nvPr>
        </p:nvSpPr>
        <p:spPr/>
        <p:txBody>
          <a:bodyPr>
            <a:normAutofit/>
          </a:bodyPr>
          <a:lstStyle/>
          <a:p>
            <a:pPr marL="0" indent="0">
              <a:buNone/>
            </a:pPr>
            <a:r>
              <a:rPr lang="en-US" sz="2800" b="1" dirty="0" smtClean="0"/>
              <a:t>The second group of slides presents measures of the increasing interaction of the two countries. In almost respects we see a strengthening of the bi-lateral relationship.</a:t>
            </a:r>
            <a:endParaRPr lang="en-US" sz="2800" b="1" dirty="0"/>
          </a:p>
        </p:txBody>
      </p:sp>
    </p:spTree>
    <p:extLst>
      <p:ext uri="{BB962C8B-B14F-4D97-AF65-F5344CB8AC3E}">
        <p14:creationId xmlns:p14="http://schemas.microsoft.com/office/powerpoint/2010/main" val="14956670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Trade in goods ($ billion)</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4556186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census.gov</a:t>
            </a:r>
            <a:endParaRPr lang="en-US"/>
          </a:p>
        </p:txBody>
      </p:sp>
    </p:spTree>
    <p:extLst>
      <p:ext uri="{BB962C8B-B14F-4D97-AF65-F5344CB8AC3E}">
        <p14:creationId xmlns:p14="http://schemas.microsoft.com/office/powerpoint/2010/main" val="42007567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Total U.S.-China trade </a:t>
            </a:r>
            <a:r>
              <a:rPr lang="en-US" sz="3200" b="1" smtClean="0"/>
              <a:t>in goods and </a:t>
            </a:r>
            <a:r>
              <a:rPr lang="en-US" sz="3200" b="1" dirty="0" smtClean="0"/>
              <a:t/>
            </a:r>
            <a:br>
              <a:rPr lang="en-US" sz="3200" b="1" dirty="0" smtClean="0"/>
            </a:br>
            <a:r>
              <a:rPr lang="en-US" sz="3200" b="1" dirty="0" smtClean="0"/>
              <a:t>U.S. trade deficit in goods ($ billion)</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8508489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dirty="0" smtClean="0"/>
              <a:t>Source: census.gov</a:t>
            </a:r>
            <a:endParaRPr lang="en-US" dirty="0"/>
          </a:p>
        </p:txBody>
      </p:sp>
    </p:spTree>
    <p:extLst>
      <p:ext uri="{BB962C8B-B14F-4D97-AF65-F5344CB8AC3E}">
        <p14:creationId xmlns:p14="http://schemas.microsoft.com/office/powerpoint/2010/main" val="24049454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982" y="-304800"/>
            <a:ext cx="8229600" cy="914400"/>
          </a:xfrm>
        </p:spPr>
        <p:txBody>
          <a:bodyPr>
            <a:normAutofit fontScale="90000"/>
          </a:bodyPr>
          <a:lstStyle/>
          <a:p>
            <a:r>
              <a:rPr lang="en-US" sz="2400" b="1" dirty="0" smtClean="0"/>
              <a:t/>
            </a:r>
            <a:br>
              <a:rPr lang="en-US" sz="2400" b="1" dirty="0" smtClean="0"/>
            </a:br>
            <a:r>
              <a:rPr lang="en-US" sz="2400" b="1" dirty="0"/>
              <a:t/>
            </a:r>
            <a:br>
              <a:rPr lang="en-US" sz="2400" b="1" dirty="0"/>
            </a:br>
            <a:r>
              <a:rPr lang="en-US" sz="2400" b="1" dirty="0" smtClean="0"/>
              <a:t/>
            </a:r>
            <a:br>
              <a:rPr lang="en-US" sz="2400" b="1" dirty="0" smtClean="0"/>
            </a:br>
            <a:r>
              <a:rPr lang="en-US" sz="2400" b="1" dirty="0" smtClean="0"/>
              <a:t/>
            </a:r>
            <a:br>
              <a:rPr lang="en-US" sz="2400" b="1" dirty="0" smtClean="0"/>
            </a:br>
            <a:r>
              <a:rPr lang="en-US" sz="3600" b="1" dirty="0" smtClean="0"/>
              <a:t>Historical dollar/yuan exchange rate</a:t>
            </a:r>
            <a:endParaRPr lang="en-US"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0975513"/>
              </p:ext>
            </p:extLst>
          </p:nvPr>
        </p:nvGraphicFramePr>
        <p:xfrm>
          <a:off x="304800" y="1219200"/>
          <a:ext cx="8493034"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a:xfrm>
            <a:off x="3124200" y="6471104"/>
            <a:ext cx="2895600" cy="365125"/>
          </a:xfrm>
        </p:spPr>
        <p:txBody>
          <a:bodyPr/>
          <a:lstStyle/>
          <a:p>
            <a:r>
              <a:rPr lang="en-US" dirty="0" smtClean="0"/>
              <a:t>Source: databank.worldbank.org</a:t>
            </a:r>
            <a:endParaRPr lang="en-US" dirty="0"/>
          </a:p>
        </p:txBody>
      </p:sp>
    </p:spTree>
    <p:extLst>
      <p:ext uri="{BB962C8B-B14F-4D97-AF65-F5344CB8AC3E}">
        <p14:creationId xmlns:p14="http://schemas.microsoft.com/office/powerpoint/2010/main" val="12509411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Chinese holdings of U.S. treasuries ($ billion)</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3003488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treasury.gov</a:t>
            </a:r>
            <a:endParaRPr lang="en-US"/>
          </a:p>
        </p:txBody>
      </p:sp>
    </p:spTree>
    <p:extLst>
      <p:ext uri="{BB962C8B-B14F-4D97-AF65-F5344CB8AC3E}">
        <p14:creationId xmlns:p14="http://schemas.microsoft.com/office/powerpoint/2010/main" val="8752658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Differences</a:t>
            </a:r>
            <a:endParaRPr lang="en-US" sz="3200" b="1" dirty="0"/>
          </a:p>
        </p:txBody>
      </p:sp>
      <p:sp>
        <p:nvSpPr>
          <p:cNvPr id="3" name="Content Placeholder 2"/>
          <p:cNvSpPr>
            <a:spLocks noGrp="1"/>
          </p:cNvSpPr>
          <p:nvPr>
            <p:ph idx="1"/>
          </p:nvPr>
        </p:nvSpPr>
        <p:spPr/>
        <p:txBody>
          <a:bodyPr>
            <a:normAutofit/>
          </a:bodyPr>
          <a:lstStyle/>
          <a:p>
            <a:pPr marL="0" indent="0">
              <a:buNone/>
            </a:pPr>
            <a:r>
              <a:rPr lang="en-US" sz="2400" b="1" dirty="0" smtClean="0"/>
              <a:t>The presentation is divided into two sections. The first presents important differences across the two countries. The hope is that the differences will subside with the continued economic integration of the U.S. and China. We also look forward to improvements in both countries on all dimensions.</a:t>
            </a:r>
            <a:endParaRPr lang="en-US" sz="2400" b="1" dirty="0"/>
          </a:p>
        </p:txBody>
      </p:sp>
    </p:spTree>
    <p:extLst>
      <p:ext uri="{BB962C8B-B14F-4D97-AF65-F5344CB8AC3E}">
        <p14:creationId xmlns:p14="http://schemas.microsoft.com/office/powerpoint/2010/main" val="42682865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Foreign direct investment ($ billion)</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0330319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026440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Travel between countries </a:t>
            </a:r>
            <a:br>
              <a:rPr lang="en-US" sz="3200" b="1" dirty="0" smtClean="0"/>
            </a:br>
            <a:r>
              <a:rPr lang="en-US" sz="3200" b="1" dirty="0" smtClean="0"/>
              <a:t>(thousands of passengers)</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2644217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tinet.ita.doc.gov</a:t>
            </a:r>
            <a:endParaRPr lang="en-US"/>
          </a:p>
        </p:txBody>
      </p:sp>
    </p:spTree>
    <p:extLst>
      <p:ext uri="{BB962C8B-B14F-4D97-AF65-F5344CB8AC3E}">
        <p14:creationId xmlns:p14="http://schemas.microsoft.com/office/powerpoint/2010/main" val="1644085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Educational exchange students </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601990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iie.org</a:t>
            </a:r>
            <a:endParaRPr lang="en-US"/>
          </a:p>
        </p:txBody>
      </p:sp>
    </p:spTree>
    <p:extLst>
      <p:ext uri="{BB962C8B-B14F-4D97-AF65-F5344CB8AC3E}">
        <p14:creationId xmlns:p14="http://schemas.microsoft.com/office/powerpoint/2010/main" val="2957731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Chinese language training in higher education in U.S. (number of students)</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9099851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mla.org</a:t>
            </a:r>
            <a:endParaRPr lang="en-US"/>
          </a:p>
        </p:txBody>
      </p:sp>
    </p:spTree>
    <p:extLst>
      <p:ext uri="{BB962C8B-B14F-4D97-AF65-F5344CB8AC3E}">
        <p14:creationId xmlns:p14="http://schemas.microsoft.com/office/powerpoint/2010/main" val="32736261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smtClean="0"/>
              <a:t/>
            </a:r>
            <a:br>
              <a:rPr lang="en-US" sz="3200" b="1" dirty="0" smtClean="0"/>
            </a:br>
            <a:r>
              <a:rPr lang="en-US" sz="3200" b="1" dirty="0" smtClean="0"/>
              <a:t>U.S. patents granted to invention teams that </a:t>
            </a:r>
            <a:br>
              <a:rPr lang="en-US" sz="3200" b="1" dirty="0" smtClean="0"/>
            </a:br>
            <a:r>
              <a:rPr lang="en-US" sz="3200" b="1" dirty="0" smtClean="0"/>
              <a:t>include both American and Chinese citizens</a:t>
            </a:r>
            <a:br>
              <a:rPr lang="en-US" sz="3200" b="1" dirty="0" smtClean="0"/>
            </a:b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4272638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patft.uspto.gov</a:t>
            </a:r>
            <a:endParaRPr lang="en-US"/>
          </a:p>
        </p:txBody>
      </p:sp>
    </p:spTree>
    <p:extLst>
      <p:ext uri="{BB962C8B-B14F-4D97-AF65-F5344CB8AC3E}">
        <p14:creationId xmlns:p14="http://schemas.microsoft.com/office/powerpoint/2010/main" val="19201188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WTO complaints filed</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5783859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dirty="0" smtClean="0"/>
              <a:t>Source: wto.org</a:t>
            </a:r>
            <a:endParaRPr lang="en-US" dirty="0"/>
          </a:p>
        </p:txBody>
      </p:sp>
    </p:spTree>
    <p:extLst>
      <p:ext uri="{BB962C8B-B14F-4D97-AF65-F5344CB8AC3E}">
        <p14:creationId xmlns:p14="http://schemas.microsoft.com/office/powerpoint/2010/main" val="21481686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229600" cy="1143000"/>
          </a:xfrm>
        </p:spPr>
        <p:txBody>
          <a:bodyPr>
            <a:normAutofit/>
          </a:bodyPr>
          <a:lstStyle/>
          <a:p>
            <a:r>
              <a:rPr lang="en-US" sz="3200" b="1" dirty="0" smtClean="0"/>
              <a:t>Public opinion: favorable vs. unfavorable</a:t>
            </a:r>
            <a:endParaRPr lang="en-US" sz="3200" b="1" dirty="0"/>
          </a:p>
        </p:txBody>
      </p:sp>
      <p:graphicFrame>
        <p:nvGraphicFramePr>
          <p:cNvPr id="5" name="Table 4"/>
          <p:cNvGraphicFramePr>
            <a:graphicFrameLocks noGrp="1"/>
          </p:cNvGraphicFramePr>
          <p:nvPr>
            <p:extLst>
              <p:ext uri="{D42A27DB-BD31-4B8C-83A1-F6EECF244321}">
                <p14:modId xmlns:p14="http://schemas.microsoft.com/office/powerpoint/2010/main" val="4090595333"/>
              </p:ext>
            </p:extLst>
          </p:nvPr>
        </p:nvGraphicFramePr>
        <p:xfrm>
          <a:off x="685800" y="1447801"/>
          <a:ext cx="2209800" cy="304800"/>
        </p:xfrm>
        <a:graphic>
          <a:graphicData uri="http://schemas.openxmlformats.org/drawingml/2006/table">
            <a:tbl>
              <a:tblPr>
                <a:tableStyleId>{5C22544A-7EE6-4342-B048-85BDC9FD1C3A}</a:tableStyleId>
              </a:tblPr>
              <a:tblGrid>
                <a:gridCol w="2209800"/>
              </a:tblGrid>
              <a:tr h="304800">
                <a:tc>
                  <a:txBody>
                    <a:bodyPr/>
                    <a:lstStyle/>
                    <a:p>
                      <a:pPr algn="l" fontAlgn="b"/>
                      <a:r>
                        <a:rPr lang="en-US" sz="1400" b="1" u="none" strike="noStrike" dirty="0">
                          <a:effectLst/>
                        </a:rPr>
                        <a:t>U.S. Views of China</a:t>
                      </a:r>
                      <a:endParaRPr lang="en-US" sz="1400" b="1" i="0" u="none" strike="noStrike" dirty="0">
                        <a:solidFill>
                          <a:srgbClr val="000000"/>
                        </a:solidFill>
                        <a:effectLst/>
                        <a:latin typeface="Calibri"/>
                      </a:endParaRPr>
                    </a:p>
                  </a:txBody>
                  <a:tcPr marL="9525" marR="9525" marT="9525" marB="0" anchor="b"/>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721894766"/>
              </p:ext>
            </p:extLst>
          </p:nvPr>
        </p:nvGraphicFramePr>
        <p:xfrm>
          <a:off x="5026515" y="1447801"/>
          <a:ext cx="2060085" cy="304800"/>
        </p:xfrm>
        <a:graphic>
          <a:graphicData uri="http://schemas.openxmlformats.org/drawingml/2006/table">
            <a:tbl>
              <a:tblPr>
                <a:tableStyleId>{5C22544A-7EE6-4342-B048-85BDC9FD1C3A}</a:tableStyleId>
              </a:tblPr>
              <a:tblGrid>
                <a:gridCol w="2060085"/>
              </a:tblGrid>
              <a:tr h="304800">
                <a:tc>
                  <a:txBody>
                    <a:bodyPr/>
                    <a:lstStyle/>
                    <a:p>
                      <a:pPr algn="l" fontAlgn="b"/>
                      <a:r>
                        <a:rPr lang="en-US" sz="1400" b="1" u="none" strike="noStrike" dirty="0">
                          <a:effectLst/>
                        </a:rPr>
                        <a:t>Chinese Views of U.S.</a:t>
                      </a:r>
                      <a:endParaRPr lang="en-US" sz="1400" b="1" i="0" u="none" strike="noStrike" dirty="0">
                        <a:solidFill>
                          <a:srgbClr val="000000"/>
                        </a:solidFill>
                        <a:effectLst/>
                        <a:latin typeface="Calibri"/>
                      </a:endParaRPr>
                    </a:p>
                  </a:txBody>
                  <a:tcPr marL="9525" marR="9525" marT="9525" marB="0" anchor="b"/>
                </a:tc>
              </a:tr>
            </a:tbl>
          </a:graphicData>
        </a:graphic>
      </p:graphicFrame>
      <p:graphicFrame>
        <p:nvGraphicFramePr>
          <p:cNvPr id="8" name="Chart 7"/>
          <p:cNvGraphicFramePr>
            <a:graphicFrameLocks/>
          </p:cNvGraphicFramePr>
          <p:nvPr>
            <p:extLst>
              <p:ext uri="{D42A27DB-BD31-4B8C-83A1-F6EECF244321}">
                <p14:modId xmlns:p14="http://schemas.microsoft.com/office/powerpoint/2010/main" val="4117964569"/>
              </p:ext>
            </p:extLst>
          </p:nvPr>
        </p:nvGraphicFramePr>
        <p:xfrm>
          <a:off x="4572000" y="1752600"/>
          <a:ext cx="4572000" cy="2895600"/>
        </p:xfrm>
        <a:graphic>
          <a:graphicData uri="http://schemas.openxmlformats.org/drawingml/2006/chart">
            <c:chart xmlns:c="http://schemas.openxmlformats.org/drawingml/2006/chart" xmlns:r="http://schemas.openxmlformats.org/officeDocument/2006/relationships" r:id="rId3"/>
          </a:graphicData>
        </a:graphic>
      </p:graphicFrame>
      <p:sp>
        <p:nvSpPr>
          <p:cNvPr id="9" name="Footer Placeholder 4"/>
          <p:cNvSpPr>
            <a:spLocks noGrp="1"/>
          </p:cNvSpPr>
          <p:nvPr>
            <p:ph type="ftr" sz="quarter" idx="11"/>
          </p:nvPr>
        </p:nvSpPr>
        <p:spPr>
          <a:xfrm>
            <a:off x="3124200" y="6356350"/>
            <a:ext cx="2895600" cy="365125"/>
          </a:xfrm>
        </p:spPr>
        <p:txBody>
          <a:bodyPr/>
          <a:lstStyle/>
          <a:p>
            <a:r>
              <a:rPr lang="en-US" dirty="0" smtClean="0"/>
              <a:t>Source: </a:t>
            </a:r>
            <a:r>
              <a:rPr lang="en-US" dirty="0"/>
              <a:t>http://www.pewglobal.org/</a:t>
            </a:r>
          </a:p>
        </p:txBody>
      </p:sp>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4876800"/>
            <a:ext cx="18288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10" name="Chart 9"/>
          <p:cNvGraphicFramePr>
            <a:graphicFrameLocks/>
          </p:cNvGraphicFramePr>
          <p:nvPr>
            <p:extLst>
              <p:ext uri="{D42A27DB-BD31-4B8C-83A1-F6EECF244321}">
                <p14:modId xmlns:p14="http://schemas.microsoft.com/office/powerpoint/2010/main" val="1573936281"/>
              </p:ext>
            </p:extLst>
          </p:nvPr>
        </p:nvGraphicFramePr>
        <p:xfrm>
          <a:off x="286526" y="1752600"/>
          <a:ext cx="4114800" cy="2971800"/>
        </p:xfrm>
        <a:graphic>
          <a:graphicData uri="http://schemas.openxmlformats.org/drawingml/2006/chart">
            <c:chart xmlns:c="http://schemas.openxmlformats.org/drawingml/2006/chart" xmlns:r="http://schemas.openxmlformats.org/officeDocument/2006/relationships" r:id="rId5"/>
          </a:graphicData>
        </a:graphic>
      </p:graphicFrame>
      <p:sp>
        <p:nvSpPr>
          <p:cNvPr id="11" name="TextBox 10"/>
          <p:cNvSpPr txBox="1"/>
          <p:nvPr/>
        </p:nvSpPr>
        <p:spPr>
          <a:xfrm rot="16200000">
            <a:off x="-842574" y="2861876"/>
            <a:ext cx="1981200" cy="276999"/>
          </a:xfrm>
          <a:prstGeom prst="rect">
            <a:avLst/>
          </a:prstGeom>
          <a:noFill/>
        </p:spPr>
        <p:txBody>
          <a:bodyPr wrap="square" rtlCol="0">
            <a:spAutoFit/>
          </a:bodyPr>
          <a:lstStyle/>
          <a:p>
            <a:r>
              <a:rPr lang="en-US" sz="1200" dirty="0" smtClean="0"/>
              <a:t>Per cent (%) of respondents</a:t>
            </a:r>
            <a:endParaRPr lang="en-US" sz="1200" dirty="0"/>
          </a:p>
        </p:txBody>
      </p:sp>
      <p:sp>
        <p:nvSpPr>
          <p:cNvPr id="12" name="TextBox 11"/>
          <p:cNvSpPr txBox="1"/>
          <p:nvPr/>
        </p:nvSpPr>
        <p:spPr>
          <a:xfrm rot="16200000">
            <a:off x="3519876" y="2861876"/>
            <a:ext cx="1981200" cy="276999"/>
          </a:xfrm>
          <a:prstGeom prst="rect">
            <a:avLst/>
          </a:prstGeom>
          <a:noFill/>
        </p:spPr>
        <p:txBody>
          <a:bodyPr wrap="square" rtlCol="0">
            <a:spAutoFit/>
          </a:bodyPr>
          <a:lstStyle/>
          <a:p>
            <a:r>
              <a:rPr lang="en-US" sz="1200" dirty="0" smtClean="0"/>
              <a:t>Per cent (%) of respondents</a:t>
            </a:r>
            <a:endParaRPr lang="en-US" sz="1200" dirty="0"/>
          </a:p>
        </p:txBody>
      </p:sp>
    </p:spTree>
    <p:extLst>
      <p:ext uri="{BB962C8B-B14F-4D97-AF65-F5344CB8AC3E}">
        <p14:creationId xmlns:p14="http://schemas.microsoft.com/office/powerpoint/2010/main" val="7538820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U.S.-China sister city relationships</a:t>
            </a:r>
            <a:endParaRPr lang="en-US" sz="3200" b="1"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752600"/>
            <a:ext cx="9143999" cy="31215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114299" y="5197396"/>
            <a:ext cx="8915400" cy="1323439"/>
          </a:xfrm>
          <a:prstGeom prst="rect">
            <a:avLst/>
          </a:prstGeom>
          <a:noFill/>
        </p:spPr>
        <p:txBody>
          <a:bodyPr wrap="square" rtlCol="0">
            <a:spAutoFit/>
          </a:bodyPr>
          <a:lstStyle/>
          <a:p>
            <a:r>
              <a:rPr lang="en-US" sz="1600" dirty="0" smtClean="0"/>
              <a:t>Chinese and American cities have established more than 150 formalized bilateral ties through sister city relationships, facilitating  commercial, educational, scientific and other types of cooperation for mutual benefit. The above shows the hundreds of U.S.-China sister city connections that have been established since the late 1970s. </a:t>
            </a:r>
            <a:endParaRPr lang="en-US" sz="1600" dirty="0"/>
          </a:p>
          <a:p>
            <a:endParaRPr lang="en-US" sz="1600" dirty="0"/>
          </a:p>
        </p:txBody>
      </p:sp>
      <p:sp>
        <p:nvSpPr>
          <p:cNvPr id="6" name="Footer Placeholder 4"/>
          <p:cNvSpPr>
            <a:spLocks noGrp="1"/>
          </p:cNvSpPr>
          <p:nvPr>
            <p:ph type="ftr" sz="quarter" idx="11"/>
          </p:nvPr>
        </p:nvSpPr>
        <p:spPr>
          <a:xfrm>
            <a:off x="3124200" y="6356350"/>
            <a:ext cx="3200400" cy="365125"/>
          </a:xfrm>
        </p:spPr>
        <p:txBody>
          <a:bodyPr/>
          <a:lstStyle/>
          <a:p>
            <a:r>
              <a:rPr lang="en-US" dirty="0" smtClean="0"/>
              <a:t>Source:</a:t>
            </a:r>
            <a:r>
              <a:rPr lang="en-US" dirty="0"/>
              <a:t> </a:t>
            </a:r>
            <a:r>
              <a:rPr lang="en-US" dirty="0" smtClean="0"/>
              <a:t>Ben </a:t>
            </a:r>
            <a:r>
              <a:rPr lang="en-US" dirty="0" err="1" smtClean="0"/>
              <a:t>Leffel</a:t>
            </a:r>
            <a:r>
              <a:rPr lang="en-US" dirty="0" smtClean="0"/>
              <a:t>, Dept. of Sociology</a:t>
            </a:r>
            <a:endParaRPr lang="en-US" dirty="0"/>
          </a:p>
        </p:txBody>
      </p:sp>
    </p:spTree>
    <p:extLst>
      <p:ext uri="{BB962C8B-B14F-4D97-AF65-F5344CB8AC3E}">
        <p14:creationId xmlns:p14="http://schemas.microsoft.com/office/powerpoint/2010/main" val="39493250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838199"/>
          </a:xfrm>
        </p:spPr>
        <p:txBody>
          <a:bodyPr>
            <a:normAutofit/>
          </a:bodyPr>
          <a:lstStyle/>
          <a:p>
            <a:r>
              <a:rPr lang="en-US" sz="3200" b="1" dirty="0" smtClean="0"/>
              <a:t>GDP per capita, PPP (current international $)</a:t>
            </a:r>
            <a:endParaRPr lang="en-US" sz="3200" b="1" dirty="0"/>
          </a:p>
        </p:txBody>
      </p:sp>
      <p:sp>
        <p:nvSpPr>
          <p:cNvPr id="3" name="Subtitle 2"/>
          <p:cNvSpPr>
            <a:spLocks noGrp="1"/>
          </p:cNvSpPr>
          <p:nvPr>
            <p:ph type="subTitle" idx="1"/>
          </p:nvPr>
        </p:nvSpPr>
        <p:spPr>
          <a:xfrm>
            <a:off x="1676400" y="5791200"/>
            <a:ext cx="6096000" cy="1066800"/>
          </a:xfrm>
        </p:spPr>
        <p:txBody>
          <a:bodyPr>
            <a:normAutofit/>
          </a:bodyPr>
          <a:lstStyle/>
          <a:p>
            <a:pPr algn="r"/>
            <a:r>
              <a:rPr lang="en-US" sz="1200" dirty="0" smtClean="0"/>
              <a:t> </a:t>
            </a:r>
          </a:p>
          <a:p>
            <a:pPr algn="r"/>
            <a:endParaRPr lang="en-US" sz="1200" dirty="0"/>
          </a:p>
          <a:p>
            <a:endParaRPr lang="en-US" sz="1200" dirty="0" smtClean="0"/>
          </a:p>
          <a:p>
            <a:r>
              <a:rPr lang="en-US" sz="1200" dirty="0" smtClean="0"/>
              <a:t>Source: World Bank (WDI)</a:t>
            </a:r>
            <a:endParaRPr lang="en-US" sz="1200" dirty="0"/>
          </a:p>
        </p:txBody>
      </p:sp>
      <p:graphicFrame>
        <p:nvGraphicFramePr>
          <p:cNvPr id="4" name="Chart 3"/>
          <p:cNvGraphicFramePr/>
          <p:nvPr>
            <p:extLst>
              <p:ext uri="{D42A27DB-BD31-4B8C-83A1-F6EECF244321}">
                <p14:modId xmlns:p14="http://schemas.microsoft.com/office/powerpoint/2010/main" val="62719974"/>
              </p:ext>
            </p:extLst>
          </p:nvPr>
        </p:nvGraphicFramePr>
        <p:xfrm>
          <a:off x="1066800" y="1447800"/>
          <a:ext cx="7086600" cy="4699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439108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Life expectancy at birth (years)</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4002101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World Bank (WDI)</a:t>
            </a:r>
            <a:endParaRPr lang="en-US"/>
          </a:p>
        </p:txBody>
      </p:sp>
    </p:spTree>
    <p:extLst>
      <p:ext uri="{BB962C8B-B14F-4D97-AF65-F5344CB8AC3E}">
        <p14:creationId xmlns:p14="http://schemas.microsoft.com/office/powerpoint/2010/main" val="21998296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Homicide rate (per 100,000)</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2245056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UNDOC.org</a:t>
            </a:r>
            <a:endParaRPr lang="en-US"/>
          </a:p>
        </p:txBody>
      </p:sp>
    </p:spTree>
    <p:extLst>
      <p:ext uri="{BB962C8B-B14F-4D97-AF65-F5344CB8AC3E}">
        <p14:creationId xmlns:p14="http://schemas.microsoft.com/office/powerpoint/2010/main" val="14881286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Military Spending (billions, 2011 US$)</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5811014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dirty="0" smtClean="0"/>
              <a:t>Source: sipri.org</a:t>
            </a:r>
            <a:endParaRPr lang="en-US" dirty="0"/>
          </a:p>
        </p:txBody>
      </p:sp>
    </p:spTree>
    <p:extLst>
      <p:ext uri="{BB962C8B-B14F-4D97-AF65-F5344CB8AC3E}">
        <p14:creationId xmlns:p14="http://schemas.microsoft.com/office/powerpoint/2010/main" val="27523875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Ratio of female to male tertiary enrollment</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9698115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World Bank (WDI)</a:t>
            </a:r>
            <a:endParaRPr lang="en-US"/>
          </a:p>
        </p:txBody>
      </p:sp>
    </p:spTree>
    <p:extLst>
      <p:ext uri="{BB962C8B-B14F-4D97-AF65-F5344CB8AC3E}">
        <p14:creationId xmlns:p14="http://schemas.microsoft.com/office/powerpoint/2010/main" val="3945562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Internet users (%)</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0404909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World Bank (WDI)</a:t>
            </a:r>
            <a:endParaRPr lang="en-US"/>
          </a:p>
        </p:txBody>
      </p:sp>
    </p:spTree>
    <p:extLst>
      <p:ext uri="{BB962C8B-B14F-4D97-AF65-F5344CB8AC3E}">
        <p14:creationId xmlns:p14="http://schemas.microsoft.com/office/powerpoint/2010/main" val="21957357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Mobile Phones (%)</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0337269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World Bank</a:t>
            </a:r>
            <a:endParaRPr lang="en-US"/>
          </a:p>
        </p:txBody>
      </p:sp>
    </p:spTree>
    <p:extLst>
      <p:ext uri="{BB962C8B-B14F-4D97-AF65-F5344CB8AC3E}">
        <p14:creationId xmlns:p14="http://schemas.microsoft.com/office/powerpoint/2010/main" val="18898892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14393</TotalTime>
  <Words>2409</Words>
  <Application>Microsoft Office PowerPoint</Application>
  <PresentationFormat>On-screen Show (4:3)</PresentationFormat>
  <Paragraphs>122</Paragraphs>
  <Slides>27</Slides>
  <Notes>25</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US-China Barometer 2017 Long U.S.-China Institute University of California, Irvine</vt:lpstr>
      <vt:lpstr>Differences</vt:lpstr>
      <vt:lpstr>GDP per capita, PPP (current international $)</vt:lpstr>
      <vt:lpstr>Life expectancy at birth (years)</vt:lpstr>
      <vt:lpstr>Homicide rate (per 100,000)</vt:lpstr>
      <vt:lpstr>Military Spending (billions, 2011 US$)</vt:lpstr>
      <vt:lpstr>Ratio of female to male tertiary enrollment</vt:lpstr>
      <vt:lpstr>Internet users (%)</vt:lpstr>
      <vt:lpstr>Mobile Phones (%)</vt:lpstr>
      <vt:lpstr>  Energy use (kg of oil equivalent per capita) </vt:lpstr>
      <vt:lpstr>CO2 emissions (metric ton per capita)</vt:lpstr>
      <vt:lpstr>Corruption Perception Index (scores)</vt:lpstr>
      <vt:lpstr>Piracy rates for computer software  (% unlicensed use)</vt:lpstr>
      <vt:lpstr>Unemployment rates (%)</vt:lpstr>
      <vt:lpstr>Interaction</vt:lpstr>
      <vt:lpstr>Trade in goods ($ billion)</vt:lpstr>
      <vt:lpstr>Total U.S.-China trade in goods and  U.S. trade deficit in goods ($ billion)</vt:lpstr>
      <vt:lpstr>    Historical dollar/yuan exchange rate</vt:lpstr>
      <vt:lpstr>Chinese holdings of U.S. treasuries ($ billion)</vt:lpstr>
      <vt:lpstr>Foreign direct investment ($ billion)</vt:lpstr>
      <vt:lpstr>Travel between countries  (thousands of passengers)</vt:lpstr>
      <vt:lpstr>Educational exchange students </vt:lpstr>
      <vt:lpstr>Chinese language training in higher education in U.S. (number of students)</vt:lpstr>
      <vt:lpstr> U.S. patents granted to invention teams that  include both American and Chinese citizens </vt:lpstr>
      <vt:lpstr>WTO complaints filed</vt:lpstr>
      <vt:lpstr>Public opinion: favorable vs. unfavorable</vt:lpstr>
      <vt:lpstr>U.S.-China sister city relationships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GDP per capita, PPP (current international $)</dc:title>
  <dc:creator>john graham</dc:creator>
  <cp:lastModifiedBy>john graham</cp:lastModifiedBy>
  <cp:revision>216</cp:revision>
  <cp:lastPrinted>2017-02-20T00:28:45Z</cp:lastPrinted>
  <dcterms:created xsi:type="dcterms:W3CDTF">2013-02-26T01:07:50Z</dcterms:created>
  <dcterms:modified xsi:type="dcterms:W3CDTF">2017-02-23T20:02:47Z</dcterms:modified>
</cp:coreProperties>
</file>