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notesSlides/notesSlide7.xml" ContentType="application/vnd.openxmlformats-officedocument.presentationml.notesSlide+xml"/>
  <Override PartName="/ppt/charts/chart7.xml" ContentType="application/vnd.openxmlformats-officedocument.drawingml.chart+xml"/>
  <Override PartName="/ppt/notesSlides/notesSlide8.xml" ContentType="application/vnd.openxmlformats-officedocument.presentationml.notesSlide+xml"/>
  <Override PartName="/ppt/charts/chart8.xml" ContentType="application/vnd.openxmlformats-officedocument.drawingml.chart+xml"/>
  <Override PartName="/ppt/notesSlides/notesSlide9.xml" ContentType="application/vnd.openxmlformats-officedocument.presentationml.notesSlide+xml"/>
  <Override PartName="/ppt/charts/chart9.xml" ContentType="application/vnd.openxmlformats-officedocument.drawingml.chart+xml"/>
  <Override PartName="/ppt/notesSlides/notesSlide10.xml" ContentType="application/vnd.openxmlformats-officedocument.presentationml.notesSlide+xml"/>
  <Override PartName="/ppt/charts/chart10.xml" ContentType="application/vnd.openxmlformats-officedocument.drawingml.chart+xml"/>
  <Override PartName="/ppt/notesSlides/notesSlide11.xml" ContentType="application/vnd.openxmlformats-officedocument.presentationml.notesSlide+xml"/>
  <Override PartName="/ppt/charts/chart11.xml" ContentType="application/vnd.openxmlformats-officedocument.drawingml.chart+xml"/>
  <Override PartName="/ppt/notesSlides/notesSlide12.xml" ContentType="application/vnd.openxmlformats-officedocument.presentationml.notesSlide+xml"/>
  <Override PartName="/ppt/charts/chart12.xml" ContentType="application/vnd.openxmlformats-officedocument.drawingml.chart+xml"/>
  <Override PartName="/ppt/notesSlides/notesSlide13.xml" ContentType="application/vnd.openxmlformats-officedocument.presentationml.notesSlide+xml"/>
  <Override PartName="/ppt/charts/chart13.xml" ContentType="application/vnd.openxmlformats-officedocument.drawingml.chart+xml"/>
  <Override PartName="/ppt/notesSlides/notesSlide14.xml" ContentType="application/vnd.openxmlformats-officedocument.presentationml.notesSlide+xml"/>
  <Override PartName="/ppt/charts/chart14.xml" ContentType="application/vnd.openxmlformats-officedocument.drawingml.chart+xml"/>
  <Override PartName="/ppt/notesSlides/notesSlide15.xml" ContentType="application/vnd.openxmlformats-officedocument.presentationml.notesSlide+xml"/>
  <Override PartName="/ppt/charts/chart15.xml" ContentType="application/vnd.openxmlformats-officedocument.drawingml.chart+xml"/>
  <Override PartName="/ppt/notesSlides/notesSlide16.xml" ContentType="application/vnd.openxmlformats-officedocument.presentationml.notesSlide+xml"/>
  <Override PartName="/ppt/charts/chart16.xml" ContentType="application/vnd.openxmlformats-officedocument.drawingml.chart+xml"/>
  <Override PartName="/ppt/notesSlides/notesSlide17.xml" ContentType="application/vnd.openxmlformats-officedocument.presentationml.notesSlide+xml"/>
  <Override PartName="/ppt/charts/chart17.xml" ContentType="application/vnd.openxmlformats-officedocument.drawingml.chart+xml"/>
  <Override PartName="/ppt/notesSlides/notesSlide18.xml" ContentType="application/vnd.openxmlformats-officedocument.presentationml.notesSlide+xml"/>
  <Override PartName="/ppt/charts/chart18.xml" ContentType="application/vnd.openxmlformats-officedocument.drawingml.chart+xml"/>
  <Override PartName="/ppt/notesSlides/notesSlide19.xml" ContentType="application/vnd.openxmlformats-officedocument.presentationml.notesSlide+xml"/>
  <Override PartName="/ppt/charts/chart19.xml" ContentType="application/vnd.openxmlformats-officedocument.drawingml.chart+xml"/>
  <Override PartName="/ppt/notesSlides/notesSlide20.xml" ContentType="application/vnd.openxmlformats-officedocument.presentationml.notesSlide+xml"/>
  <Override PartName="/ppt/charts/chart2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75" r:id="rId2"/>
    <p:sldId id="276" r:id="rId3"/>
    <p:sldId id="256" r:id="rId4"/>
    <p:sldId id="260" r:id="rId5"/>
    <p:sldId id="261" r:id="rId6"/>
    <p:sldId id="259" r:id="rId7"/>
    <p:sldId id="278" r:id="rId8"/>
    <p:sldId id="257" r:id="rId9"/>
    <p:sldId id="258" r:id="rId10"/>
    <p:sldId id="262" r:id="rId11"/>
    <p:sldId id="263" r:id="rId12"/>
    <p:sldId id="274" r:id="rId13"/>
    <p:sldId id="277" r:id="rId14"/>
    <p:sldId id="268" r:id="rId15"/>
    <p:sldId id="269" r:id="rId16"/>
    <p:sldId id="273" r:id="rId17"/>
    <p:sldId id="272" r:id="rId18"/>
    <p:sldId id="271" r:id="rId19"/>
    <p:sldId id="265" r:id="rId20"/>
    <p:sldId id="266" r:id="rId21"/>
    <p:sldId id="267" r:id="rId22"/>
    <p:sldId id="264" r:id="rId23"/>
    <p:sldId id="270" r:id="rId24"/>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008"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Sheet1!$A$2:$A$28</c:f>
              <c:numCache>
                <c:formatCode>General</c:formatCode>
                <c:ptCount val="2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numCache>
            </c:numRef>
          </c:cat>
          <c:val>
            <c:numRef>
              <c:f>Sheet1!$B$2:$B$28</c:f>
              <c:numCache>
                <c:formatCode>General</c:formatCode>
                <c:ptCount val="27"/>
                <c:pt idx="0">
                  <c:v>17598</c:v>
                </c:pt>
                <c:pt idx="1">
                  <c:v>18427</c:v>
                </c:pt>
                <c:pt idx="2">
                  <c:v>19394</c:v>
                </c:pt>
                <c:pt idx="3">
                  <c:v>20698</c:v>
                </c:pt>
                <c:pt idx="4">
                  <c:v>22039</c:v>
                </c:pt>
                <c:pt idx="5">
                  <c:v>23054</c:v>
                </c:pt>
                <c:pt idx="6">
                  <c:v>23493</c:v>
                </c:pt>
                <c:pt idx="7">
                  <c:v>24527</c:v>
                </c:pt>
                <c:pt idx="8">
                  <c:v>25448</c:v>
                </c:pt>
                <c:pt idx="9">
                  <c:v>26719</c:v>
                </c:pt>
                <c:pt idx="10">
                  <c:v>27638</c:v>
                </c:pt>
                <c:pt idx="11">
                  <c:v>28894</c:v>
                </c:pt>
                <c:pt idx="12">
                  <c:v>30364</c:v>
                </c:pt>
                <c:pt idx="13">
                  <c:v>31687</c:v>
                </c:pt>
                <c:pt idx="14">
                  <c:v>33332</c:v>
                </c:pt>
                <c:pt idx="15">
                  <c:v>35081</c:v>
                </c:pt>
                <c:pt idx="16">
                  <c:v>35898</c:v>
                </c:pt>
                <c:pt idx="17">
                  <c:v>36787</c:v>
                </c:pt>
                <c:pt idx="18">
                  <c:v>38196</c:v>
                </c:pt>
                <c:pt idx="19">
                  <c:v>40309</c:v>
                </c:pt>
                <c:pt idx="20">
                  <c:v>42534</c:v>
                </c:pt>
                <c:pt idx="21">
                  <c:v>44663</c:v>
                </c:pt>
                <c:pt idx="22">
                  <c:v>46627</c:v>
                </c:pt>
                <c:pt idx="23">
                  <c:v>46760</c:v>
                </c:pt>
                <c:pt idx="24">
                  <c:v>45305</c:v>
                </c:pt>
                <c:pt idx="25">
                  <c:v>46612</c:v>
                </c:pt>
                <c:pt idx="26">
                  <c:v>48112</c:v>
                </c:pt>
              </c:numCache>
            </c:numRef>
          </c:val>
        </c:ser>
        <c:ser>
          <c:idx val="1"/>
          <c:order val="1"/>
          <c:tx>
            <c:strRef>
              <c:f>Sheet1!$C$1</c:f>
              <c:strCache>
                <c:ptCount val="1"/>
                <c:pt idx="0">
                  <c:v>China</c:v>
                </c:pt>
              </c:strCache>
            </c:strRef>
          </c:tx>
          <c:invertIfNegative val="0"/>
          <c:cat>
            <c:numRef>
              <c:f>Sheet1!$A$2:$A$28</c:f>
              <c:numCache>
                <c:formatCode>General</c:formatCode>
                <c:ptCount val="2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numCache>
            </c:numRef>
          </c:cat>
          <c:val>
            <c:numRef>
              <c:f>Sheet1!$C$2:$C$28</c:f>
              <c:numCache>
                <c:formatCode>General</c:formatCode>
                <c:ptCount val="27"/>
                <c:pt idx="0">
                  <c:v>501</c:v>
                </c:pt>
                <c:pt idx="1">
                  <c:v>549</c:v>
                </c:pt>
                <c:pt idx="2">
                  <c:v>621</c:v>
                </c:pt>
                <c:pt idx="3">
                  <c:v>703</c:v>
                </c:pt>
                <c:pt idx="4">
                  <c:v>748</c:v>
                </c:pt>
                <c:pt idx="5">
                  <c:v>887</c:v>
                </c:pt>
                <c:pt idx="6">
                  <c:v>887</c:v>
                </c:pt>
                <c:pt idx="7">
                  <c:v>1024</c:v>
                </c:pt>
                <c:pt idx="8">
                  <c:v>1179</c:v>
                </c:pt>
                <c:pt idx="9">
                  <c:v>1346</c:v>
                </c:pt>
                <c:pt idx="10">
                  <c:v>1507</c:v>
                </c:pt>
                <c:pt idx="11">
                  <c:v>1672</c:v>
                </c:pt>
                <c:pt idx="12">
                  <c:v>1841</c:v>
                </c:pt>
                <c:pt idx="13">
                  <c:v>1988</c:v>
                </c:pt>
                <c:pt idx="14">
                  <c:v>2152</c:v>
                </c:pt>
                <c:pt idx="15">
                  <c:v>2364</c:v>
                </c:pt>
                <c:pt idx="16">
                  <c:v>2600</c:v>
                </c:pt>
                <c:pt idx="17">
                  <c:v>2863</c:v>
                </c:pt>
                <c:pt idx="18">
                  <c:v>3197</c:v>
                </c:pt>
                <c:pt idx="19">
                  <c:v>3599</c:v>
                </c:pt>
                <c:pt idx="20">
                  <c:v>4115</c:v>
                </c:pt>
                <c:pt idx="21">
                  <c:v>4761</c:v>
                </c:pt>
                <c:pt idx="22">
                  <c:v>5594</c:v>
                </c:pt>
                <c:pt idx="23">
                  <c:v>6202</c:v>
                </c:pt>
                <c:pt idx="24">
                  <c:v>6827</c:v>
                </c:pt>
                <c:pt idx="25">
                  <c:v>7553</c:v>
                </c:pt>
                <c:pt idx="26">
                  <c:v>8400</c:v>
                </c:pt>
              </c:numCache>
            </c:numRef>
          </c:val>
        </c:ser>
        <c:dLbls>
          <c:showLegendKey val="0"/>
          <c:showVal val="0"/>
          <c:showCatName val="0"/>
          <c:showSerName val="0"/>
          <c:showPercent val="0"/>
          <c:showBubbleSize val="0"/>
        </c:dLbls>
        <c:gapWidth val="150"/>
        <c:axId val="161392128"/>
        <c:axId val="161391568"/>
      </c:barChart>
      <c:catAx>
        <c:axId val="161392128"/>
        <c:scaling>
          <c:orientation val="minMax"/>
        </c:scaling>
        <c:delete val="0"/>
        <c:axPos val="b"/>
        <c:numFmt formatCode="General" sourceLinked="1"/>
        <c:majorTickMark val="out"/>
        <c:minorTickMark val="none"/>
        <c:tickLblPos val="nextTo"/>
        <c:crossAx val="161391568"/>
        <c:crosses val="autoZero"/>
        <c:auto val="1"/>
        <c:lblAlgn val="ctr"/>
        <c:lblOffset val="100"/>
        <c:noMultiLvlLbl val="0"/>
      </c:catAx>
      <c:valAx>
        <c:axId val="161391568"/>
        <c:scaling>
          <c:orientation val="minMax"/>
        </c:scaling>
        <c:delete val="0"/>
        <c:axPos val="l"/>
        <c:majorGridlines/>
        <c:numFmt formatCode="General" sourceLinked="1"/>
        <c:majorTickMark val="out"/>
        <c:minorTickMark val="none"/>
        <c:tickLblPos val="nextTo"/>
        <c:crossAx val="16139212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Sheet1!$A$2:$A$27</c:f>
              <c:numCache>
                <c:formatCode>General</c:formatCode>
                <c:ptCount val="26"/>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numCache>
            </c:numRef>
          </c:cat>
          <c:val>
            <c:numRef>
              <c:f>Sheet1!$B$2:$B$27</c:f>
              <c:numCache>
                <c:formatCode>General</c:formatCode>
                <c:ptCount val="26"/>
                <c:pt idx="0">
                  <c:v>7.2</c:v>
                </c:pt>
                <c:pt idx="1">
                  <c:v>7</c:v>
                </c:pt>
                <c:pt idx="2">
                  <c:v>6.2</c:v>
                </c:pt>
                <c:pt idx="3">
                  <c:v>5.5</c:v>
                </c:pt>
                <c:pt idx="4">
                  <c:v>5.3</c:v>
                </c:pt>
                <c:pt idx="5">
                  <c:v>5.6</c:v>
                </c:pt>
                <c:pt idx="6">
                  <c:v>6.8</c:v>
                </c:pt>
                <c:pt idx="7">
                  <c:v>7.5</c:v>
                </c:pt>
                <c:pt idx="8">
                  <c:v>6.9</c:v>
                </c:pt>
                <c:pt idx="9">
                  <c:v>6.1</c:v>
                </c:pt>
                <c:pt idx="10">
                  <c:v>5.6</c:v>
                </c:pt>
                <c:pt idx="11">
                  <c:v>5.4</c:v>
                </c:pt>
                <c:pt idx="12">
                  <c:v>4.9000000000000004</c:v>
                </c:pt>
                <c:pt idx="13">
                  <c:v>4.5</c:v>
                </c:pt>
                <c:pt idx="14">
                  <c:v>4.2</c:v>
                </c:pt>
                <c:pt idx="15">
                  <c:v>4</c:v>
                </c:pt>
                <c:pt idx="16">
                  <c:v>4.7</c:v>
                </c:pt>
                <c:pt idx="17">
                  <c:v>5.8</c:v>
                </c:pt>
                <c:pt idx="18">
                  <c:v>6</c:v>
                </c:pt>
                <c:pt idx="19">
                  <c:v>5.5</c:v>
                </c:pt>
                <c:pt idx="20">
                  <c:v>5.0999999999999996</c:v>
                </c:pt>
                <c:pt idx="21">
                  <c:v>4.5999999999999996</c:v>
                </c:pt>
                <c:pt idx="22">
                  <c:v>4.5999999999999996</c:v>
                </c:pt>
                <c:pt idx="23">
                  <c:v>5.8</c:v>
                </c:pt>
                <c:pt idx="24">
                  <c:v>9.3000000000000007</c:v>
                </c:pt>
                <c:pt idx="25">
                  <c:v>9.6</c:v>
                </c:pt>
              </c:numCache>
            </c:numRef>
          </c:val>
        </c:ser>
        <c:ser>
          <c:idx val="1"/>
          <c:order val="1"/>
          <c:tx>
            <c:strRef>
              <c:f>Sheet1!$C$1</c:f>
              <c:strCache>
                <c:ptCount val="1"/>
                <c:pt idx="0">
                  <c:v>China</c:v>
                </c:pt>
              </c:strCache>
            </c:strRef>
          </c:tx>
          <c:invertIfNegative val="0"/>
          <c:cat>
            <c:numRef>
              <c:f>Sheet1!$A$2:$A$27</c:f>
              <c:numCache>
                <c:formatCode>General</c:formatCode>
                <c:ptCount val="26"/>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numCache>
            </c:numRef>
          </c:cat>
          <c:val>
            <c:numRef>
              <c:f>Sheet1!$C$2:$C$27</c:f>
              <c:numCache>
                <c:formatCode>General</c:formatCode>
                <c:ptCount val="26"/>
                <c:pt idx="0">
                  <c:v>1.8</c:v>
                </c:pt>
                <c:pt idx="1">
                  <c:v>2</c:v>
                </c:pt>
                <c:pt idx="2">
                  <c:v>2</c:v>
                </c:pt>
                <c:pt idx="3">
                  <c:v>2</c:v>
                </c:pt>
                <c:pt idx="4">
                  <c:v>2.6</c:v>
                </c:pt>
                <c:pt idx="5">
                  <c:v>2.5</c:v>
                </c:pt>
                <c:pt idx="6">
                  <c:v>2.2999999999999998</c:v>
                </c:pt>
                <c:pt idx="7">
                  <c:v>2.2999999999999998</c:v>
                </c:pt>
                <c:pt idx="8">
                  <c:v>2.6</c:v>
                </c:pt>
                <c:pt idx="9">
                  <c:v>2.8</c:v>
                </c:pt>
                <c:pt idx="10">
                  <c:v>2.9</c:v>
                </c:pt>
                <c:pt idx="11">
                  <c:v>3</c:v>
                </c:pt>
                <c:pt idx="12">
                  <c:v>3.1</c:v>
                </c:pt>
                <c:pt idx="13">
                  <c:v>3.1</c:v>
                </c:pt>
                <c:pt idx="14">
                  <c:v>3.1</c:v>
                </c:pt>
                <c:pt idx="15">
                  <c:v>3.6</c:v>
                </c:pt>
                <c:pt idx="16">
                  <c:v>4</c:v>
                </c:pt>
                <c:pt idx="17">
                  <c:v>4.3</c:v>
                </c:pt>
                <c:pt idx="18">
                  <c:v>4.2</c:v>
                </c:pt>
                <c:pt idx="19">
                  <c:v>4.2</c:v>
                </c:pt>
                <c:pt idx="20">
                  <c:v>4.0999999999999996</c:v>
                </c:pt>
                <c:pt idx="21">
                  <c:v>4</c:v>
                </c:pt>
                <c:pt idx="23">
                  <c:v>4.3</c:v>
                </c:pt>
              </c:numCache>
            </c:numRef>
          </c:val>
        </c:ser>
        <c:dLbls>
          <c:showLegendKey val="0"/>
          <c:showVal val="0"/>
          <c:showCatName val="0"/>
          <c:showSerName val="0"/>
          <c:showPercent val="0"/>
          <c:showBubbleSize val="0"/>
        </c:dLbls>
        <c:gapWidth val="150"/>
        <c:axId val="164555376"/>
        <c:axId val="164555936"/>
      </c:barChart>
      <c:catAx>
        <c:axId val="164555376"/>
        <c:scaling>
          <c:orientation val="minMax"/>
        </c:scaling>
        <c:delete val="0"/>
        <c:axPos val="b"/>
        <c:numFmt formatCode="General" sourceLinked="1"/>
        <c:majorTickMark val="out"/>
        <c:minorTickMark val="none"/>
        <c:tickLblPos val="nextTo"/>
        <c:crossAx val="164555936"/>
        <c:crosses val="autoZero"/>
        <c:auto val="1"/>
        <c:lblAlgn val="ctr"/>
        <c:lblOffset val="100"/>
        <c:noMultiLvlLbl val="0"/>
      </c:catAx>
      <c:valAx>
        <c:axId val="164555936"/>
        <c:scaling>
          <c:orientation val="minMax"/>
        </c:scaling>
        <c:delete val="0"/>
        <c:axPos val="l"/>
        <c:majorGridlines/>
        <c:numFmt formatCode="General" sourceLinked="1"/>
        <c:majorTickMark val="out"/>
        <c:minorTickMark val="none"/>
        <c:tickLblPos val="nextTo"/>
        <c:crossAx val="164555376"/>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U.S. exports to China</c:v>
                </c:pt>
              </c:strCache>
            </c:strRef>
          </c:tx>
          <c:invertIfNegative val="0"/>
          <c:cat>
            <c:numRef>
              <c:f>Sheet1!$A$2:$A$29</c:f>
              <c:numCache>
                <c:formatCode>General</c:formatCode>
                <c:ptCount val="28"/>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numCache>
            </c:numRef>
          </c:cat>
          <c:val>
            <c:numRef>
              <c:f>Sheet1!$B$2:$B$29</c:f>
              <c:numCache>
                <c:formatCode>General</c:formatCode>
                <c:ptCount val="28"/>
                <c:pt idx="0">
                  <c:v>3.9</c:v>
                </c:pt>
                <c:pt idx="1">
                  <c:v>3.1</c:v>
                </c:pt>
                <c:pt idx="2">
                  <c:v>3.5</c:v>
                </c:pt>
                <c:pt idx="3">
                  <c:v>5</c:v>
                </c:pt>
                <c:pt idx="4">
                  <c:v>5.8</c:v>
                </c:pt>
                <c:pt idx="5">
                  <c:v>4.8</c:v>
                </c:pt>
                <c:pt idx="6">
                  <c:v>6.3</c:v>
                </c:pt>
                <c:pt idx="7">
                  <c:v>7.4</c:v>
                </c:pt>
                <c:pt idx="8">
                  <c:v>8.8000000000000007</c:v>
                </c:pt>
                <c:pt idx="9">
                  <c:v>9.3000000000000007</c:v>
                </c:pt>
                <c:pt idx="10">
                  <c:v>11.8</c:v>
                </c:pt>
                <c:pt idx="11">
                  <c:v>12</c:v>
                </c:pt>
                <c:pt idx="12">
                  <c:v>12.9</c:v>
                </c:pt>
                <c:pt idx="13">
                  <c:v>14.2</c:v>
                </c:pt>
                <c:pt idx="14">
                  <c:v>13.1</c:v>
                </c:pt>
                <c:pt idx="15">
                  <c:v>16.2</c:v>
                </c:pt>
                <c:pt idx="16">
                  <c:v>19.2</c:v>
                </c:pt>
                <c:pt idx="17">
                  <c:v>22.1</c:v>
                </c:pt>
                <c:pt idx="18">
                  <c:v>28.4</c:v>
                </c:pt>
                <c:pt idx="19">
                  <c:v>34.4</c:v>
                </c:pt>
                <c:pt idx="20">
                  <c:v>41.2</c:v>
                </c:pt>
                <c:pt idx="21">
                  <c:v>53.7</c:v>
                </c:pt>
                <c:pt idx="22">
                  <c:v>62.9</c:v>
                </c:pt>
                <c:pt idx="23">
                  <c:v>69.7</c:v>
                </c:pt>
                <c:pt idx="24">
                  <c:v>69.5</c:v>
                </c:pt>
                <c:pt idx="25">
                  <c:v>92</c:v>
                </c:pt>
                <c:pt idx="26">
                  <c:v>104</c:v>
                </c:pt>
                <c:pt idx="27">
                  <c:v>111</c:v>
                </c:pt>
              </c:numCache>
            </c:numRef>
          </c:val>
        </c:ser>
        <c:ser>
          <c:idx val="1"/>
          <c:order val="1"/>
          <c:tx>
            <c:strRef>
              <c:f>Sheet1!$C$1</c:f>
              <c:strCache>
                <c:ptCount val="1"/>
                <c:pt idx="0">
                  <c:v>Chinese exports to U.S.</c:v>
                </c:pt>
              </c:strCache>
            </c:strRef>
          </c:tx>
          <c:invertIfNegative val="0"/>
          <c:cat>
            <c:numRef>
              <c:f>Sheet1!$A$2:$A$29</c:f>
              <c:numCache>
                <c:formatCode>General</c:formatCode>
                <c:ptCount val="28"/>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numCache>
            </c:numRef>
          </c:cat>
          <c:val>
            <c:numRef>
              <c:f>Sheet1!$C$2:$C$29</c:f>
              <c:numCache>
                <c:formatCode>General</c:formatCode>
                <c:ptCount val="28"/>
                <c:pt idx="0">
                  <c:v>3.9</c:v>
                </c:pt>
                <c:pt idx="1">
                  <c:v>4.8</c:v>
                </c:pt>
                <c:pt idx="2">
                  <c:v>6.3</c:v>
                </c:pt>
                <c:pt idx="3">
                  <c:v>8.5</c:v>
                </c:pt>
                <c:pt idx="4">
                  <c:v>12</c:v>
                </c:pt>
                <c:pt idx="5">
                  <c:v>15.2</c:v>
                </c:pt>
                <c:pt idx="6">
                  <c:v>19</c:v>
                </c:pt>
                <c:pt idx="7">
                  <c:v>25.7</c:v>
                </c:pt>
                <c:pt idx="8">
                  <c:v>31.5</c:v>
                </c:pt>
                <c:pt idx="9">
                  <c:v>38.799999999999997</c:v>
                </c:pt>
                <c:pt idx="10">
                  <c:v>45.5</c:v>
                </c:pt>
                <c:pt idx="11">
                  <c:v>51.5</c:v>
                </c:pt>
                <c:pt idx="12">
                  <c:v>62.6</c:v>
                </c:pt>
                <c:pt idx="13">
                  <c:v>71.099999999999994</c:v>
                </c:pt>
                <c:pt idx="14">
                  <c:v>81.8</c:v>
                </c:pt>
                <c:pt idx="15">
                  <c:v>100</c:v>
                </c:pt>
                <c:pt idx="16">
                  <c:v>102</c:v>
                </c:pt>
                <c:pt idx="17">
                  <c:v>125</c:v>
                </c:pt>
                <c:pt idx="18">
                  <c:v>152</c:v>
                </c:pt>
                <c:pt idx="19">
                  <c:v>197</c:v>
                </c:pt>
                <c:pt idx="20">
                  <c:v>243</c:v>
                </c:pt>
                <c:pt idx="21">
                  <c:v>288</c:v>
                </c:pt>
                <c:pt idx="22">
                  <c:v>321</c:v>
                </c:pt>
                <c:pt idx="23">
                  <c:v>338</c:v>
                </c:pt>
                <c:pt idx="24">
                  <c:v>296</c:v>
                </c:pt>
                <c:pt idx="25">
                  <c:v>365</c:v>
                </c:pt>
                <c:pt idx="26">
                  <c:v>399</c:v>
                </c:pt>
                <c:pt idx="27">
                  <c:v>426</c:v>
                </c:pt>
              </c:numCache>
            </c:numRef>
          </c:val>
        </c:ser>
        <c:dLbls>
          <c:showLegendKey val="0"/>
          <c:showVal val="0"/>
          <c:showCatName val="0"/>
          <c:showSerName val="0"/>
          <c:showPercent val="0"/>
          <c:showBubbleSize val="0"/>
        </c:dLbls>
        <c:gapWidth val="150"/>
        <c:axId val="164558736"/>
        <c:axId val="164559296"/>
      </c:barChart>
      <c:catAx>
        <c:axId val="164558736"/>
        <c:scaling>
          <c:orientation val="minMax"/>
        </c:scaling>
        <c:delete val="0"/>
        <c:axPos val="b"/>
        <c:numFmt formatCode="General" sourceLinked="1"/>
        <c:majorTickMark val="out"/>
        <c:minorTickMark val="none"/>
        <c:tickLblPos val="nextTo"/>
        <c:crossAx val="164559296"/>
        <c:crosses val="autoZero"/>
        <c:auto val="1"/>
        <c:lblAlgn val="ctr"/>
        <c:lblOffset val="100"/>
        <c:noMultiLvlLbl val="0"/>
      </c:catAx>
      <c:valAx>
        <c:axId val="164559296"/>
        <c:scaling>
          <c:orientation val="minMax"/>
        </c:scaling>
        <c:delete val="0"/>
        <c:axPos val="l"/>
        <c:majorGridlines/>
        <c:numFmt formatCode="General" sourceLinked="1"/>
        <c:majorTickMark val="out"/>
        <c:minorTickMark val="none"/>
        <c:tickLblPos val="nextTo"/>
        <c:crossAx val="164558736"/>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0"/>
    <c:plotArea>
      <c:layout/>
      <c:barChart>
        <c:barDir val="col"/>
        <c:grouping val="clustered"/>
        <c:varyColors val="0"/>
        <c:ser>
          <c:idx val="0"/>
          <c:order val="0"/>
          <c:tx>
            <c:strRef>
              <c:f>Sheet1!$B$1</c:f>
              <c:strCache>
                <c:ptCount val="1"/>
                <c:pt idx="0">
                  <c:v>Total trade</c:v>
                </c:pt>
              </c:strCache>
            </c:strRef>
          </c:tx>
          <c:invertIfNegative val="0"/>
          <c:cat>
            <c:numRef>
              <c:f>Sheet1!$A$2:$A$29</c:f>
              <c:numCache>
                <c:formatCode>General</c:formatCode>
                <c:ptCount val="28"/>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numCache>
            </c:numRef>
          </c:cat>
          <c:val>
            <c:numRef>
              <c:f>Sheet1!$B$2:$B$29</c:f>
              <c:numCache>
                <c:formatCode>General</c:formatCode>
                <c:ptCount val="28"/>
                <c:pt idx="0">
                  <c:v>7.7</c:v>
                </c:pt>
                <c:pt idx="1">
                  <c:v>7.9</c:v>
                </c:pt>
                <c:pt idx="2">
                  <c:v>9.8000000000000007</c:v>
                </c:pt>
                <c:pt idx="3">
                  <c:v>13.5</c:v>
                </c:pt>
                <c:pt idx="4">
                  <c:v>17.7</c:v>
                </c:pt>
                <c:pt idx="5">
                  <c:v>20</c:v>
                </c:pt>
                <c:pt idx="6">
                  <c:v>25.2</c:v>
                </c:pt>
                <c:pt idx="7">
                  <c:v>33.1</c:v>
                </c:pt>
                <c:pt idx="8">
                  <c:v>40.299999999999997</c:v>
                </c:pt>
                <c:pt idx="9">
                  <c:v>48.1</c:v>
                </c:pt>
                <c:pt idx="10">
                  <c:v>57.3</c:v>
                </c:pt>
                <c:pt idx="11">
                  <c:v>63.5</c:v>
                </c:pt>
                <c:pt idx="12">
                  <c:v>75.400000000000006</c:v>
                </c:pt>
                <c:pt idx="13">
                  <c:v>85.4</c:v>
                </c:pt>
                <c:pt idx="14">
                  <c:v>94.9</c:v>
                </c:pt>
                <c:pt idx="15">
                  <c:v>116</c:v>
                </c:pt>
                <c:pt idx="16">
                  <c:v>121</c:v>
                </c:pt>
                <c:pt idx="17">
                  <c:v>147</c:v>
                </c:pt>
                <c:pt idx="18">
                  <c:v>180</c:v>
                </c:pt>
                <c:pt idx="19">
                  <c:v>231</c:v>
                </c:pt>
                <c:pt idx="20">
                  <c:v>284</c:v>
                </c:pt>
                <c:pt idx="21">
                  <c:v>341</c:v>
                </c:pt>
                <c:pt idx="22">
                  <c:v>384</c:v>
                </c:pt>
                <c:pt idx="23">
                  <c:v>408</c:v>
                </c:pt>
                <c:pt idx="24">
                  <c:v>366</c:v>
                </c:pt>
                <c:pt idx="25">
                  <c:v>457</c:v>
                </c:pt>
                <c:pt idx="26">
                  <c:v>503</c:v>
                </c:pt>
                <c:pt idx="27">
                  <c:v>536</c:v>
                </c:pt>
              </c:numCache>
            </c:numRef>
          </c:val>
        </c:ser>
        <c:ser>
          <c:idx val="1"/>
          <c:order val="1"/>
          <c:tx>
            <c:strRef>
              <c:f>Sheet1!$C$1</c:f>
              <c:strCache>
                <c:ptCount val="1"/>
                <c:pt idx="0">
                  <c:v>U.S. trade deficit</c:v>
                </c:pt>
              </c:strCache>
            </c:strRef>
          </c:tx>
          <c:invertIfNegative val="0"/>
          <c:cat>
            <c:numRef>
              <c:f>Sheet1!$A$2:$A$29</c:f>
              <c:numCache>
                <c:formatCode>General</c:formatCode>
                <c:ptCount val="28"/>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numCache>
            </c:numRef>
          </c:cat>
          <c:val>
            <c:numRef>
              <c:f>Sheet1!$C$2:$C$29</c:f>
              <c:numCache>
                <c:formatCode>General</c:formatCode>
                <c:ptCount val="28"/>
                <c:pt idx="0">
                  <c:v>-6.0000000000000001E-3</c:v>
                </c:pt>
                <c:pt idx="1">
                  <c:v>-1.6</c:v>
                </c:pt>
                <c:pt idx="2">
                  <c:v>-2.8</c:v>
                </c:pt>
                <c:pt idx="3">
                  <c:v>-3.5</c:v>
                </c:pt>
                <c:pt idx="4">
                  <c:v>-6.2</c:v>
                </c:pt>
                <c:pt idx="5">
                  <c:v>-10.4</c:v>
                </c:pt>
                <c:pt idx="6">
                  <c:v>-12.7</c:v>
                </c:pt>
                <c:pt idx="7">
                  <c:v>-18.3</c:v>
                </c:pt>
                <c:pt idx="8">
                  <c:v>-22.8</c:v>
                </c:pt>
                <c:pt idx="9">
                  <c:v>-29.5</c:v>
                </c:pt>
                <c:pt idx="10">
                  <c:v>-33.799999999999997</c:v>
                </c:pt>
                <c:pt idx="11">
                  <c:v>-39.5</c:v>
                </c:pt>
                <c:pt idx="12">
                  <c:v>-49.7</c:v>
                </c:pt>
                <c:pt idx="13">
                  <c:v>-57</c:v>
                </c:pt>
                <c:pt idx="14">
                  <c:v>-68.7</c:v>
                </c:pt>
                <c:pt idx="15">
                  <c:v>-83.8</c:v>
                </c:pt>
                <c:pt idx="16">
                  <c:v>-83.1</c:v>
                </c:pt>
                <c:pt idx="17">
                  <c:v>-103</c:v>
                </c:pt>
                <c:pt idx="18">
                  <c:v>-124</c:v>
                </c:pt>
                <c:pt idx="19">
                  <c:v>-162</c:v>
                </c:pt>
                <c:pt idx="20">
                  <c:v>-202</c:v>
                </c:pt>
                <c:pt idx="21">
                  <c:v>-234</c:v>
                </c:pt>
                <c:pt idx="22">
                  <c:v>-358</c:v>
                </c:pt>
                <c:pt idx="23">
                  <c:v>-268</c:v>
                </c:pt>
                <c:pt idx="24">
                  <c:v>-226</c:v>
                </c:pt>
                <c:pt idx="25">
                  <c:v>-273</c:v>
                </c:pt>
                <c:pt idx="26">
                  <c:v>-295</c:v>
                </c:pt>
                <c:pt idx="27">
                  <c:v>-315</c:v>
                </c:pt>
              </c:numCache>
            </c:numRef>
          </c:val>
        </c:ser>
        <c:dLbls>
          <c:showLegendKey val="0"/>
          <c:showVal val="0"/>
          <c:showCatName val="0"/>
          <c:showSerName val="0"/>
          <c:showPercent val="0"/>
          <c:showBubbleSize val="0"/>
        </c:dLbls>
        <c:gapWidth val="150"/>
        <c:axId val="214727968"/>
        <c:axId val="214728528"/>
      </c:barChart>
      <c:catAx>
        <c:axId val="214727968"/>
        <c:scaling>
          <c:orientation val="minMax"/>
        </c:scaling>
        <c:delete val="0"/>
        <c:axPos val="b"/>
        <c:numFmt formatCode="General" sourceLinked="1"/>
        <c:majorTickMark val="out"/>
        <c:minorTickMark val="none"/>
        <c:tickLblPos val="nextTo"/>
        <c:crossAx val="214728528"/>
        <c:crosses val="autoZero"/>
        <c:auto val="1"/>
        <c:lblAlgn val="ctr"/>
        <c:lblOffset val="100"/>
        <c:noMultiLvlLbl val="0"/>
      </c:catAx>
      <c:valAx>
        <c:axId val="214728528"/>
        <c:scaling>
          <c:orientation val="minMax"/>
        </c:scaling>
        <c:delete val="0"/>
        <c:axPos val="l"/>
        <c:majorGridlines/>
        <c:numFmt formatCode="General" sourceLinked="1"/>
        <c:majorTickMark val="out"/>
        <c:minorTickMark val="none"/>
        <c:tickLblPos val="nextTo"/>
        <c:crossAx val="21472796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barChart>
        <c:barDir val="col"/>
        <c:grouping val="clustered"/>
        <c:varyColors val="0"/>
        <c:ser>
          <c:idx val="0"/>
          <c:order val="0"/>
          <c:tx>
            <c:strRef>
              <c:f>Sheet1!$B$1</c:f>
              <c:strCache>
                <c:ptCount val="1"/>
                <c:pt idx="0">
                  <c:v>yuan/dollar</c:v>
                </c:pt>
              </c:strCache>
            </c:strRef>
          </c:tx>
          <c:invertIfNegative val="0"/>
          <c:cat>
            <c:numRef>
              <c:f>Sheet1!$A$2:$A$29</c:f>
              <c:numCache>
                <c:formatCode>General</c:formatCode>
                <c:ptCount val="28"/>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numCache>
            </c:numRef>
          </c:cat>
          <c:val>
            <c:numRef>
              <c:f>Sheet1!$B$2:$B$29</c:f>
              <c:numCache>
                <c:formatCode>General</c:formatCode>
                <c:ptCount val="28"/>
                <c:pt idx="0">
                  <c:v>2.94</c:v>
                </c:pt>
                <c:pt idx="1">
                  <c:v>3.45</c:v>
                </c:pt>
                <c:pt idx="2">
                  <c:v>3.72</c:v>
                </c:pt>
                <c:pt idx="3">
                  <c:v>3.72</c:v>
                </c:pt>
                <c:pt idx="4">
                  <c:v>3.77</c:v>
                </c:pt>
                <c:pt idx="5">
                  <c:v>4.78</c:v>
                </c:pt>
                <c:pt idx="6">
                  <c:v>5.32</c:v>
                </c:pt>
                <c:pt idx="7">
                  <c:v>5.51</c:v>
                </c:pt>
                <c:pt idx="8">
                  <c:v>5.76</c:v>
                </c:pt>
                <c:pt idx="9">
                  <c:v>8.6199999999999992</c:v>
                </c:pt>
                <c:pt idx="10">
                  <c:v>8.35</c:v>
                </c:pt>
                <c:pt idx="11">
                  <c:v>8.31</c:v>
                </c:pt>
                <c:pt idx="12">
                  <c:v>8.2899999999999991</c:v>
                </c:pt>
                <c:pt idx="13">
                  <c:v>8.2799999999999994</c:v>
                </c:pt>
                <c:pt idx="14">
                  <c:v>8.2799999999999994</c:v>
                </c:pt>
                <c:pt idx="15">
                  <c:v>8.2799999999999994</c:v>
                </c:pt>
                <c:pt idx="16">
                  <c:v>8.2799999999999994</c:v>
                </c:pt>
                <c:pt idx="17">
                  <c:v>8.2799999999999994</c:v>
                </c:pt>
                <c:pt idx="18">
                  <c:v>8.2799999999999994</c:v>
                </c:pt>
                <c:pt idx="19">
                  <c:v>8.2799999999999994</c:v>
                </c:pt>
                <c:pt idx="20">
                  <c:v>8.19</c:v>
                </c:pt>
                <c:pt idx="21">
                  <c:v>7.97</c:v>
                </c:pt>
                <c:pt idx="22">
                  <c:v>7.6</c:v>
                </c:pt>
                <c:pt idx="23">
                  <c:v>6.95</c:v>
                </c:pt>
                <c:pt idx="24">
                  <c:v>6.83</c:v>
                </c:pt>
                <c:pt idx="25">
                  <c:v>6.77</c:v>
                </c:pt>
                <c:pt idx="26">
                  <c:v>6.46</c:v>
                </c:pt>
                <c:pt idx="27">
                  <c:v>6.31</c:v>
                </c:pt>
              </c:numCache>
            </c:numRef>
          </c:val>
        </c:ser>
        <c:dLbls>
          <c:showLegendKey val="0"/>
          <c:showVal val="0"/>
          <c:showCatName val="0"/>
          <c:showSerName val="0"/>
          <c:showPercent val="0"/>
          <c:showBubbleSize val="0"/>
        </c:dLbls>
        <c:gapWidth val="150"/>
        <c:axId val="214731328"/>
        <c:axId val="214731888"/>
      </c:barChart>
      <c:catAx>
        <c:axId val="214731328"/>
        <c:scaling>
          <c:orientation val="minMax"/>
        </c:scaling>
        <c:delete val="0"/>
        <c:axPos val="b"/>
        <c:numFmt formatCode="General" sourceLinked="1"/>
        <c:majorTickMark val="out"/>
        <c:minorTickMark val="none"/>
        <c:tickLblPos val="nextTo"/>
        <c:crossAx val="214731888"/>
        <c:crosses val="autoZero"/>
        <c:auto val="1"/>
        <c:lblAlgn val="ctr"/>
        <c:lblOffset val="100"/>
        <c:noMultiLvlLbl val="0"/>
      </c:catAx>
      <c:valAx>
        <c:axId val="214731888"/>
        <c:scaling>
          <c:orientation val="minMax"/>
        </c:scaling>
        <c:delete val="0"/>
        <c:axPos val="l"/>
        <c:majorGridlines/>
        <c:numFmt formatCode="General" sourceLinked="1"/>
        <c:majorTickMark val="out"/>
        <c:minorTickMark val="none"/>
        <c:tickLblPos val="nextTo"/>
        <c:crossAx val="21473132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barChart>
        <c:barDir val="col"/>
        <c:grouping val="clustered"/>
        <c:varyColors val="0"/>
        <c:ser>
          <c:idx val="0"/>
          <c:order val="0"/>
          <c:tx>
            <c:strRef>
              <c:f>Sheet1!$B$1</c:f>
              <c:strCache>
                <c:ptCount val="1"/>
                <c:pt idx="0">
                  <c:v>Chinese holdings</c:v>
                </c:pt>
              </c:strCache>
            </c:strRef>
          </c:tx>
          <c:invertIfNegative val="0"/>
          <c:cat>
            <c:numRef>
              <c:f>Sheet1!$A$2:$A$14</c:f>
              <c:numCache>
                <c:formatCode>General</c:formatCod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numCache>
            </c:numRef>
          </c:cat>
          <c:val>
            <c:numRef>
              <c:f>Sheet1!$B$2:$B$14</c:f>
              <c:numCache>
                <c:formatCode>General</c:formatCode>
                <c:ptCount val="13"/>
                <c:pt idx="0">
                  <c:v>60.3</c:v>
                </c:pt>
                <c:pt idx="1">
                  <c:v>78.599999999999994</c:v>
                </c:pt>
                <c:pt idx="2">
                  <c:v>118</c:v>
                </c:pt>
                <c:pt idx="3">
                  <c:v>159</c:v>
                </c:pt>
                <c:pt idx="4">
                  <c:v>223</c:v>
                </c:pt>
                <c:pt idx="5">
                  <c:v>310</c:v>
                </c:pt>
                <c:pt idx="6">
                  <c:v>397</c:v>
                </c:pt>
                <c:pt idx="7">
                  <c:v>478</c:v>
                </c:pt>
                <c:pt idx="8">
                  <c:v>727</c:v>
                </c:pt>
                <c:pt idx="9">
                  <c:v>895</c:v>
                </c:pt>
                <c:pt idx="10">
                  <c:v>1160</c:v>
                </c:pt>
                <c:pt idx="11">
                  <c:v>1152</c:v>
                </c:pt>
                <c:pt idx="12">
                  <c:v>1203</c:v>
                </c:pt>
              </c:numCache>
            </c:numRef>
          </c:val>
        </c:ser>
        <c:dLbls>
          <c:showLegendKey val="0"/>
          <c:showVal val="0"/>
          <c:showCatName val="0"/>
          <c:showSerName val="0"/>
          <c:showPercent val="0"/>
          <c:showBubbleSize val="0"/>
        </c:dLbls>
        <c:gapWidth val="150"/>
        <c:axId val="161196112"/>
        <c:axId val="214733568"/>
      </c:barChart>
      <c:catAx>
        <c:axId val="161196112"/>
        <c:scaling>
          <c:orientation val="minMax"/>
        </c:scaling>
        <c:delete val="0"/>
        <c:axPos val="b"/>
        <c:numFmt formatCode="General" sourceLinked="1"/>
        <c:majorTickMark val="out"/>
        <c:minorTickMark val="none"/>
        <c:tickLblPos val="nextTo"/>
        <c:crossAx val="214733568"/>
        <c:crosses val="autoZero"/>
        <c:auto val="1"/>
        <c:lblAlgn val="ctr"/>
        <c:lblOffset val="100"/>
        <c:noMultiLvlLbl val="0"/>
      </c:catAx>
      <c:valAx>
        <c:axId val="214733568"/>
        <c:scaling>
          <c:orientation val="minMax"/>
        </c:scaling>
        <c:delete val="0"/>
        <c:axPos val="l"/>
        <c:majorGridlines/>
        <c:numFmt formatCode="General" sourceLinked="1"/>
        <c:majorTickMark val="out"/>
        <c:minorTickMark val="none"/>
        <c:tickLblPos val="nextTo"/>
        <c:crossAx val="16119611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U.S. to China</c:v>
                </c:pt>
              </c:strCache>
            </c:strRef>
          </c:tx>
          <c:invertIfNegative val="0"/>
          <c:cat>
            <c:numRef>
              <c:f>Sheet1!$A$2:$A$28</c:f>
              <c:numCache>
                <c:formatCode>General</c:formatCode>
                <c:ptCount val="2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numCache>
            </c:numRef>
          </c:cat>
          <c:val>
            <c:numRef>
              <c:f>Sheet1!$B$2:$B$28</c:f>
              <c:numCache>
                <c:formatCode>General</c:formatCode>
                <c:ptCount val="27"/>
                <c:pt idx="0">
                  <c:v>0</c:v>
                </c:pt>
                <c:pt idx="1">
                  <c:v>0</c:v>
                </c:pt>
                <c:pt idx="2">
                  <c:v>0</c:v>
                </c:pt>
                <c:pt idx="3">
                  <c:v>0</c:v>
                </c:pt>
                <c:pt idx="4">
                  <c:v>0.436</c:v>
                </c:pt>
                <c:pt idx="5">
                  <c:v>0.35399999999999998</c:v>
                </c:pt>
                <c:pt idx="6">
                  <c:v>0.42599999999999999</c:v>
                </c:pt>
                <c:pt idx="7">
                  <c:v>0.56299999999999994</c:v>
                </c:pt>
                <c:pt idx="8">
                  <c:v>0.91600000000000004</c:v>
                </c:pt>
                <c:pt idx="9">
                  <c:v>2.5569999999999999</c:v>
                </c:pt>
                <c:pt idx="10">
                  <c:v>2.77</c:v>
                </c:pt>
                <c:pt idx="11">
                  <c:v>3.85</c:v>
                </c:pt>
                <c:pt idx="12">
                  <c:v>5.15</c:v>
                </c:pt>
                <c:pt idx="13">
                  <c:v>6.5</c:v>
                </c:pt>
                <c:pt idx="14">
                  <c:v>9.4</c:v>
                </c:pt>
                <c:pt idx="15">
                  <c:v>11.1</c:v>
                </c:pt>
                <c:pt idx="16">
                  <c:v>12.1</c:v>
                </c:pt>
                <c:pt idx="17">
                  <c:v>10.6</c:v>
                </c:pt>
                <c:pt idx="18">
                  <c:v>11.3</c:v>
                </c:pt>
                <c:pt idx="19">
                  <c:v>17.600000000000001</c:v>
                </c:pt>
                <c:pt idx="20">
                  <c:v>19</c:v>
                </c:pt>
                <c:pt idx="21">
                  <c:v>26.5</c:v>
                </c:pt>
                <c:pt idx="22">
                  <c:v>29.7</c:v>
                </c:pt>
                <c:pt idx="23">
                  <c:v>52.3</c:v>
                </c:pt>
                <c:pt idx="24">
                  <c:v>49.4</c:v>
                </c:pt>
                <c:pt idx="25">
                  <c:v>58.5</c:v>
                </c:pt>
                <c:pt idx="26">
                  <c:v>54.2</c:v>
                </c:pt>
              </c:numCache>
            </c:numRef>
          </c:val>
        </c:ser>
        <c:ser>
          <c:idx val="1"/>
          <c:order val="1"/>
          <c:tx>
            <c:strRef>
              <c:f>Sheet1!$C$1</c:f>
              <c:strCache>
                <c:ptCount val="1"/>
                <c:pt idx="0">
                  <c:v>China to U.S.</c:v>
                </c:pt>
              </c:strCache>
            </c:strRef>
          </c:tx>
          <c:invertIfNegative val="0"/>
          <c:cat>
            <c:numRef>
              <c:f>Sheet1!$A$2:$A$28</c:f>
              <c:numCache>
                <c:formatCode>General</c:formatCode>
                <c:ptCount val="2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numCache>
            </c:numRef>
          </c:cat>
          <c:val>
            <c:numRef>
              <c:f>Sheet1!$C$2:$C$28</c:f>
              <c:numCache>
                <c:formatCode>General</c:formatCode>
                <c:ptCount val="2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0.38500000000000001</c:v>
                </c:pt>
                <c:pt idx="18">
                  <c:v>0.28399999999999997</c:v>
                </c:pt>
                <c:pt idx="19">
                  <c:v>0.435</c:v>
                </c:pt>
                <c:pt idx="20">
                  <c:v>0.57399999999999995</c:v>
                </c:pt>
                <c:pt idx="21">
                  <c:v>0.78500000000000003</c:v>
                </c:pt>
                <c:pt idx="22">
                  <c:v>0.58399999999999996</c:v>
                </c:pt>
                <c:pt idx="23">
                  <c:v>1.02</c:v>
                </c:pt>
                <c:pt idx="24">
                  <c:v>1.62</c:v>
                </c:pt>
                <c:pt idx="25">
                  <c:v>3.25</c:v>
                </c:pt>
                <c:pt idx="26">
                  <c:v>3.82</c:v>
                </c:pt>
              </c:numCache>
            </c:numRef>
          </c:val>
        </c:ser>
        <c:dLbls>
          <c:showLegendKey val="0"/>
          <c:showVal val="0"/>
          <c:showCatName val="0"/>
          <c:showSerName val="0"/>
          <c:showPercent val="0"/>
          <c:showBubbleSize val="0"/>
        </c:dLbls>
        <c:gapWidth val="150"/>
        <c:axId val="162130016"/>
        <c:axId val="162130576"/>
      </c:barChart>
      <c:catAx>
        <c:axId val="162130016"/>
        <c:scaling>
          <c:orientation val="minMax"/>
        </c:scaling>
        <c:delete val="0"/>
        <c:axPos val="b"/>
        <c:numFmt formatCode="General" sourceLinked="1"/>
        <c:majorTickMark val="out"/>
        <c:minorTickMark val="none"/>
        <c:tickLblPos val="nextTo"/>
        <c:crossAx val="162130576"/>
        <c:crosses val="autoZero"/>
        <c:auto val="1"/>
        <c:lblAlgn val="ctr"/>
        <c:lblOffset val="100"/>
        <c:noMultiLvlLbl val="0"/>
      </c:catAx>
      <c:valAx>
        <c:axId val="162130576"/>
        <c:scaling>
          <c:orientation val="minMax"/>
        </c:scaling>
        <c:delete val="0"/>
        <c:axPos val="l"/>
        <c:majorGridlines/>
        <c:numFmt formatCode="General" sourceLinked="1"/>
        <c:majorTickMark val="out"/>
        <c:minorTickMark val="none"/>
        <c:tickLblPos val="nextTo"/>
        <c:crossAx val="162130016"/>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From United States</c:v>
                </c:pt>
              </c:strCache>
            </c:strRef>
          </c:tx>
          <c:invertIfNegative val="0"/>
          <c:cat>
            <c:numRef>
              <c:f>Sheet1!$A$2:$A$19</c:f>
              <c:numCache>
                <c:formatCode>General</c:formatCod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numCache>
            </c:numRef>
          </c:cat>
          <c:val>
            <c:numRef>
              <c:f>Sheet1!$B$2:$B$19</c:f>
              <c:numCache>
                <c:formatCode>General</c:formatCode>
                <c:ptCount val="18"/>
                <c:pt idx="0">
                  <c:v>419</c:v>
                </c:pt>
                <c:pt idx="1">
                  <c:v>396</c:v>
                </c:pt>
                <c:pt idx="2">
                  <c:v>476</c:v>
                </c:pt>
                <c:pt idx="3">
                  <c:v>508</c:v>
                </c:pt>
                <c:pt idx="4">
                  <c:v>565</c:v>
                </c:pt>
                <c:pt idx="5">
                  <c:v>644</c:v>
                </c:pt>
                <c:pt idx="6">
                  <c:v>682</c:v>
                </c:pt>
                <c:pt idx="7">
                  <c:v>725</c:v>
                </c:pt>
                <c:pt idx="8">
                  <c:v>562</c:v>
                </c:pt>
                <c:pt idx="9">
                  <c:v>1067</c:v>
                </c:pt>
                <c:pt idx="10">
                  <c:v>1295</c:v>
                </c:pt>
                <c:pt idx="11">
                  <c:v>1327</c:v>
                </c:pt>
                <c:pt idx="12">
                  <c:v>1249</c:v>
                </c:pt>
                <c:pt idx="13">
                  <c:v>1201</c:v>
                </c:pt>
                <c:pt idx="14">
                  <c:v>1182</c:v>
                </c:pt>
                <c:pt idx="15">
                  <c:v>1254</c:v>
                </c:pt>
                <c:pt idx="16">
                  <c:v>1108</c:v>
                </c:pt>
                <c:pt idx="17">
                  <c:v>1150</c:v>
                </c:pt>
              </c:numCache>
            </c:numRef>
          </c:val>
        </c:ser>
        <c:ser>
          <c:idx val="1"/>
          <c:order val="1"/>
          <c:tx>
            <c:strRef>
              <c:f>Sheet1!$C$1</c:f>
              <c:strCache>
                <c:ptCount val="1"/>
                <c:pt idx="0">
                  <c:v>From China</c:v>
                </c:pt>
              </c:strCache>
            </c:strRef>
          </c:tx>
          <c:invertIfNegative val="0"/>
          <c:cat>
            <c:numRef>
              <c:f>Sheet1!$A$2:$A$19</c:f>
              <c:numCache>
                <c:formatCode>General</c:formatCode>
                <c:ptCount val="18"/>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numCache>
            </c:numRef>
          </c:cat>
          <c:val>
            <c:numRef>
              <c:f>Sheet1!$C$2:$C$19</c:f>
              <c:numCache>
                <c:formatCode>General</c:formatCode>
                <c:ptCount val="18"/>
                <c:pt idx="0">
                  <c:v>167</c:v>
                </c:pt>
                <c:pt idx="1">
                  <c:v>199</c:v>
                </c:pt>
                <c:pt idx="2">
                  <c:v>210</c:v>
                </c:pt>
                <c:pt idx="3">
                  <c:v>209</c:v>
                </c:pt>
                <c:pt idx="4">
                  <c:v>193</c:v>
                </c:pt>
                <c:pt idx="5">
                  <c:v>203</c:v>
                </c:pt>
                <c:pt idx="6">
                  <c:v>170</c:v>
                </c:pt>
                <c:pt idx="7">
                  <c:v>135</c:v>
                </c:pt>
                <c:pt idx="8">
                  <c:v>114</c:v>
                </c:pt>
                <c:pt idx="9">
                  <c:v>123</c:v>
                </c:pt>
                <c:pt idx="10">
                  <c:v>135</c:v>
                </c:pt>
                <c:pt idx="11">
                  <c:v>137</c:v>
                </c:pt>
                <c:pt idx="12">
                  <c:v>142</c:v>
                </c:pt>
                <c:pt idx="13">
                  <c:v>139</c:v>
                </c:pt>
                <c:pt idx="14">
                  <c:v>525</c:v>
                </c:pt>
                <c:pt idx="15">
                  <c:v>802</c:v>
                </c:pt>
                <c:pt idx="16">
                  <c:v>1089</c:v>
                </c:pt>
                <c:pt idx="17">
                  <c:v>1500</c:v>
                </c:pt>
              </c:numCache>
            </c:numRef>
          </c:val>
        </c:ser>
        <c:dLbls>
          <c:showLegendKey val="0"/>
          <c:showVal val="0"/>
          <c:showCatName val="0"/>
          <c:showSerName val="0"/>
          <c:showPercent val="0"/>
          <c:showBubbleSize val="0"/>
        </c:dLbls>
        <c:gapWidth val="150"/>
        <c:axId val="213959568"/>
        <c:axId val="213960128"/>
      </c:barChart>
      <c:catAx>
        <c:axId val="213959568"/>
        <c:scaling>
          <c:orientation val="minMax"/>
        </c:scaling>
        <c:delete val="0"/>
        <c:axPos val="b"/>
        <c:numFmt formatCode="General" sourceLinked="1"/>
        <c:majorTickMark val="out"/>
        <c:minorTickMark val="none"/>
        <c:tickLblPos val="nextTo"/>
        <c:crossAx val="213960128"/>
        <c:crosses val="autoZero"/>
        <c:auto val="1"/>
        <c:lblAlgn val="ctr"/>
        <c:lblOffset val="100"/>
        <c:noMultiLvlLbl val="0"/>
      </c:catAx>
      <c:valAx>
        <c:axId val="213960128"/>
        <c:scaling>
          <c:orientation val="minMax"/>
        </c:scaling>
        <c:delete val="0"/>
        <c:axPos val="l"/>
        <c:majorGridlines/>
        <c:numFmt formatCode="General" sourceLinked="1"/>
        <c:majorTickMark val="out"/>
        <c:minorTickMark val="none"/>
        <c:tickLblPos val="nextTo"/>
        <c:crossAx val="21395956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From United States</c:v>
                </c:pt>
              </c:strCache>
            </c:strRef>
          </c:tx>
          <c:invertIfNegative val="0"/>
          <c:cat>
            <c:numRef>
              <c:f>Sheet1!$A$2:$A$18</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Sheet1!$B$2:$B$18</c:f>
              <c:numCache>
                <c:formatCode>General</c:formatCode>
                <c:ptCount val="17"/>
                <c:pt idx="0">
                  <c:v>1396</c:v>
                </c:pt>
                <c:pt idx="1">
                  <c:v>1627</c:v>
                </c:pt>
                <c:pt idx="2">
                  <c:v>2116</c:v>
                </c:pt>
                <c:pt idx="3">
                  <c:v>2278</c:v>
                </c:pt>
                <c:pt idx="4">
                  <c:v>2949</c:v>
                </c:pt>
                <c:pt idx="5">
                  <c:v>2942</c:v>
                </c:pt>
                <c:pt idx="6">
                  <c:v>3911</c:v>
                </c:pt>
                <c:pt idx="7">
                  <c:v>2493</c:v>
                </c:pt>
                <c:pt idx="8">
                  <c:v>4737</c:v>
                </c:pt>
                <c:pt idx="9">
                  <c:v>6391</c:v>
                </c:pt>
                <c:pt idx="10">
                  <c:v>8830</c:v>
                </c:pt>
                <c:pt idx="11">
                  <c:v>11064</c:v>
                </c:pt>
                <c:pt idx="12">
                  <c:v>13188</c:v>
                </c:pt>
                <c:pt idx="13">
                  <c:v>13674</c:v>
                </c:pt>
                <c:pt idx="14">
                  <c:v>14200</c:v>
                </c:pt>
                <c:pt idx="15">
                  <c:v>14596</c:v>
                </c:pt>
              </c:numCache>
            </c:numRef>
          </c:val>
        </c:ser>
        <c:ser>
          <c:idx val="1"/>
          <c:order val="1"/>
          <c:tx>
            <c:strRef>
              <c:f>Sheet1!$C$1</c:f>
              <c:strCache>
                <c:ptCount val="1"/>
                <c:pt idx="0">
                  <c:v>From China</c:v>
                </c:pt>
              </c:strCache>
            </c:strRef>
          </c:tx>
          <c:invertIfNegative val="0"/>
          <c:cat>
            <c:numRef>
              <c:f>Sheet1!$A$2:$A$18</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Sheet1!$C$2:$C$18</c:f>
              <c:numCache>
                <c:formatCode>General</c:formatCode>
                <c:ptCount val="17"/>
                <c:pt idx="0">
                  <c:v>39613</c:v>
                </c:pt>
                <c:pt idx="1">
                  <c:v>42503</c:v>
                </c:pt>
                <c:pt idx="2">
                  <c:v>46958</c:v>
                </c:pt>
                <c:pt idx="3">
                  <c:v>51001</c:v>
                </c:pt>
                <c:pt idx="4">
                  <c:v>54466</c:v>
                </c:pt>
                <c:pt idx="5">
                  <c:v>59939</c:v>
                </c:pt>
                <c:pt idx="6">
                  <c:v>63211</c:v>
                </c:pt>
                <c:pt idx="7">
                  <c:v>64757</c:v>
                </c:pt>
                <c:pt idx="8">
                  <c:v>61765</c:v>
                </c:pt>
                <c:pt idx="9">
                  <c:v>62523</c:v>
                </c:pt>
                <c:pt idx="10">
                  <c:v>62582</c:v>
                </c:pt>
                <c:pt idx="11">
                  <c:v>67723</c:v>
                </c:pt>
                <c:pt idx="12">
                  <c:v>81127</c:v>
                </c:pt>
                <c:pt idx="13">
                  <c:v>98235</c:v>
                </c:pt>
                <c:pt idx="14">
                  <c:v>127628</c:v>
                </c:pt>
                <c:pt idx="15">
                  <c:v>161000</c:v>
                </c:pt>
                <c:pt idx="16">
                  <c:v>194000</c:v>
                </c:pt>
              </c:numCache>
            </c:numRef>
          </c:val>
        </c:ser>
        <c:dLbls>
          <c:showLegendKey val="0"/>
          <c:showVal val="0"/>
          <c:showCatName val="0"/>
          <c:showSerName val="0"/>
          <c:showPercent val="0"/>
          <c:showBubbleSize val="0"/>
        </c:dLbls>
        <c:gapWidth val="150"/>
        <c:axId val="213962928"/>
        <c:axId val="213963488"/>
      </c:barChart>
      <c:catAx>
        <c:axId val="213962928"/>
        <c:scaling>
          <c:orientation val="minMax"/>
        </c:scaling>
        <c:delete val="0"/>
        <c:axPos val="b"/>
        <c:numFmt formatCode="General" sourceLinked="1"/>
        <c:majorTickMark val="out"/>
        <c:minorTickMark val="none"/>
        <c:tickLblPos val="nextTo"/>
        <c:crossAx val="213963488"/>
        <c:crosses val="autoZero"/>
        <c:auto val="1"/>
        <c:lblAlgn val="ctr"/>
        <c:lblOffset val="100"/>
        <c:noMultiLvlLbl val="0"/>
      </c:catAx>
      <c:valAx>
        <c:axId val="213963488"/>
        <c:scaling>
          <c:orientation val="minMax"/>
        </c:scaling>
        <c:delete val="0"/>
        <c:axPos val="l"/>
        <c:majorGridlines/>
        <c:numFmt formatCode="General" sourceLinked="1"/>
        <c:majorTickMark val="out"/>
        <c:minorTickMark val="none"/>
        <c:tickLblPos val="nextTo"/>
        <c:crossAx val="21396292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U.S. students </c:v>
                </c:pt>
              </c:strCache>
            </c:strRef>
          </c:tx>
          <c:invertIfNegative val="0"/>
          <c:cat>
            <c:numRef>
              <c:f>Sheet1!$A$2:$A$8</c:f>
              <c:numCache>
                <c:formatCode>General</c:formatCode>
                <c:ptCount val="7"/>
                <c:pt idx="0">
                  <c:v>1983</c:v>
                </c:pt>
                <c:pt idx="1">
                  <c:v>1990</c:v>
                </c:pt>
                <c:pt idx="2">
                  <c:v>1995</c:v>
                </c:pt>
                <c:pt idx="3">
                  <c:v>1998</c:v>
                </c:pt>
                <c:pt idx="4">
                  <c:v>2002</c:v>
                </c:pt>
                <c:pt idx="5">
                  <c:v>2006</c:v>
                </c:pt>
                <c:pt idx="6">
                  <c:v>2009</c:v>
                </c:pt>
              </c:numCache>
            </c:numRef>
          </c:cat>
          <c:val>
            <c:numRef>
              <c:f>Sheet1!$B$2:$B$8</c:f>
              <c:numCache>
                <c:formatCode>General</c:formatCode>
                <c:ptCount val="7"/>
                <c:pt idx="0">
                  <c:v>13178</c:v>
                </c:pt>
                <c:pt idx="1">
                  <c:v>19427</c:v>
                </c:pt>
                <c:pt idx="2">
                  <c:v>26471</c:v>
                </c:pt>
                <c:pt idx="3">
                  <c:v>28456</c:v>
                </c:pt>
                <c:pt idx="4">
                  <c:v>34153</c:v>
                </c:pt>
                <c:pt idx="5">
                  <c:v>51582</c:v>
                </c:pt>
                <c:pt idx="6">
                  <c:v>60976</c:v>
                </c:pt>
              </c:numCache>
            </c:numRef>
          </c:val>
        </c:ser>
        <c:dLbls>
          <c:showLegendKey val="0"/>
          <c:showVal val="0"/>
          <c:showCatName val="0"/>
          <c:showSerName val="0"/>
          <c:showPercent val="0"/>
          <c:showBubbleSize val="0"/>
        </c:dLbls>
        <c:gapWidth val="150"/>
        <c:axId val="213723920"/>
        <c:axId val="213724480"/>
      </c:barChart>
      <c:catAx>
        <c:axId val="213723920"/>
        <c:scaling>
          <c:orientation val="minMax"/>
        </c:scaling>
        <c:delete val="0"/>
        <c:axPos val="b"/>
        <c:numFmt formatCode="General" sourceLinked="1"/>
        <c:majorTickMark val="out"/>
        <c:minorTickMark val="none"/>
        <c:tickLblPos val="nextTo"/>
        <c:crossAx val="213724480"/>
        <c:crosses val="autoZero"/>
        <c:auto val="1"/>
        <c:lblAlgn val="ctr"/>
        <c:lblOffset val="100"/>
        <c:noMultiLvlLbl val="0"/>
      </c:catAx>
      <c:valAx>
        <c:axId val="213724480"/>
        <c:scaling>
          <c:orientation val="minMax"/>
        </c:scaling>
        <c:delete val="0"/>
        <c:axPos val="l"/>
        <c:majorGridlines/>
        <c:numFmt formatCode="General" sourceLinked="1"/>
        <c:majorTickMark val="out"/>
        <c:minorTickMark val="none"/>
        <c:tickLblPos val="nextTo"/>
        <c:crossAx val="213723920"/>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barChart>
        <c:barDir val="col"/>
        <c:grouping val="clustered"/>
        <c:varyColors val="0"/>
        <c:ser>
          <c:idx val="0"/>
          <c:order val="0"/>
          <c:tx>
            <c:strRef>
              <c:f>Sheet1!$B$1</c:f>
              <c:strCache>
                <c:ptCount val="1"/>
                <c:pt idx="0">
                  <c:v>U.S. patents granted</c:v>
                </c:pt>
              </c:strCache>
            </c:strRef>
          </c:tx>
          <c:invertIfNegative val="0"/>
          <c:cat>
            <c:numRef>
              <c:f>Sheet1!$A$2:$A$29</c:f>
              <c:numCache>
                <c:formatCode>General</c:formatCode>
                <c:ptCount val="28"/>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numCache>
            </c:numRef>
          </c:cat>
          <c:val>
            <c:numRef>
              <c:f>Sheet1!$B$2:$B$29</c:f>
              <c:numCache>
                <c:formatCode>General</c:formatCode>
                <c:ptCount val="28"/>
                <c:pt idx="0">
                  <c:v>1</c:v>
                </c:pt>
                <c:pt idx="1">
                  <c:v>4</c:v>
                </c:pt>
                <c:pt idx="2">
                  <c:v>8</c:v>
                </c:pt>
                <c:pt idx="3">
                  <c:v>5</c:v>
                </c:pt>
                <c:pt idx="4">
                  <c:v>8</c:v>
                </c:pt>
                <c:pt idx="5">
                  <c:v>8</c:v>
                </c:pt>
                <c:pt idx="6">
                  <c:v>11</c:v>
                </c:pt>
                <c:pt idx="7">
                  <c:v>15</c:v>
                </c:pt>
                <c:pt idx="8">
                  <c:v>14</c:v>
                </c:pt>
                <c:pt idx="9">
                  <c:v>17</c:v>
                </c:pt>
                <c:pt idx="10">
                  <c:v>23</c:v>
                </c:pt>
                <c:pt idx="11">
                  <c:v>20</c:v>
                </c:pt>
                <c:pt idx="12">
                  <c:v>30</c:v>
                </c:pt>
                <c:pt idx="13">
                  <c:v>24</c:v>
                </c:pt>
                <c:pt idx="14">
                  <c:v>51</c:v>
                </c:pt>
                <c:pt idx="15">
                  <c:v>45</c:v>
                </c:pt>
                <c:pt idx="16">
                  <c:v>72</c:v>
                </c:pt>
                <c:pt idx="17">
                  <c:v>86</c:v>
                </c:pt>
                <c:pt idx="18">
                  <c:v>113</c:v>
                </c:pt>
                <c:pt idx="19">
                  <c:v>125</c:v>
                </c:pt>
                <c:pt idx="20">
                  <c:v>156</c:v>
                </c:pt>
                <c:pt idx="21">
                  <c:v>280</c:v>
                </c:pt>
                <c:pt idx="22">
                  <c:v>332</c:v>
                </c:pt>
                <c:pt idx="23">
                  <c:v>448</c:v>
                </c:pt>
                <c:pt idx="24">
                  <c:v>518</c:v>
                </c:pt>
                <c:pt idx="25">
                  <c:v>742</c:v>
                </c:pt>
                <c:pt idx="26">
                  <c:v>804</c:v>
                </c:pt>
                <c:pt idx="27">
                  <c:v>1109</c:v>
                </c:pt>
              </c:numCache>
            </c:numRef>
          </c:val>
        </c:ser>
        <c:dLbls>
          <c:showLegendKey val="0"/>
          <c:showVal val="0"/>
          <c:showCatName val="0"/>
          <c:showSerName val="0"/>
          <c:showPercent val="0"/>
          <c:showBubbleSize val="0"/>
        </c:dLbls>
        <c:gapWidth val="150"/>
        <c:axId val="213728400"/>
        <c:axId val="213728960"/>
      </c:barChart>
      <c:catAx>
        <c:axId val="213728400"/>
        <c:scaling>
          <c:orientation val="minMax"/>
        </c:scaling>
        <c:delete val="0"/>
        <c:axPos val="b"/>
        <c:numFmt formatCode="General" sourceLinked="1"/>
        <c:majorTickMark val="out"/>
        <c:minorTickMark val="none"/>
        <c:tickLblPos val="nextTo"/>
        <c:crossAx val="213728960"/>
        <c:crosses val="autoZero"/>
        <c:auto val="1"/>
        <c:lblAlgn val="ctr"/>
        <c:lblOffset val="100"/>
        <c:noMultiLvlLbl val="0"/>
      </c:catAx>
      <c:valAx>
        <c:axId val="213728960"/>
        <c:scaling>
          <c:orientation val="minMax"/>
        </c:scaling>
        <c:delete val="0"/>
        <c:axPos val="l"/>
        <c:majorGridlines/>
        <c:numFmt formatCode="General" sourceLinked="1"/>
        <c:majorTickMark val="out"/>
        <c:minorTickMark val="none"/>
        <c:tickLblPos val="nextTo"/>
        <c:crossAx val="213728400"/>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Sheet1!$A$2:$A$27</c:f>
              <c:numCache>
                <c:formatCode>General</c:formatCode>
                <c:ptCount val="26"/>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numCache>
            </c:numRef>
          </c:cat>
          <c:val>
            <c:numRef>
              <c:f>Sheet1!$B$2:$B$27</c:f>
              <c:numCache>
                <c:formatCode>General</c:formatCode>
                <c:ptCount val="26"/>
                <c:pt idx="0">
                  <c:v>75</c:v>
                </c:pt>
                <c:pt idx="1">
                  <c:v>75</c:v>
                </c:pt>
                <c:pt idx="2">
                  <c:v>75</c:v>
                </c:pt>
                <c:pt idx="3">
                  <c:v>75</c:v>
                </c:pt>
                <c:pt idx="4">
                  <c:v>75</c:v>
                </c:pt>
                <c:pt idx="5">
                  <c:v>75</c:v>
                </c:pt>
                <c:pt idx="6">
                  <c:v>75</c:v>
                </c:pt>
                <c:pt idx="7">
                  <c:v>76</c:v>
                </c:pt>
                <c:pt idx="8">
                  <c:v>75</c:v>
                </c:pt>
                <c:pt idx="9">
                  <c:v>76</c:v>
                </c:pt>
                <c:pt idx="10">
                  <c:v>76</c:v>
                </c:pt>
                <c:pt idx="11">
                  <c:v>76</c:v>
                </c:pt>
                <c:pt idx="12">
                  <c:v>76</c:v>
                </c:pt>
                <c:pt idx="13">
                  <c:v>77</c:v>
                </c:pt>
                <c:pt idx="14">
                  <c:v>77</c:v>
                </c:pt>
                <c:pt idx="15">
                  <c:v>77</c:v>
                </c:pt>
                <c:pt idx="16">
                  <c:v>77</c:v>
                </c:pt>
                <c:pt idx="17">
                  <c:v>77</c:v>
                </c:pt>
                <c:pt idx="18">
                  <c:v>77</c:v>
                </c:pt>
                <c:pt idx="19">
                  <c:v>77</c:v>
                </c:pt>
                <c:pt idx="20">
                  <c:v>78</c:v>
                </c:pt>
                <c:pt idx="21">
                  <c:v>78</c:v>
                </c:pt>
                <c:pt idx="22">
                  <c:v>78</c:v>
                </c:pt>
                <c:pt idx="23">
                  <c:v>78</c:v>
                </c:pt>
                <c:pt idx="24">
                  <c:v>78</c:v>
                </c:pt>
                <c:pt idx="25">
                  <c:v>78</c:v>
                </c:pt>
              </c:numCache>
            </c:numRef>
          </c:val>
        </c:ser>
        <c:ser>
          <c:idx val="1"/>
          <c:order val="1"/>
          <c:tx>
            <c:strRef>
              <c:f>Sheet1!$C$1</c:f>
              <c:strCache>
                <c:ptCount val="1"/>
                <c:pt idx="0">
                  <c:v>China</c:v>
                </c:pt>
              </c:strCache>
            </c:strRef>
          </c:tx>
          <c:invertIfNegative val="0"/>
          <c:cat>
            <c:numRef>
              <c:f>Sheet1!$A$2:$A$27</c:f>
              <c:numCache>
                <c:formatCode>General</c:formatCode>
                <c:ptCount val="26"/>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numCache>
            </c:numRef>
          </c:cat>
          <c:val>
            <c:numRef>
              <c:f>Sheet1!$C$2:$C$27</c:f>
              <c:numCache>
                <c:formatCode>General</c:formatCode>
                <c:ptCount val="26"/>
                <c:pt idx="0">
                  <c:v>67</c:v>
                </c:pt>
                <c:pt idx="1">
                  <c:v>67</c:v>
                </c:pt>
                <c:pt idx="2">
                  <c:v>67</c:v>
                </c:pt>
                <c:pt idx="3">
                  <c:v>68</c:v>
                </c:pt>
                <c:pt idx="4">
                  <c:v>68</c:v>
                </c:pt>
                <c:pt idx="5">
                  <c:v>68</c:v>
                </c:pt>
                <c:pt idx="6">
                  <c:v>68</c:v>
                </c:pt>
                <c:pt idx="7">
                  <c:v>69</c:v>
                </c:pt>
                <c:pt idx="8">
                  <c:v>69</c:v>
                </c:pt>
                <c:pt idx="9">
                  <c:v>69</c:v>
                </c:pt>
                <c:pt idx="10">
                  <c:v>70</c:v>
                </c:pt>
                <c:pt idx="11">
                  <c:v>70</c:v>
                </c:pt>
                <c:pt idx="12">
                  <c:v>70</c:v>
                </c:pt>
                <c:pt idx="13">
                  <c:v>71</c:v>
                </c:pt>
                <c:pt idx="14">
                  <c:v>71</c:v>
                </c:pt>
                <c:pt idx="15">
                  <c:v>71</c:v>
                </c:pt>
                <c:pt idx="16">
                  <c:v>72</c:v>
                </c:pt>
                <c:pt idx="17">
                  <c:v>72</c:v>
                </c:pt>
                <c:pt idx="18">
                  <c:v>72</c:v>
                </c:pt>
                <c:pt idx="19">
                  <c:v>72</c:v>
                </c:pt>
                <c:pt idx="20">
                  <c:v>73</c:v>
                </c:pt>
                <c:pt idx="21">
                  <c:v>73</c:v>
                </c:pt>
                <c:pt idx="22">
                  <c:v>73</c:v>
                </c:pt>
                <c:pt idx="23">
                  <c:v>73</c:v>
                </c:pt>
                <c:pt idx="24">
                  <c:v>73</c:v>
                </c:pt>
                <c:pt idx="25">
                  <c:v>73</c:v>
                </c:pt>
              </c:numCache>
            </c:numRef>
          </c:val>
        </c:ser>
        <c:ser>
          <c:idx val="2"/>
          <c:order val="2"/>
          <c:tx>
            <c:strRef>
              <c:f>Sheet1!$D$1</c:f>
              <c:strCache>
                <c:ptCount val="1"/>
                <c:pt idx="0">
                  <c:v>Hong Kong SAR</c:v>
                </c:pt>
              </c:strCache>
            </c:strRef>
          </c:tx>
          <c:invertIfNegative val="0"/>
          <c:cat>
            <c:numRef>
              <c:f>Sheet1!$A$2:$A$27</c:f>
              <c:numCache>
                <c:formatCode>General</c:formatCode>
                <c:ptCount val="26"/>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numCache>
            </c:numRef>
          </c:cat>
          <c:val>
            <c:numRef>
              <c:f>Sheet1!$D$2:$D$27</c:f>
              <c:numCache>
                <c:formatCode>General</c:formatCode>
                <c:ptCount val="26"/>
                <c:pt idx="0">
                  <c:v>76</c:v>
                </c:pt>
                <c:pt idx="1">
                  <c:v>77</c:v>
                </c:pt>
                <c:pt idx="2">
                  <c:v>77</c:v>
                </c:pt>
                <c:pt idx="3">
                  <c:v>77</c:v>
                </c:pt>
                <c:pt idx="4">
                  <c:v>77</c:v>
                </c:pt>
                <c:pt idx="5">
                  <c:v>77</c:v>
                </c:pt>
                <c:pt idx="6">
                  <c:v>78</c:v>
                </c:pt>
                <c:pt idx="7">
                  <c:v>78</c:v>
                </c:pt>
                <c:pt idx="8">
                  <c:v>78</c:v>
                </c:pt>
                <c:pt idx="9">
                  <c:v>79</c:v>
                </c:pt>
                <c:pt idx="10">
                  <c:v>79</c:v>
                </c:pt>
                <c:pt idx="11">
                  <c:v>80</c:v>
                </c:pt>
                <c:pt idx="12">
                  <c:v>80</c:v>
                </c:pt>
                <c:pt idx="13">
                  <c:v>80</c:v>
                </c:pt>
                <c:pt idx="14">
                  <c:v>80</c:v>
                </c:pt>
                <c:pt idx="15">
                  <c:v>81</c:v>
                </c:pt>
                <c:pt idx="16">
                  <c:v>81</c:v>
                </c:pt>
                <c:pt idx="17">
                  <c:v>81</c:v>
                </c:pt>
                <c:pt idx="18">
                  <c:v>81</c:v>
                </c:pt>
                <c:pt idx="19">
                  <c:v>82</c:v>
                </c:pt>
                <c:pt idx="20">
                  <c:v>82</c:v>
                </c:pt>
                <c:pt idx="21">
                  <c:v>82</c:v>
                </c:pt>
                <c:pt idx="22">
                  <c:v>82</c:v>
                </c:pt>
                <c:pt idx="23">
                  <c:v>82</c:v>
                </c:pt>
                <c:pt idx="24">
                  <c:v>83</c:v>
                </c:pt>
                <c:pt idx="25">
                  <c:v>83</c:v>
                </c:pt>
              </c:numCache>
            </c:numRef>
          </c:val>
        </c:ser>
        <c:dLbls>
          <c:showLegendKey val="0"/>
          <c:showVal val="0"/>
          <c:showCatName val="0"/>
          <c:showSerName val="0"/>
          <c:showPercent val="0"/>
          <c:showBubbleSize val="0"/>
        </c:dLbls>
        <c:gapWidth val="150"/>
        <c:axId val="162324752"/>
        <c:axId val="162325312"/>
      </c:barChart>
      <c:catAx>
        <c:axId val="162324752"/>
        <c:scaling>
          <c:orientation val="minMax"/>
        </c:scaling>
        <c:delete val="0"/>
        <c:axPos val="b"/>
        <c:numFmt formatCode="General" sourceLinked="1"/>
        <c:majorTickMark val="out"/>
        <c:minorTickMark val="none"/>
        <c:tickLblPos val="nextTo"/>
        <c:crossAx val="162325312"/>
        <c:crosses val="autoZero"/>
        <c:auto val="1"/>
        <c:lblAlgn val="ctr"/>
        <c:lblOffset val="100"/>
        <c:noMultiLvlLbl val="0"/>
      </c:catAx>
      <c:valAx>
        <c:axId val="162325312"/>
        <c:scaling>
          <c:orientation val="minMax"/>
        </c:scaling>
        <c:delete val="0"/>
        <c:axPos val="l"/>
        <c:majorGridlines/>
        <c:numFmt formatCode="General" sourceLinked="1"/>
        <c:majorTickMark val="out"/>
        <c:minorTickMark val="none"/>
        <c:tickLblPos val="nextTo"/>
        <c:crossAx val="16232475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barChart>
        <c:barDir val="col"/>
        <c:grouping val="clustered"/>
        <c:varyColors val="0"/>
        <c:ser>
          <c:idx val="0"/>
          <c:order val="0"/>
          <c:tx>
            <c:strRef>
              <c:f>Sheet1!$B$1</c:f>
              <c:strCache>
                <c:ptCount val="1"/>
                <c:pt idx="0">
                  <c:v>pending</c:v>
                </c:pt>
              </c:strCache>
            </c:strRef>
          </c:tx>
          <c:invertIfNegative val="0"/>
          <c:cat>
            <c:numRef>
              <c:f>Sheet1!$A$2:$A$12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Sheet1!$B$2:$B$12</c:f>
              <c:numCache>
                <c:formatCode>General</c:formatCode>
                <c:ptCount val="11"/>
                <c:pt idx="0">
                  <c:v>1</c:v>
                </c:pt>
                <c:pt idx="1">
                  <c:v>1</c:v>
                </c:pt>
                <c:pt idx="2">
                  <c:v>1</c:v>
                </c:pt>
                <c:pt idx="3">
                  <c:v>1</c:v>
                </c:pt>
                <c:pt idx="4">
                  <c:v>1</c:v>
                </c:pt>
                <c:pt idx="5">
                  <c:v>5</c:v>
                </c:pt>
                <c:pt idx="6">
                  <c:v>7</c:v>
                </c:pt>
                <c:pt idx="7">
                  <c:v>8</c:v>
                </c:pt>
                <c:pt idx="8">
                  <c:v>9</c:v>
                </c:pt>
                <c:pt idx="9">
                  <c:v>10</c:v>
                </c:pt>
                <c:pt idx="10">
                  <c:v>11</c:v>
                </c:pt>
              </c:numCache>
            </c:numRef>
          </c:val>
        </c:ser>
        <c:ser>
          <c:idx val="1"/>
          <c:order val="1"/>
          <c:tx>
            <c:strRef>
              <c:f>Sheet1!$C$1</c:f>
              <c:strCache>
                <c:ptCount val="1"/>
                <c:pt idx="0">
                  <c:v>settled</c:v>
                </c:pt>
              </c:strCache>
            </c:strRef>
          </c:tx>
          <c:invertIfNegative val="0"/>
          <c:cat>
            <c:numRef>
              <c:f>Sheet1!$A$2:$A$12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Sheet1!$C$2:$C$12</c:f>
              <c:numCache>
                <c:formatCode>General</c:formatCode>
                <c:ptCount val="11"/>
                <c:pt idx="0">
                  <c:v>0</c:v>
                </c:pt>
                <c:pt idx="1">
                  <c:v>1</c:v>
                </c:pt>
                <c:pt idx="2">
                  <c:v>0</c:v>
                </c:pt>
                <c:pt idx="3">
                  <c:v>1</c:v>
                </c:pt>
                <c:pt idx="4">
                  <c:v>0</c:v>
                </c:pt>
                <c:pt idx="5">
                  <c:v>2</c:v>
                </c:pt>
                <c:pt idx="6">
                  <c:v>1</c:v>
                </c:pt>
                <c:pt idx="7">
                  <c:v>1</c:v>
                </c:pt>
                <c:pt idx="8">
                  <c:v>2</c:v>
                </c:pt>
                <c:pt idx="9">
                  <c:v>1</c:v>
                </c:pt>
                <c:pt idx="10">
                  <c:v>5</c:v>
                </c:pt>
              </c:numCache>
            </c:numRef>
          </c:val>
        </c:ser>
        <c:dLbls>
          <c:showLegendKey val="0"/>
          <c:showVal val="0"/>
          <c:showCatName val="0"/>
          <c:showSerName val="0"/>
          <c:showPercent val="0"/>
          <c:showBubbleSize val="0"/>
        </c:dLbls>
        <c:gapWidth val="150"/>
        <c:axId val="215857712"/>
        <c:axId val="215858272"/>
      </c:barChart>
      <c:catAx>
        <c:axId val="215857712"/>
        <c:scaling>
          <c:orientation val="minMax"/>
        </c:scaling>
        <c:delete val="0"/>
        <c:axPos val="b"/>
        <c:numFmt formatCode="General" sourceLinked="1"/>
        <c:majorTickMark val="out"/>
        <c:minorTickMark val="none"/>
        <c:tickLblPos val="nextTo"/>
        <c:crossAx val="215858272"/>
        <c:crosses val="autoZero"/>
        <c:auto val="1"/>
        <c:lblAlgn val="ctr"/>
        <c:lblOffset val="100"/>
        <c:noMultiLvlLbl val="0"/>
      </c:catAx>
      <c:valAx>
        <c:axId val="215858272"/>
        <c:scaling>
          <c:orientation val="minMax"/>
        </c:scaling>
        <c:delete val="0"/>
        <c:axPos val="l"/>
        <c:majorGridlines/>
        <c:numFmt formatCode="General" sourceLinked="1"/>
        <c:majorTickMark val="out"/>
        <c:minorTickMark val="none"/>
        <c:tickLblPos val="nextTo"/>
        <c:crossAx val="21585771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Sheet1!$A$2:$A$17</c:f>
              <c:numCache>
                <c:formatCode>General</c:formatCode>
                <c:ptCount val="16"/>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numCache>
            </c:numRef>
          </c:cat>
          <c:val>
            <c:numRef>
              <c:f>Sheet1!$B$2:$B$17</c:f>
              <c:numCache>
                <c:formatCode>General</c:formatCode>
                <c:ptCount val="16"/>
                <c:pt idx="0">
                  <c:v>8.1</c:v>
                </c:pt>
                <c:pt idx="1">
                  <c:v>7.3</c:v>
                </c:pt>
                <c:pt idx="2">
                  <c:v>6.7</c:v>
                </c:pt>
                <c:pt idx="3">
                  <c:v>6.2</c:v>
                </c:pt>
                <c:pt idx="4">
                  <c:v>5.6</c:v>
                </c:pt>
                <c:pt idx="5">
                  <c:v>5.5</c:v>
                </c:pt>
                <c:pt idx="6">
                  <c:v>5.6</c:v>
                </c:pt>
                <c:pt idx="7">
                  <c:v>5.6</c:v>
                </c:pt>
                <c:pt idx="8">
                  <c:v>5.7</c:v>
                </c:pt>
                <c:pt idx="9">
                  <c:v>5.5</c:v>
                </c:pt>
                <c:pt idx="10">
                  <c:v>5.6</c:v>
                </c:pt>
                <c:pt idx="11">
                  <c:v>5.8</c:v>
                </c:pt>
                <c:pt idx="12">
                  <c:v>5.7</c:v>
                </c:pt>
                <c:pt idx="13">
                  <c:v>5.4</c:v>
                </c:pt>
                <c:pt idx="14">
                  <c:v>5</c:v>
                </c:pt>
                <c:pt idx="15">
                  <c:v>4.8</c:v>
                </c:pt>
              </c:numCache>
            </c:numRef>
          </c:val>
        </c:ser>
        <c:ser>
          <c:idx val="1"/>
          <c:order val="1"/>
          <c:tx>
            <c:strRef>
              <c:f>Sheet1!$C$1</c:f>
              <c:strCache>
                <c:ptCount val="1"/>
                <c:pt idx="0">
                  <c:v>China</c:v>
                </c:pt>
              </c:strCache>
            </c:strRef>
          </c:tx>
          <c:invertIfNegative val="0"/>
          <c:cat>
            <c:numRef>
              <c:f>Sheet1!$A$2:$A$17</c:f>
              <c:numCache>
                <c:formatCode>General</c:formatCode>
                <c:ptCount val="16"/>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numCache>
            </c:numRef>
          </c:cat>
          <c:val>
            <c:numRef>
              <c:f>Sheet1!$C$2:$C$17</c:f>
              <c:numCache>
                <c:formatCode>General</c:formatCode>
                <c:ptCount val="16"/>
                <c:pt idx="7">
                  <c:v>2</c:v>
                </c:pt>
                <c:pt idx="8">
                  <c:v>1.9</c:v>
                </c:pt>
                <c:pt idx="9">
                  <c:v>1.9</c:v>
                </c:pt>
                <c:pt idx="10">
                  <c:v>1.6</c:v>
                </c:pt>
                <c:pt idx="11">
                  <c:v>1.4</c:v>
                </c:pt>
                <c:pt idx="12">
                  <c:v>1.2</c:v>
                </c:pt>
                <c:pt idx="13">
                  <c:v>1.1000000000000001</c:v>
                </c:pt>
                <c:pt idx="14">
                  <c:v>1.1000000000000001</c:v>
                </c:pt>
                <c:pt idx="15">
                  <c:v>1</c:v>
                </c:pt>
              </c:numCache>
            </c:numRef>
          </c:val>
        </c:ser>
        <c:dLbls>
          <c:showLegendKey val="0"/>
          <c:showVal val="0"/>
          <c:showCatName val="0"/>
          <c:showSerName val="0"/>
          <c:showPercent val="0"/>
          <c:showBubbleSize val="0"/>
        </c:dLbls>
        <c:gapWidth val="150"/>
        <c:axId val="162328112"/>
        <c:axId val="162328672"/>
      </c:barChart>
      <c:catAx>
        <c:axId val="162328112"/>
        <c:scaling>
          <c:orientation val="minMax"/>
        </c:scaling>
        <c:delete val="0"/>
        <c:axPos val="b"/>
        <c:numFmt formatCode="General" sourceLinked="1"/>
        <c:majorTickMark val="out"/>
        <c:minorTickMark val="none"/>
        <c:tickLblPos val="nextTo"/>
        <c:crossAx val="162328672"/>
        <c:crosses val="autoZero"/>
        <c:auto val="1"/>
        <c:lblAlgn val="ctr"/>
        <c:lblOffset val="100"/>
        <c:noMultiLvlLbl val="0"/>
      </c:catAx>
      <c:valAx>
        <c:axId val="162328672"/>
        <c:scaling>
          <c:orientation val="minMax"/>
        </c:scaling>
        <c:delete val="0"/>
        <c:axPos val="l"/>
        <c:majorGridlines/>
        <c:numFmt formatCode="General" sourceLinked="1"/>
        <c:majorTickMark val="out"/>
        <c:minorTickMark val="none"/>
        <c:tickLblPos val="nextTo"/>
        <c:crossAx val="16232811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Sheet1!$A$2:$A$27</c:f>
              <c:numCache>
                <c:formatCode>General</c:formatCode>
                <c:ptCount val="26"/>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numCache>
            </c:numRef>
          </c:cat>
          <c:val>
            <c:numRef>
              <c:f>Sheet1!$B$2:$B$27</c:f>
              <c:numCache>
                <c:formatCode>General</c:formatCode>
                <c:ptCount val="26"/>
                <c:pt idx="0">
                  <c:v>112</c:v>
                </c:pt>
                <c:pt idx="1">
                  <c:v>114</c:v>
                </c:pt>
                <c:pt idx="2">
                  <c:v>116</c:v>
                </c:pt>
                <c:pt idx="3">
                  <c:v>119</c:v>
                </c:pt>
                <c:pt idx="4">
                  <c:v>122</c:v>
                </c:pt>
                <c:pt idx="5">
                  <c:v>123</c:v>
                </c:pt>
                <c:pt idx="6">
                  <c:v>125</c:v>
                </c:pt>
                <c:pt idx="8">
                  <c:v>127</c:v>
                </c:pt>
                <c:pt idx="9">
                  <c:v>127</c:v>
                </c:pt>
                <c:pt idx="10">
                  <c:v>129</c:v>
                </c:pt>
                <c:pt idx="11">
                  <c:v>130</c:v>
                </c:pt>
                <c:pt idx="13">
                  <c:v>132</c:v>
                </c:pt>
                <c:pt idx="14">
                  <c:v>132</c:v>
                </c:pt>
                <c:pt idx="15">
                  <c:v>133</c:v>
                </c:pt>
                <c:pt idx="16">
                  <c:v>133</c:v>
                </c:pt>
                <c:pt idx="17">
                  <c:v>136</c:v>
                </c:pt>
                <c:pt idx="18">
                  <c:v>139</c:v>
                </c:pt>
                <c:pt idx="19">
                  <c:v>141</c:v>
                </c:pt>
                <c:pt idx="20">
                  <c:v>142</c:v>
                </c:pt>
                <c:pt idx="21">
                  <c:v>143</c:v>
                </c:pt>
                <c:pt idx="22">
                  <c:v>142</c:v>
                </c:pt>
                <c:pt idx="23">
                  <c:v>141</c:v>
                </c:pt>
                <c:pt idx="24">
                  <c:v>141</c:v>
                </c:pt>
                <c:pt idx="25">
                  <c:v>141</c:v>
                </c:pt>
              </c:numCache>
            </c:numRef>
          </c:val>
        </c:ser>
        <c:ser>
          <c:idx val="1"/>
          <c:order val="1"/>
          <c:tx>
            <c:strRef>
              <c:f>Sheet1!$C$1</c:f>
              <c:strCache>
                <c:ptCount val="1"/>
                <c:pt idx="0">
                  <c:v>China</c:v>
                </c:pt>
              </c:strCache>
            </c:strRef>
          </c:tx>
          <c:invertIfNegative val="0"/>
          <c:cat>
            <c:numRef>
              <c:f>Sheet1!$A$2:$A$27</c:f>
              <c:numCache>
                <c:formatCode>General</c:formatCode>
                <c:ptCount val="26"/>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numCache>
            </c:numRef>
          </c:cat>
          <c:val>
            <c:numRef>
              <c:f>Sheet1!$C$2:$C$27</c:f>
              <c:numCache>
                <c:formatCode>General</c:formatCode>
                <c:ptCount val="26"/>
                <c:pt idx="9">
                  <c:v>53</c:v>
                </c:pt>
                <c:pt idx="18">
                  <c:v>83</c:v>
                </c:pt>
                <c:pt idx="19">
                  <c:v>89</c:v>
                </c:pt>
                <c:pt idx="20">
                  <c:v>91</c:v>
                </c:pt>
                <c:pt idx="21">
                  <c:v>96</c:v>
                </c:pt>
                <c:pt idx="22">
                  <c:v>100</c:v>
                </c:pt>
                <c:pt idx="23">
                  <c:v>104</c:v>
                </c:pt>
                <c:pt idx="24">
                  <c:v>107</c:v>
                </c:pt>
                <c:pt idx="25">
                  <c:v>110</c:v>
                </c:pt>
              </c:numCache>
            </c:numRef>
          </c:val>
        </c:ser>
        <c:dLbls>
          <c:showLegendKey val="0"/>
          <c:showVal val="0"/>
          <c:showCatName val="0"/>
          <c:showSerName val="0"/>
          <c:showPercent val="0"/>
          <c:showBubbleSize val="0"/>
        </c:dLbls>
        <c:gapWidth val="150"/>
        <c:axId val="215254128"/>
        <c:axId val="215254688"/>
      </c:barChart>
      <c:catAx>
        <c:axId val="215254128"/>
        <c:scaling>
          <c:orientation val="minMax"/>
        </c:scaling>
        <c:delete val="0"/>
        <c:axPos val="b"/>
        <c:numFmt formatCode="General" sourceLinked="1"/>
        <c:majorTickMark val="out"/>
        <c:minorTickMark val="none"/>
        <c:tickLblPos val="nextTo"/>
        <c:crossAx val="215254688"/>
        <c:crosses val="autoZero"/>
        <c:auto val="1"/>
        <c:lblAlgn val="ctr"/>
        <c:lblOffset val="100"/>
        <c:noMultiLvlLbl val="0"/>
      </c:catAx>
      <c:valAx>
        <c:axId val="215254688"/>
        <c:scaling>
          <c:orientation val="minMax"/>
        </c:scaling>
        <c:delete val="0"/>
        <c:axPos val="l"/>
        <c:majorGridlines/>
        <c:numFmt formatCode="General" sourceLinked="1"/>
        <c:majorTickMark val="out"/>
        <c:minorTickMark val="none"/>
        <c:tickLblPos val="nextTo"/>
        <c:crossAx val="21525412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Sheet1!$A$2:$A$23</c:f>
              <c:numCache>
                <c:formatCode>General</c:formatCode>
                <c:ptCount val="22"/>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numCache>
            </c:numRef>
          </c:cat>
          <c:val>
            <c:numRef>
              <c:f>Sheet1!$B$2:$B$23</c:f>
              <c:numCache>
                <c:formatCode>General</c:formatCode>
                <c:ptCount val="22"/>
                <c:pt idx="0">
                  <c:v>1</c:v>
                </c:pt>
                <c:pt idx="1">
                  <c:v>1</c:v>
                </c:pt>
                <c:pt idx="2">
                  <c:v>2</c:v>
                </c:pt>
                <c:pt idx="3">
                  <c:v>2</c:v>
                </c:pt>
                <c:pt idx="4">
                  <c:v>5</c:v>
                </c:pt>
                <c:pt idx="5">
                  <c:v>9</c:v>
                </c:pt>
                <c:pt idx="6">
                  <c:v>16</c:v>
                </c:pt>
                <c:pt idx="7">
                  <c:v>22</c:v>
                </c:pt>
                <c:pt idx="8">
                  <c:v>30</c:v>
                </c:pt>
                <c:pt idx="9">
                  <c:v>36</c:v>
                </c:pt>
                <c:pt idx="10">
                  <c:v>43</c:v>
                </c:pt>
                <c:pt idx="11">
                  <c:v>49</c:v>
                </c:pt>
                <c:pt idx="12">
                  <c:v>59</c:v>
                </c:pt>
                <c:pt idx="13">
                  <c:v>62</c:v>
                </c:pt>
                <c:pt idx="14">
                  <c:v>65</c:v>
                </c:pt>
                <c:pt idx="15">
                  <c:v>68</c:v>
                </c:pt>
                <c:pt idx="16">
                  <c:v>69</c:v>
                </c:pt>
                <c:pt idx="17">
                  <c:v>75</c:v>
                </c:pt>
                <c:pt idx="18">
                  <c:v>74</c:v>
                </c:pt>
                <c:pt idx="19">
                  <c:v>71</c:v>
                </c:pt>
                <c:pt idx="20">
                  <c:v>74</c:v>
                </c:pt>
                <c:pt idx="21">
                  <c:v>78</c:v>
                </c:pt>
              </c:numCache>
            </c:numRef>
          </c:val>
        </c:ser>
        <c:ser>
          <c:idx val="1"/>
          <c:order val="1"/>
          <c:tx>
            <c:strRef>
              <c:f>Sheet1!$C$1</c:f>
              <c:strCache>
                <c:ptCount val="1"/>
                <c:pt idx="0">
                  <c:v>China</c:v>
                </c:pt>
              </c:strCache>
            </c:strRef>
          </c:tx>
          <c:invertIfNegative val="0"/>
          <c:cat>
            <c:numRef>
              <c:f>Sheet1!$A$2:$A$23</c:f>
              <c:numCache>
                <c:formatCode>General</c:formatCode>
                <c:ptCount val="22"/>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numCache>
            </c:numRef>
          </c:cat>
          <c:val>
            <c:numRef>
              <c:f>Sheet1!$C$2:$C$23</c:f>
              <c:numCache>
                <c:formatCode>General</c:formatCode>
                <c:ptCount val="22"/>
                <c:pt idx="0">
                  <c:v>0</c:v>
                </c:pt>
                <c:pt idx="1">
                  <c:v>0</c:v>
                </c:pt>
                <c:pt idx="2">
                  <c:v>0</c:v>
                </c:pt>
                <c:pt idx="3">
                  <c:v>0</c:v>
                </c:pt>
                <c:pt idx="4">
                  <c:v>0</c:v>
                </c:pt>
                <c:pt idx="5">
                  <c:v>0</c:v>
                </c:pt>
                <c:pt idx="6">
                  <c:v>0</c:v>
                </c:pt>
                <c:pt idx="7">
                  <c:v>0</c:v>
                </c:pt>
                <c:pt idx="8">
                  <c:v>0</c:v>
                </c:pt>
                <c:pt idx="9">
                  <c:v>1</c:v>
                </c:pt>
                <c:pt idx="10">
                  <c:v>2</c:v>
                </c:pt>
                <c:pt idx="11">
                  <c:v>3</c:v>
                </c:pt>
                <c:pt idx="12">
                  <c:v>5</c:v>
                </c:pt>
                <c:pt idx="13">
                  <c:v>6</c:v>
                </c:pt>
                <c:pt idx="14">
                  <c:v>7</c:v>
                </c:pt>
                <c:pt idx="15">
                  <c:v>9</c:v>
                </c:pt>
                <c:pt idx="16">
                  <c:v>11</c:v>
                </c:pt>
                <c:pt idx="17">
                  <c:v>16</c:v>
                </c:pt>
                <c:pt idx="18">
                  <c:v>23</c:v>
                </c:pt>
                <c:pt idx="19">
                  <c:v>29</c:v>
                </c:pt>
                <c:pt idx="20">
                  <c:v>34</c:v>
                </c:pt>
                <c:pt idx="21">
                  <c:v>38</c:v>
                </c:pt>
              </c:numCache>
            </c:numRef>
          </c:val>
        </c:ser>
        <c:dLbls>
          <c:showLegendKey val="0"/>
          <c:showVal val="0"/>
          <c:showCatName val="0"/>
          <c:showSerName val="0"/>
          <c:showPercent val="0"/>
          <c:showBubbleSize val="0"/>
        </c:dLbls>
        <c:gapWidth val="150"/>
        <c:axId val="215259728"/>
        <c:axId val="215260288"/>
      </c:barChart>
      <c:catAx>
        <c:axId val="215259728"/>
        <c:scaling>
          <c:orientation val="minMax"/>
        </c:scaling>
        <c:delete val="0"/>
        <c:axPos val="b"/>
        <c:numFmt formatCode="General" sourceLinked="1"/>
        <c:majorTickMark val="out"/>
        <c:minorTickMark val="none"/>
        <c:tickLblPos val="nextTo"/>
        <c:crossAx val="215260288"/>
        <c:crosses val="autoZero"/>
        <c:auto val="1"/>
        <c:lblAlgn val="ctr"/>
        <c:lblOffset val="100"/>
        <c:noMultiLvlLbl val="0"/>
      </c:catAx>
      <c:valAx>
        <c:axId val="215260288"/>
        <c:scaling>
          <c:orientation val="minMax"/>
        </c:scaling>
        <c:delete val="0"/>
        <c:axPos val="l"/>
        <c:majorGridlines/>
        <c:numFmt formatCode="General" sourceLinked="1"/>
        <c:majorTickMark val="out"/>
        <c:minorTickMark val="none"/>
        <c:tickLblPos val="nextTo"/>
        <c:crossAx val="21525972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Sheet1!$A$2:$A$28</c:f>
              <c:numCache>
                <c:formatCode>General</c:formatCode>
                <c:ptCount val="2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numCache>
            </c:numRef>
          </c:cat>
          <c:val>
            <c:numRef>
              <c:f>Sheet1!$B$2:$B$28</c:f>
              <c:numCache>
                <c:formatCode>General</c:formatCode>
                <c:ptCount val="27"/>
                <c:pt idx="0">
                  <c:v>7457</c:v>
                </c:pt>
                <c:pt idx="1">
                  <c:v>7376</c:v>
                </c:pt>
                <c:pt idx="2">
                  <c:v>7622</c:v>
                </c:pt>
                <c:pt idx="3">
                  <c:v>7850</c:v>
                </c:pt>
                <c:pt idx="4">
                  <c:v>7890</c:v>
                </c:pt>
                <c:pt idx="5">
                  <c:v>7664</c:v>
                </c:pt>
                <c:pt idx="6">
                  <c:v>7623</c:v>
                </c:pt>
                <c:pt idx="7">
                  <c:v>7666</c:v>
                </c:pt>
                <c:pt idx="8">
                  <c:v>7717</c:v>
                </c:pt>
                <c:pt idx="9">
                  <c:v>7776</c:v>
                </c:pt>
                <c:pt idx="10">
                  <c:v>7779</c:v>
                </c:pt>
                <c:pt idx="11">
                  <c:v>7880</c:v>
                </c:pt>
                <c:pt idx="12">
                  <c:v>7866</c:v>
                </c:pt>
                <c:pt idx="13">
                  <c:v>7840</c:v>
                </c:pt>
                <c:pt idx="14">
                  <c:v>7957</c:v>
                </c:pt>
                <c:pt idx="15">
                  <c:v>8092</c:v>
                </c:pt>
                <c:pt idx="16">
                  <c:v>7855</c:v>
                </c:pt>
                <c:pt idx="17">
                  <c:v>7885</c:v>
                </c:pt>
                <c:pt idx="18">
                  <c:v>7799</c:v>
                </c:pt>
                <c:pt idx="19">
                  <c:v>7886</c:v>
                </c:pt>
                <c:pt idx="20">
                  <c:v>7856</c:v>
                </c:pt>
                <c:pt idx="21">
                  <c:v>7712</c:v>
                </c:pt>
                <c:pt idx="22">
                  <c:v>7759</c:v>
                </c:pt>
                <c:pt idx="23">
                  <c:v>7488</c:v>
                </c:pt>
                <c:pt idx="24">
                  <c:v>7057</c:v>
                </c:pt>
                <c:pt idx="25">
                  <c:v>7164</c:v>
                </c:pt>
                <c:pt idx="26">
                  <c:v>7069</c:v>
                </c:pt>
              </c:numCache>
            </c:numRef>
          </c:val>
        </c:ser>
        <c:ser>
          <c:idx val="1"/>
          <c:order val="1"/>
          <c:tx>
            <c:strRef>
              <c:f>Sheet1!$C$1</c:f>
              <c:strCache>
                <c:ptCount val="1"/>
                <c:pt idx="0">
                  <c:v>China</c:v>
                </c:pt>
              </c:strCache>
            </c:strRef>
          </c:tx>
          <c:invertIfNegative val="0"/>
          <c:cat>
            <c:numRef>
              <c:f>Sheet1!$A$2:$A$28</c:f>
              <c:numCache>
                <c:formatCode>General</c:formatCode>
                <c:ptCount val="2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numCache>
            </c:numRef>
          </c:cat>
          <c:val>
            <c:numRef>
              <c:f>Sheet1!$C$2:$C$28</c:f>
              <c:numCache>
                <c:formatCode>General</c:formatCode>
                <c:ptCount val="27"/>
                <c:pt idx="0">
                  <c:v>658</c:v>
                </c:pt>
                <c:pt idx="1">
                  <c:v>672</c:v>
                </c:pt>
                <c:pt idx="2">
                  <c:v>695</c:v>
                </c:pt>
                <c:pt idx="3">
                  <c:v>721</c:v>
                </c:pt>
                <c:pt idx="4">
                  <c:v>725</c:v>
                </c:pt>
                <c:pt idx="5">
                  <c:v>760</c:v>
                </c:pt>
                <c:pt idx="6">
                  <c:v>744</c:v>
                </c:pt>
                <c:pt idx="7">
                  <c:v>760</c:v>
                </c:pt>
                <c:pt idx="8">
                  <c:v>795</c:v>
                </c:pt>
                <c:pt idx="9">
                  <c:v>823</c:v>
                </c:pt>
                <c:pt idx="10">
                  <c:v>869</c:v>
                </c:pt>
                <c:pt idx="11">
                  <c:v>890</c:v>
                </c:pt>
                <c:pt idx="12">
                  <c:v>883</c:v>
                </c:pt>
                <c:pt idx="13">
                  <c:v>873</c:v>
                </c:pt>
                <c:pt idx="14">
                  <c:v>865</c:v>
                </c:pt>
                <c:pt idx="15">
                  <c:v>865</c:v>
                </c:pt>
                <c:pt idx="16">
                  <c:v>855</c:v>
                </c:pt>
                <c:pt idx="17">
                  <c:v>919</c:v>
                </c:pt>
                <c:pt idx="18">
                  <c:v>1039</c:v>
                </c:pt>
                <c:pt idx="19">
                  <c:v>1202</c:v>
                </c:pt>
                <c:pt idx="20">
                  <c:v>1296</c:v>
                </c:pt>
                <c:pt idx="21">
                  <c:v>1408</c:v>
                </c:pt>
                <c:pt idx="22">
                  <c:v>1484</c:v>
                </c:pt>
                <c:pt idx="23">
                  <c:v>1575</c:v>
                </c:pt>
                <c:pt idx="24">
                  <c:v>1689</c:v>
                </c:pt>
                <c:pt idx="25">
                  <c:v>1807</c:v>
                </c:pt>
              </c:numCache>
            </c:numRef>
          </c:val>
        </c:ser>
        <c:dLbls>
          <c:showLegendKey val="0"/>
          <c:showVal val="0"/>
          <c:showCatName val="0"/>
          <c:showSerName val="0"/>
          <c:showPercent val="0"/>
          <c:showBubbleSize val="0"/>
        </c:dLbls>
        <c:gapWidth val="150"/>
        <c:axId val="214649392"/>
        <c:axId val="214649952"/>
      </c:barChart>
      <c:catAx>
        <c:axId val="214649392"/>
        <c:scaling>
          <c:orientation val="minMax"/>
        </c:scaling>
        <c:delete val="0"/>
        <c:axPos val="b"/>
        <c:numFmt formatCode="General" sourceLinked="1"/>
        <c:majorTickMark val="out"/>
        <c:minorTickMark val="none"/>
        <c:tickLblPos val="nextTo"/>
        <c:crossAx val="214649952"/>
        <c:crosses val="autoZero"/>
        <c:auto val="1"/>
        <c:lblAlgn val="ctr"/>
        <c:lblOffset val="100"/>
        <c:noMultiLvlLbl val="0"/>
      </c:catAx>
      <c:valAx>
        <c:axId val="214649952"/>
        <c:scaling>
          <c:orientation val="minMax"/>
        </c:scaling>
        <c:delete val="0"/>
        <c:axPos val="l"/>
        <c:majorGridlines/>
        <c:numFmt formatCode="General" sourceLinked="1"/>
        <c:majorTickMark val="out"/>
        <c:minorTickMark val="none"/>
        <c:tickLblPos val="nextTo"/>
        <c:crossAx val="21464939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Sheet1!$A$2:$A$26</c:f>
              <c:numCache>
                <c:formatCode>General</c:formatCode>
                <c:ptCount val="25"/>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numCache>
            </c:numRef>
          </c:cat>
          <c:val>
            <c:numRef>
              <c:f>Sheet1!$B$2:$B$26</c:f>
              <c:numCache>
                <c:formatCode>General</c:formatCode>
                <c:ptCount val="25"/>
                <c:pt idx="0">
                  <c:v>19</c:v>
                </c:pt>
                <c:pt idx="1">
                  <c:v>19</c:v>
                </c:pt>
                <c:pt idx="2">
                  <c:v>19</c:v>
                </c:pt>
                <c:pt idx="3">
                  <c:v>20</c:v>
                </c:pt>
                <c:pt idx="4">
                  <c:v>20</c:v>
                </c:pt>
                <c:pt idx="5">
                  <c:v>19</c:v>
                </c:pt>
                <c:pt idx="6">
                  <c:v>19</c:v>
                </c:pt>
                <c:pt idx="7">
                  <c:v>19</c:v>
                </c:pt>
                <c:pt idx="8">
                  <c:v>20</c:v>
                </c:pt>
                <c:pt idx="9">
                  <c:v>20</c:v>
                </c:pt>
                <c:pt idx="10">
                  <c:v>20</c:v>
                </c:pt>
                <c:pt idx="11">
                  <c:v>20</c:v>
                </c:pt>
                <c:pt idx="12">
                  <c:v>20</c:v>
                </c:pt>
                <c:pt idx="13">
                  <c:v>20</c:v>
                </c:pt>
                <c:pt idx="14">
                  <c:v>20</c:v>
                </c:pt>
                <c:pt idx="15">
                  <c:v>20</c:v>
                </c:pt>
                <c:pt idx="16">
                  <c:v>20</c:v>
                </c:pt>
                <c:pt idx="17">
                  <c:v>20</c:v>
                </c:pt>
                <c:pt idx="18">
                  <c:v>20</c:v>
                </c:pt>
                <c:pt idx="19">
                  <c:v>20</c:v>
                </c:pt>
                <c:pt idx="20">
                  <c:v>20</c:v>
                </c:pt>
                <c:pt idx="21">
                  <c:v>19</c:v>
                </c:pt>
                <c:pt idx="22">
                  <c:v>19</c:v>
                </c:pt>
                <c:pt idx="23">
                  <c:v>18</c:v>
                </c:pt>
                <c:pt idx="24">
                  <c:v>17</c:v>
                </c:pt>
              </c:numCache>
            </c:numRef>
          </c:val>
        </c:ser>
        <c:ser>
          <c:idx val="1"/>
          <c:order val="1"/>
          <c:tx>
            <c:strRef>
              <c:f>Sheet1!$C$1</c:f>
              <c:strCache>
                <c:ptCount val="1"/>
                <c:pt idx="0">
                  <c:v>China</c:v>
                </c:pt>
              </c:strCache>
            </c:strRef>
          </c:tx>
          <c:invertIfNegative val="0"/>
          <c:cat>
            <c:numRef>
              <c:f>Sheet1!$A$2:$A$26</c:f>
              <c:numCache>
                <c:formatCode>General</c:formatCode>
                <c:ptCount val="25"/>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numCache>
            </c:numRef>
          </c:cat>
          <c:val>
            <c:numRef>
              <c:f>Sheet1!$C$2:$C$26</c:f>
              <c:numCache>
                <c:formatCode>General</c:formatCode>
                <c:ptCount val="25"/>
                <c:pt idx="0">
                  <c:v>2</c:v>
                </c:pt>
                <c:pt idx="1">
                  <c:v>2</c:v>
                </c:pt>
                <c:pt idx="2">
                  <c:v>2</c:v>
                </c:pt>
                <c:pt idx="3">
                  <c:v>2</c:v>
                </c:pt>
                <c:pt idx="4">
                  <c:v>2</c:v>
                </c:pt>
                <c:pt idx="5">
                  <c:v>2</c:v>
                </c:pt>
                <c:pt idx="6">
                  <c:v>2</c:v>
                </c:pt>
                <c:pt idx="7">
                  <c:v>2</c:v>
                </c:pt>
                <c:pt idx="8">
                  <c:v>2</c:v>
                </c:pt>
                <c:pt idx="9">
                  <c:v>3</c:v>
                </c:pt>
                <c:pt idx="10">
                  <c:v>3</c:v>
                </c:pt>
                <c:pt idx="11">
                  <c:v>3</c:v>
                </c:pt>
                <c:pt idx="12">
                  <c:v>3</c:v>
                </c:pt>
                <c:pt idx="13">
                  <c:v>3</c:v>
                </c:pt>
                <c:pt idx="14">
                  <c:v>3</c:v>
                </c:pt>
                <c:pt idx="15">
                  <c:v>3</c:v>
                </c:pt>
                <c:pt idx="16">
                  <c:v>3</c:v>
                </c:pt>
                <c:pt idx="17">
                  <c:v>3</c:v>
                </c:pt>
                <c:pt idx="18">
                  <c:v>3</c:v>
                </c:pt>
                <c:pt idx="19">
                  <c:v>4</c:v>
                </c:pt>
                <c:pt idx="20">
                  <c:v>4</c:v>
                </c:pt>
                <c:pt idx="21">
                  <c:v>5</c:v>
                </c:pt>
                <c:pt idx="22">
                  <c:v>5</c:v>
                </c:pt>
                <c:pt idx="23">
                  <c:v>5</c:v>
                </c:pt>
                <c:pt idx="24">
                  <c:v>6</c:v>
                </c:pt>
              </c:numCache>
            </c:numRef>
          </c:val>
        </c:ser>
        <c:dLbls>
          <c:showLegendKey val="0"/>
          <c:showVal val="0"/>
          <c:showCatName val="0"/>
          <c:showSerName val="0"/>
          <c:showPercent val="0"/>
          <c:showBubbleSize val="0"/>
        </c:dLbls>
        <c:gapWidth val="150"/>
        <c:axId val="214652752"/>
        <c:axId val="213327840"/>
      </c:barChart>
      <c:catAx>
        <c:axId val="214652752"/>
        <c:scaling>
          <c:orientation val="minMax"/>
        </c:scaling>
        <c:delete val="0"/>
        <c:axPos val="b"/>
        <c:numFmt formatCode="General" sourceLinked="1"/>
        <c:majorTickMark val="out"/>
        <c:minorTickMark val="none"/>
        <c:tickLblPos val="nextTo"/>
        <c:crossAx val="213327840"/>
        <c:crosses val="autoZero"/>
        <c:auto val="1"/>
        <c:lblAlgn val="ctr"/>
        <c:lblOffset val="100"/>
        <c:noMultiLvlLbl val="0"/>
      </c:catAx>
      <c:valAx>
        <c:axId val="213327840"/>
        <c:scaling>
          <c:orientation val="minMax"/>
        </c:scaling>
        <c:delete val="0"/>
        <c:axPos val="l"/>
        <c:majorGridlines/>
        <c:numFmt formatCode="General" sourceLinked="1"/>
        <c:majorTickMark val="out"/>
        <c:minorTickMark val="none"/>
        <c:tickLblPos val="nextTo"/>
        <c:crossAx val="21465275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Sheet1!$A$2:$A$21</c:f>
              <c:numCache>
                <c:formatCode>General</c:formatCode>
                <c:ptCount val="20"/>
                <c:pt idx="0">
                  <c:v>1985</c:v>
                </c:pt>
                <c:pt idx="1">
                  <c:v>1992</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numCache>
            </c:numRef>
          </c:cat>
          <c:val>
            <c:numRef>
              <c:f>Sheet1!$B$2:$B$21</c:f>
              <c:numCache>
                <c:formatCode>General</c:formatCode>
                <c:ptCount val="20"/>
                <c:pt idx="0">
                  <c:v>84</c:v>
                </c:pt>
                <c:pt idx="1">
                  <c:v>78</c:v>
                </c:pt>
                <c:pt idx="2">
                  <c:v>78</c:v>
                </c:pt>
                <c:pt idx="3">
                  <c:v>77</c:v>
                </c:pt>
                <c:pt idx="4">
                  <c:v>76</c:v>
                </c:pt>
                <c:pt idx="5">
                  <c:v>75</c:v>
                </c:pt>
                <c:pt idx="6">
                  <c:v>75</c:v>
                </c:pt>
                <c:pt idx="7">
                  <c:v>78</c:v>
                </c:pt>
                <c:pt idx="8">
                  <c:v>76</c:v>
                </c:pt>
                <c:pt idx="9">
                  <c:v>76</c:v>
                </c:pt>
                <c:pt idx="10">
                  <c:v>77</c:v>
                </c:pt>
                <c:pt idx="11">
                  <c:v>75</c:v>
                </c:pt>
                <c:pt idx="12">
                  <c:v>76</c:v>
                </c:pt>
                <c:pt idx="13">
                  <c:v>73</c:v>
                </c:pt>
                <c:pt idx="14">
                  <c:v>72</c:v>
                </c:pt>
                <c:pt idx="15">
                  <c:v>73</c:v>
                </c:pt>
                <c:pt idx="16">
                  <c:v>75</c:v>
                </c:pt>
                <c:pt idx="17">
                  <c:v>71</c:v>
                </c:pt>
                <c:pt idx="18">
                  <c:v>71</c:v>
                </c:pt>
                <c:pt idx="19">
                  <c:v>73</c:v>
                </c:pt>
              </c:numCache>
            </c:numRef>
          </c:val>
        </c:ser>
        <c:ser>
          <c:idx val="1"/>
          <c:order val="1"/>
          <c:tx>
            <c:strRef>
              <c:f>Sheet1!$C$1</c:f>
              <c:strCache>
                <c:ptCount val="1"/>
                <c:pt idx="0">
                  <c:v>China</c:v>
                </c:pt>
              </c:strCache>
            </c:strRef>
          </c:tx>
          <c:invertIfNegative val="0"/>
          <c:cat>
            <c:numRef>
              <c:f>Sheet1!$A$2:$A$21</c:f>
              <c:numCache>
                <c:formatCode>General</c:formatCode>
                <c:ptCount val="20"/>
                <c:pt idx="0">
                  <c:v>1985</c:v>
                </c:pt>
                <c:pt idx="1">
                  <c:v>1992</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numCache>
            </c:numRef>
          </c:cat>
          <c:val>
            <c:numRef>
              <c:f>Sheet1!$C$2:$C$21</c:f>
              <c:numCache>
                <c:formatCode>General</c:formatCode>
                <c:ptCount val="20"/>
                <c:pt idx="0">
                  <c:v>51</c:v>
                </c:pt>
                <c:pt idx="1">
                  <c:v>47</c:v>
                </c:pt>
                <c:pt idx="2">
                  <c:v>22</c:v>
                </c:pt>
                <c:pt idx="3">
                  <c:v>24</c:v>
                </c:pt>
                <c:pt idx="4">
                  <c:v>29</c:v>
                </c:pt>
                <c:pt idx="5">
                  <c:v>35</c:v>
                </c:pt>
                <c:pt idx="6">
                  <c:v>34</c:v>
                </c:pt>
                <c:pt idx="7">
                  <c:v>31</c:v>
                </c:pt>
                <c:pt idx="8">
                  <c:v>35</c:v>
                </c:pt>
                <c:pt idx="9">
                  <c:v>35</c:v>
                </c:pt>
                <c:pt idx="10">
                  <c:v>34</c:v>
                </c:pt>
                <c:pt idx="11">
                  <c:v>34</c:v>
                </c:pt>
                <c:pt idx="12">
                  <c:v>32</c:v>
                </c:pt>
                <c:pt idx="13">
                  <c:v>33</c:v>
                </c:pt>
                <c:pt idx="14">
                  <c:v>35</c:v>
                </c:pt>
                <c:pt idx="15">
                  <c:v>36</c:v>
                </c:pt>
                <c:pt idx="16">
                  <c:v>36</c:v>
                </c:pt>
                <c:pt idx="17">
                  <c:v>35</c:v>
                </c:pt>
                <c:pt idx="18">
                  <c:v>36</c:v>
                </c:pt>
                <c:pt idx="19">
                  <c:v>39</c:v>
                </c:pt>
              </c:numCache>
            </c:numRef>
          </c:val>
        </c:ser>
        <c:ser>
          <c:idx val="2"/>
          <c:order val="2"/>
          <c:tx>
            <c:strRef>
              <c:f>Sheet1!$D$1</c:f>
              <c:strCache>
                <c:ptCount val="1"/>
                <c:pt idx="0">
                  <c:v>Hong Kong SAR</c:v>
                </c:pt>
              </c:strCache>
            </c:strRef>
          </c:tx>
          <c:invertIfNegative val="0"/>
          <c:cat>
            <c:numRef>
              <c:f>Sheet1!$A$2:$A$21</c:f>
              <c:numCache>
                <c:formatCode>General</c:formatCode>
                <c:ptCount val="20"/>
                <c:pt idx="0">
                  <c:v>1985</c:v>
                </c:pt>
                <c:pt idx="1">
                  <c:v>1992</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numCache>
            </c:numRef>
          </c:cat>
          <c:val>
            <c:numRef>
              <c:f>Sheet1!$D$2:$D$21</c:f>
              <c:numCache>
                <c:formatCode>General</c:formatCode>
                <c:ptCount val="20"/>
                <c:pt idx="0">
                  <c:v>74</c:v>
                </c:pt>
                <c:pt idx="1">
                  <c:v>69</c:v>
                </c:pt>
                <c:pt idx="2">
                  <c:v>71</c:v>
                </c:pt>
                <c:pt idx="3">
                  <c:v>70</c:v>
                </c:pt>
                <c:pt idx="4">
                  <c:v>73</c:v>
                </c:pt>
                <c:pt idx="5">
                  <c:v>78</c:v>
                </c:pt>
                <c:pt idx="6">
                  <c:v>77</c:v>
                </c:pt>
                <c:pt idx="7">
                  <c:v>77</c:v>
                </c:pt>
                <c:pt idx="8">
                  <c:v>79</c:v>
                </c:pt>
                <c:pt idx="9">
                  <c:v>79</c:v>
                </c:pt>
                <c:pt idx="10">
                  <c:v>82</c:v>
                </c:pt>
                <c:pt idx="11">
                  <c:v>80</c:v>
                </c:pt>
                <c:pt idx="12">
                  <c:v>83</c:v>
                </c:pt>
                <c:pt idx="13">
                  <c:v>83</c:v>
                </c:pt>
                <c:pt idx="14">
                  <c:v>83</c:v>
                </c:pt>
                <c:pt idx="15">
                  <c:v>81</c:v>
                </c:pt>
                <c:pt idx="16">
                  <c:v>82</c:v>
                </c:pt>
                <c:pt idx="17">
                  <c:v>84</c:v>
                </c:pt>
                <c:pt idx="18">
                  <c:v>84</c:v>
                </c:pt>
                <c:pt idx="19">
                  <c:v>87</c:v>
                </c:pt>
              </c:numCache>
            </c:numRef>
          </c:val>
        </c:ser>
        <c:dLbls>
          <c:showLegendKey val="0"/>
          <c:showVal val="0"/>
          <c:showCatName val="0"/>
          <c:showSerName val="0"/>
          <c:showPercent val="0"/>
          <c:showBubbleSize val="0"/>
        </c:dLbls>
        <c:gapWidth val="150"/>
        <c:axId val="213331200"/>
        <c:axId val="213331760"/>
      </c:barChart>
      <c:catAx>
        <c:axId val="213331200"/>
        <c:scaling>
          <c:orientation val="minMax"/>
        </c:scaling>
        <c:delete val="0"/>
        <c:axPos val="b"/>
        <c:numFmt formatCode="General" sourceLinked="1"/>
        <c:majorTickMark val="out"/>
        <c:minorTickMark val="none"/>
        <c:tickLblPos val="nextTo"/>
        <c:crossAx val="213331760"/>
        <c:crosses val="autoZero"/>
        <c:auto val="1"/>
        <c:lblAlgn val="ctr"/>
        <c:lblOffset val="100"/>
        <c:noMultiLvlLbl val="0"/>
      </c:catAx>
      <c:valAx>
        <c:axId val="213331760"/>
        <c:scaling>
          <c:orientation val="minMax"/>
        </c:scaling>
        <c:delete val="0"/>
        <c:axPos val="l"/>
        <c:majorGridlines/>
        <c:numFmt formatCode="General" sourceLinked="1"/>
        <c:majorTickMark val="out"/>
        <c:minorTickMark val="none"/>
        <c:tickLblPos val="nextTo"/>
        <c:crossAx val="213331200"/>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United States</c:v>
                </c:pt>
              </c:strCache>
            </c:strRef>
          </c:tx>
          <c:invertIfNegative val="0"/>
          <c:cat>
            <c:numRef>
              <c:f>Sheet1!$A$2:$A$19</c:f>
              <c:numCache>
                <c:formatCode>General</c:formatCode>
                <c:ptCount val="18"/>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numCache>
            </c:numRef>
          </c:cat>
          <c:val>
            <c:numRef>
              <c:f>Sheet1!$B$2:$B$19</c:f>
              <c:numCache>
                <c:formatCode>General</c:formatCode>
                <c:ptCount val="18"/>
                <c:pt idx="0">
                  <c:v>31</c:v>
                </c:pt>
                <c:pt idx="1">
                  <c:v>26</c:v>
                </c:pt>
                <c:pt idx="2">
                  <c:v>27</c:v>
                </c:pt>
                <c:pt idx="3">
                  <c:v>27</c:v>
                </c:pt>
                <c:pt idx="4">
                  <c:v>25</c:v>
                </c:pt>
                <c:pt idx="5">
                  <c:v>25</c:v>
                </c:pt>
                <c:pt idx="6">
                  <c:v>24</c:v>
                </c:pt>
                <c:pt idx="7">
                  <c:v>25</c:v>
                </c:pt>
                <c:pt idx="8">
                  <c:v>23</c:v>
                </c:pt>
                <c:pt idx="9">
                  <c:v>22</c:v>
                </c:pt>
                <c:pt idx="10">
                  <c:v>21</c:v>
                </c:pt>
                <c:pt idx="11">
                  <c:v>21</c:v>
                </c:pt>
                <c:pt idx="12">
                  <c:v>21</c:v>
                </c:pt>
                <c:pt idx="13">
                  <c:v>20</c:v>
                </c:pt>
                <c:pt idx="14">
                  <c:v>20</c:v>
                </c:pt>
                <c:pt idx="15">
                  <c:v>20</c:v>
                </c:pt>
                <c:pt idx="16">
                  <c:v>20</c:v>
                </c:pt>
                <c:pt idx="17">
                  <c:v>19</c:v>
                </c:pt>
              </c:numCache>
            </c:numRef>
          </c:val>
        </c:ser>
        <c:ser>
          <c:idx val="1"/>
          <c:order val="1"/>
          <c:tx>
            <c:strRef>
              <c:f>Sheet1!$C$1</c:f>
              <c:strCache>
                <c:ptCount val="1"/>
                <c:pt idx="0">
                  <c:v>China</c:v>
                </c:pt>
              </c:strCache>
            </c:strRef>
          </c:tx>
          <c:invertIfNegative val="0"/>
          <c:cat>
            <c:numRef>
              <c:f>Sheet1!$A$2:$A$19</c:f>
              <c:numCache>
                <c:formatCode>General</c:formatCode>
                <c:ptCount val="18"/>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numCache>
            </c:numRef>
          </c:cat>
          <c:val>
            <c:numRef>
              <c:f>Sheet1!$C$2:$C$19</c:f>
              <c:numCache>
                <c:formatCode>General</c:formatCode>
                <c:ptCount val="18"/>
                <c:pt idx="0">
                  <c:v>97</c:v>
                </c:pt>
                <c:pt idx="1">
                  <c:v>96</c:v>
                </c:pt>
                <c:pt idx="2">
                  <c:v>96</c:v>
                </c:pt>
                <c:pt idx="3">
                  <c:v>96</c:v>
                </c:pt>
                <c:pt idx="4">
                  <c:v>95</c:v>
                </c:pt>
                <c:pt idx="5">
                  <c:v>91</c:v>
                </c:pt>
                <c:pt idx="6">
                  <c:v>94</c:v>
                </c:pt>
                <c:pt idx="7">
                  <c:v>92</c:v>
                </c:pt>
                <c:pt idx="8">
                  <c:v>92</c:v>
                </c:pt>
                <c:pt idx="9">
                  <c:v>92</c:v>
                </c:pt>
                <c:pt idx="10">
                  <c:v>90</c:v>
                </c:pt>
                <c:pt idx="11">
                  <c:v>86</c:v>
                </c:pt>
                <c:pt idx="12">
                  <c:v>82</c:v>
                </c:pt>
                <c:pt idx="13">
                  <c:v>82</c:v>
                </c:pt>
                <c:pt idx="14">
                  <c:v>80</c:v>
                </c:pt>
                <c:pt idx="15">
                  <c:v>79</c:v>
                </c:pt>
                <c:pt idx="16">
                  <c:v>78</c:v>
                </c:pt>
                <c:pt idx="17">
                  <c:v>77</c:v>
                </c:pt>
              </c:numCache>
            </c:numRef>
          </c:val>
        </c:ser>
        <c:ser>
          <c:idx val="2"/>
          <c:order val="2"/>
          <c:tx>
            <c:strRef>
              <c:f>Sheet1!$D$1</c:f>
              <c:strCache>
                <c:ptCount val="1"/>
                <c:pt idx="0">
                  <c:v>Hong Kong SAR</c:v>
                </c:pt>
              </c:strCache>
            </c:strRef>
          </c:tx>
          <c:invertIfNegative val="0"/>
          <c:cat>
            <c:numRef>
              <c:f>Sheet1!$A$2:$A$19</c:f>
              <c:numCache>
                <c:formatCode>General</c:formatCode>
                <c:ptCount val="18"/>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numCache>
            </c:numRef>
          </c:cat>
          <c:val>
            <c:numRef>
              <c:f>Sheet1!$D$2:$D$19</c:f>
              <c:numCache>
                <c:formatCode>General</c:formatCode>
                <c:ptCount val="18"/>
                <c:pt idx="0">
                  <c:v>62</c:v>
                </c:pt>
                <c:pt idx="1">
                  <c:v>62</c:v>
                </c:pt>
                <c:pt idx="2">
                  <c:v>64</c:v>
                </c:pt>
                <c:pt idx="3">
                  <c:v>67</c:v>
                </c:pt>
                <c:pt idx="4">
                  <c:v>59</c:v>
                </c:pt>
                <c:pt idx="5">
                  <c:v>56</c:v>
                </c:pt>
                <c:pt idx="6">
                  <c:v>57</c:v>
                </c:pt>
                <c:pt idx="7">
                  <c:v>53</c:v>
                </c:pt>
                <c:pt idx="8">
                  <c:v>56</c:v>
                </c:pt>
                <c:pt idx="9">
                  <c:v>52</c:v>
                </c:pt>
                <c:pt idx="10">
                  <c:v>52</c:v>
                </c:pt>
                <c:pt idx="11">
                  <c:v>54</c:v>
                </c:pt>
                <c:pt idx="12">
                  <c:v>53</c:v>
                </c:pt>
                <c:pt idx="13">
                  <c:v>51</c:v>
                </c:pt>
                <c:pt idx="14">
                  <c:v>48</c:v>
                </c:pt>
                <c:pt idx="15">
                  <c:v>47</c:v>
                </c:pt>
                <c:pt idx="16">
                  <c:v>45</c:v>
                </c:pt>
                <c:pt idx="17">
                  <c:v>43</c:v>
                </c:pt>
              </c:numCache>
            </c:numRef>
          </c:val>
        </c:ser>
        <c:dLbls>
          <c:showLegendKey val="0"/>
          <c:showVal val="0"/>
          <c:showCatName val="0"/>
          <c:showSerName val="0"/>
          <c:showPercent val="0"/>
          <c:showBubbleSize val="0"/>
        </c:dLbls>
        <c:gapWidth val="150"/>
        <c:axId val="213335120"/>
        <c:axId val="164552576"/>
      </c:barChart>
      <c:catAx>
        <c:axId val="213335120"/>
        <c:scaling>
          <c:orientation val="minMax"/>
        </c:scaling>
        <c:delete val="0"/>
        <c:axPos val="b"/>
        <c:numFmt formatCode="General" sourceLinked="1"/>
        <c:majorTickMark val="out"/>
        <c:minorTickMark val="none"/>
        <c:tickLblPos val="nextTo"/>
        <c:crossAx val="164552576"/>
        <c:crosses val="autoZero"/>
        <c:auto val="1"/>
        <c:lblAlgn val="ctr"/>
        <c:lblOffset val="100"/>
        <c:noMultiLvlLbl val="0"/>
      </c:catAx>
      <c:valAx>
        <c:axId val="164552576"/>
        <c:scaling>
          <c:orientation val="minMax"/>
        </c:scaling>
        <c:delete val="0"/>
        <c:axPos val="l"/>
        <c:majorGridlines/>
        <c:numFmt formatCode="General" sourceLinked="1"/>
        <c:majorTickMark val="out"/>
        <c:minorTickMark val="none"/>
        <c:tickLblPos val="nextTo"/>
        <c:crossAx val="213335120"/>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08A57C49-617D-49F4-955F-2B724E65FA10}" type="datetimeFigureOut">
              <a:rPr lang="en-US" smtClean="0"/>
              <a:t>10/1/2015</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3C5ECBB9-E94C-407A-BCD5-4517B98967CF}" type="slidenum">
              <a:rPr lang="en-US" smtClean="0"/>
              <a:t>‹#›</a:t>
            </a:fld>
            <a:endParaRPr lang="en-US"/>
          </a:p>
        </p:txBody>
      </p:sp>
    </p:spTree>
    <p:extLst>
      <p:ext uri="{BB962C8B-B14F-4D97-AF65-F5344CB8AC3E}">
        <p14:creationId xmlns:p14="http://schemas.microsoft.com/office/powerpoint/2010/main" val="2888578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average</a:t>
            </a:r>
            <a:r>
              <a:rPr lang="en-US" baseline="0" dirty="0" smtClean="0"/>
              <a:t> purchasing power of consumers has marched upward in both countries with the single exception of 2009 in the U.S. This is good news for the average citizen in both countries. However, distribution of this increasing wealth around the mean is a growing internal political problem in both countries. Finally, while it is hard to see in this presentation of the data, the growth rate of the GDP/capita is much higher for China (2011/2000 = +255%) than for the U.S. (2011/2000, +37%).</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3</a:t>
            </a:fld>
            <a:endParaRPr lang="en-US"/>
          </a:p>
        </p:txBody>
      </p:sp>
    </p:spTree>
    <p:extLst>
      <p:ext uri="{BB962C8B-B14F-4D97-AF65-F5344CB8AC3E}">
        <p14:creationId xmlns:p14="http://schemas.microsoft.com/office/powerpoint/2010/main" val="3757322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Persistent</a:t>
            </a:r>
            <a:r>
              <a:rPr lang="en-US" baseline="0" dirty="0" smtClean="0"/>
              <a:t> unemployment in the U.S. is a crucial problem for the world economy. China has not been reporting in recent years to the World Bank which suggests problems there. Going forward, unemployment in either or both countries represents a substantial threat for politics and economics globally. We also note that the often heard claim that U.S. unemployment is a consequence of cheap Chinese labor is not supported by these data.</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12</a:t>
            </a:fld>
            <a:endParaRPr lang="en-US"/>
          </a:p>
        </p:txBody>
      </p:sp>
    </p:spTree>
    <p:extLst>
      <p:ext uri="{BB962C8B-B14F-4D97-AF65-F5344CB8AC3E}">
        <p14:creationId xmlns:p14="http://schemas.microsoft.com/office/powerpoint/2010/main" val="237091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continued growth of Chinese exports</a:t>
            </a:r>
            <a:r>
              <a:rPr lang="en-US" baseline="0" dirty="0" smtClean="0"/>
              <a:t> to the U.S. continues to astonish. U.S. exports to China have been growing nicely in recent years as well. We note that these merchandise trade statistics underestimate the overall trade relationship as services exports are ignored. For the U.S. exports of services add approximately another 40% to total exports to China. </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14</a:t>
            </a:fld>
            <a:endParaRPr lang="en-US"/>
          </a:p>
        </p:txBody>
      </p:sp>
    </p:spTree>
    <p:extLst>
      <p:ext uri="{BB962C8B-B14F-4D97-AF65-F5344CB8AC3E}">
        <p14:creationId xmlns:p14="http://schemas.microsoft.com/office/powerpoint/2010/main" val="30856539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the</a:t>
            </a:r>
            <a:r>
              <a:rPr lang="en-US" baseline="0" dirty="0" smtClean="0"/>
              <a:t> exception of 2009 total trade between the two countries has continued to burgeon. But, the trade imbalance continues to be a substantial negative. Indeed, the U.S. trade deficit with China is the largest of that with all countries. China has invested its trade surplus into U.S. treasuries as will be seen in successive slides. Also, the recent loosening of currency exchange rate restrictions in China will theoretically help as well. Finally, it is important to consider that the U.S. trade deficit shown above is overstated in two respects. (1) The U.S. has a trade surplus with China in services as with the rest of the world. (2) Many of the products sent from China to the U.S. are simply assembled in China. For example, the value of iPhone 3G shipped from China to the U.S. contains only 3.6% of components and labor from China. </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15</a:t>
            </a:fld>
            <a:endParaRPr lang="en-US"/>
          </a:p>
        </p:txBody>
      </p:sp>
    </p:spTree>
    <p:extLst>
      <p:ext uri="{BB962C8B-B14F-4D97-AF65-F5344CB8AC3E}">
        <p14:creationId xmlns:p14="http://schemas.microsoft.com/office/powerpoint/2010/main" val="28277661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not artificially</a:t>
            </a:r>
            <a:r>
              <a:rPr lang="en-US" baseline="0" dirty="0" smtClean="0"/>
              <a:t> manipulated by governments, s</a:t>
            </a:r>
            <a:r>
              <a:rPr lang="en-US" dirty="0" smtClean="0"/>
              <a:t>tability in exchang</a:t>
            </a:r>
            <a:r>
              <a:rPr lang="en-US" baseline="0" dirty="0" smtClean="0"/>
              <a:t>e rates is generally a good thing for international commerce. The graph shows dramatically how the value of the </a:t>
            </a:r>
            <a:r>
              <a:rPr lang="en-US" baseline="0" dirty="0" err="1" smtClean="0"/>
              <a:t>yuan</a:t>
            </a:r>
            <a:r>
              <a:rPr lang="en-US" baseline="0" dirty="0" smtClean="0"/>
              <a:t> was pegged to the value of the dollar between 1995-2006.  Since then the </a:t>
            </a:r>
            <a:r>
              <a:rPr lang="en-US" baseline="0" dirty="0" err="1" smtClean="0"/>
              <a:t>yuan</a:t>
            </a:r>
            <a:r>
              <a:rPr lang="en-US" baseline="0" dirty="0" smtClean="0"/>
              <a:t> as strengthened against the dollar, albeit too slowly for some. Indeed, governments around the world are challenged with balancing currency policies and unemployment.</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16</a:t>
            </a:fld>
            <a:endParaRPr lang="en-US"/>
          </a:p>
        </p:txBody>
      </p:sp>
    </p:spTree>
    <p:extLst>
      <p:ext uri="{BB962C8B-B14F-4D97-AF65-F5344CB8AC3E}">
        <p14:creationId xmlns:p14="http://schemas.microsoft.com/office/powerpoint/2010/main" val="42268608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growth</a:t>
            </a:r>
            <a:r>
              <a:rPr lang="en-US" baseline="0" dirty="0" smtClean="0"/>
              <a:t> in Chinese holdings of U.S. treasures has in recent years slowed from its torrid pace. While some argue that this link between the two countries is dangerously volatile, the girth of this Chinese investment in the U.S. renders it much less so.</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17</a:t>
            </a:fld>
            <a:endParaRPr lang="en-US"/>
          </a:p>
        </p:txBody>
      </p:sp>
    </p:spTree>
    <p:extLst>
      <p:ext uri="{BB962C8B-B14F-4D97-AF65-F5344CB8AC3E}">
        <p14:creationId xmlns:p14="http://schemas.microsoft.com/office/powerpoint/2010/main" val="28142033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a:t>
            </a:r>
            <a:r>
              <a:rPr lang="en-US" baseline="0" dirty="0" smtClean="0"/>
              <a:t> FDI in China has grown steadily over the years, with a noted decline in 2011, the most recent year for which data are available. Chinese FDI in the U.S. has recently begun to grow as well. These sorts of longer-term investments promote economic stability between and within the two countries. </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18</a:t>
            </a:fld>
            <a:endParaRPr lang="en-US"/>
          </a:p>
        </p:txBody>
      </p:sp>
    </p:spTree>
    <p:extLst>
      <p:ext uri="{BB962C8B-B14F-4D97-AF65-F5344CB8AC3E}">
        <p14:creationId xmlns:p14="http://schemas.microsoft.com/office/powerpoint/2010/main" val="7895574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Americans</a:t>
            </a:r>
            <a:r>
              <a:rPr lang="en-US" baseline="0" dirty="0" smtClean="0"/>
              <a:t> have reduced their travel to China in recent years, while Chinese travel to the U.S. has burgeoned since 2009. This adds up to new levels of interaction between citizens of the two trading partners.</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19</a:t>
            </a:fld>
            <a:endParaRPr lang="en-US"/>
          </a:p>
        </p:txBody>
      </p:sp>
    </p:spTree>
    <p:extLst>
      <p:ext uri="{BB962C8B-B14F-4D97-AF65-F5344CB8AC3E}">
        <p14:creationId xmlns:p14="http://schemas.microsoft.com/office/powerpoint/2010/main" val="31125000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Educational</a:t>
            </a:r>
            <a:r>
              <a:rPr lang="en-US" baseline="0" dirty="0" smtClean="0"/>
              <a:t> exchange between the two countries remains dominated by Chinese students coming to the U.S. And in the last four years the growth of Chinese student has begun to accelerate, while American students traveling to China has stabilized at a low level. The data regarding American students in China for 2012 are not yet available.</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20</a:t>
            </a:fld>
            <a:endParaRPr lang="en-US"/>
          </a:p>
        </p:txBody>
      </p:sp>
    </p:spTree>
    <p:extLst>
      <p:ext uri="{BB962C8B-B14F-4D97-AF65-F5344CB8AC3E}">
        <p14:creationId xmlns:p14="http://schemas.microsoft.com/office/powerpoint/2010/main" val="15858545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the growth in American students’ Chinese language training may appear encouraging, it is a mere drop</a:t>
            </a:r>
            <a:r>
              <a:rPr lang="en-US" baseline="0" dirty="0" smtClean="0"/>
              <a:t> in the bucket as </a:t>
            </a:r>
            <a:r>
              <a:rPr lang="en-US" baseline="0" smtClean="0"/>
              <a:t>it is less </a:t>
            </a:r>
            <a:r>
              <a:rPr lang="en-US" baseline="0" dirty="0" smtClean="0"/>
              <a:t>than 1% of all American college students. Alternatively, </a:t>
            </a:r>
            <a:r>
              <a:rPr lang="en-US" u="sng" baseline="0" dirty="0" smtClean="0"/>
              <a:t>all</a:t>
            </a:r>
            <a:r>
              <a:rPr lang="en-US" baseline="0" dirty="0" smtClean="0"/>
              <a:t> Chinese students take English as part of their tertiary education.</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21</a:t>
            </a:fld>
            <a:endParaRPr lang="en-US"/>
          </a:p>
        </p:txBody>
      </p:sp>
    </p:spTree>
    <p:extLst>
      <p:ext uri="{BB962C8B-B14F-4D97-AF65-F5344CB8AC3E}">
        <p14:creationId xmlns:p14="http://schemas.microsoft.com/office/powerpoint/2010/main" val="42201268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growth of collaboration in invention is quite impressive</a:t>
            </a:r>
            <a:r>
              <a:rPr lang="en-US" baseline="0" dirty="0" smtClean="0"/>
              <a:t> as illustrated by this graph. While the numbers remain small – the U.S. patent offices grants approximately 250,000 patents each year – this does demonstrate that collaboration in R&amp;D is growing fast.</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22</a:t>
            </a:fld>
            <a:endParaRPr lang="en-US"/>
          </a:p>
        </p:txBody>
      </p:sp>
    </p:spTree>
    <p:extLst>
      <p:ext uri="{BB962C8B-B14F-4D97-AF65-F5344CB8AC3E}">
        <p14:creationId xmlns:p14="http://schemas.microsoft.com/office/powerpoint/2010/main" val="4294402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measure of the public health of the countries: More good news. Longevity</a:t>
            </a:r>
            <a:r>
              <a:rPr lang="en-US" baseline="0" dirty="0" smtClean="0"/>
              <a:t> continues to increase in both countries, albeit slowly. We have provided the data for Hong Kong to demonstrate that even better results are reasonable aspirations in both the U.S. and the rest of China. Notice that the difference between the U.S. and China in 1985 was 8 years and in 2010 it declined to 5 years.</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4</a:t>
            </a:fld>
            <a:endParaRPr lang="en-US"/>
          </a:p>
        </p:txBody>
      </p:sp>
    </p:spTree>
    <p:extLst>
      <p:ext uri="{BB962C8B-B14F-4D97-AF65-F5344CB8AC3E}">
        <p14:creationId xmlns:p14="http://schemas.microsoft.com/office/powerpoint/2010/main" val="9069756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Finally, some might say that</a:t>
            </a:r>
            <a:r>
              <a:rPr lang="en-US" baseline="0" dirty="0" smtClean="0"/>
              <a:t> the increase in trade disputes between the two countries is a bad thing. To the contrary, we see the increasing use of the WTO to mediate such disputes a sign of a healthy trade relationship. Third party mediation is the best prophylactic against the damaging trade wars </a:t>
            </a:r>
            <a:r>
              <a:rPr lang="en-US" baseline="0" smtClean="0"/>
              <a:t>of the past.</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23</a:t>
            </a:fld>
            <a:endParaRPr lang="en-US"/>
          </a:p>
        </p:txBody>
      </p:sp>
    </p:spTree>
    <p:extLst>
      <p:ext uri="{BB962C8B-B14F-4D97-AF65-F5344CB8AC3E}">
        <p14:creationId xmlns:p14="http://schemas.microsoft.com/office/powerpoint/2010/main" val="1820887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measure of the level of violence in the countries: Homicide</a:t>
            </a:r>
            <a:r>
              <a:rPr lang="en-US" baseline="0" dirty="0" smtClean="0"/>
              <a:t> rates are very different in the two countries. However the metrics in both countries have improved in the last few years.</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5</a:t>
            </a:fld>
            <a:endParaRPr lang="en-US"/>
          </a:p>
        </p:txBody>
      </p:sp>
    </p:spTree>
    <p:extLst>
      <p:ext uri="{BB962C8B-B14F-4D97-AF65-F5344CB8AC3E}">
        <p14:creationId xmlns:p14="http://schemas.microsoft.com/office/powerpoint/2010/main" val="2738845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a:t>
            </a:r>
            <a:r>
              <a:rPr lang="en-US" baseline="0" dirty="0" smtClean="0"/>
              <a:t> the data are somewhat incomplete, the rise of enrollment for women in institutions of higher learning is perhaps the most impressive change in both countries. According to Steven Pinker at Harvard, this bodes well for the continuing peace between the two countries. In 2010 in the U.S. there were over 140 women per 100 men university students while in China there are 110 women per 100 men in universities.</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6</a:t>
            </a:fld>
            <a:endParaRPr lang="en-US"/>
          </a:p>
        </p:txBody>
      </p:sp>
    </p:spTree>
    <p:extLst>
      <p:ext uri="{BB962C8B-B14F-4D97-AF65-F5344CB8AC3E}">
        <p14:creationId xmlns:p14="http://schemas.microsoft.com/office/powerpoint/2010/main" val="1431132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China is catching up fast, particularly as growth has languished in the last</a:t>
            </a:r>
            <a:r>
              <a:rPr lang="en-US" baseline="0" dirty="0" smtClean="0"/>
              <a:t> few years in the U.S.</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7</a:t>
            </a:fld>
            <a:endParaRPr lang="en-US"/>
          </a:p>
        </p:txBody>
      </p:sp>
    </p:spTree>
    <p:extLst>
      <p:ext uri="{BB962C8B-B14F-4D97-AF65-F5344CB8AC3E}">
        <p14:creationId xmlns:p14="http://schemas.microsoft.com/office/powerpoint/2010/main" val="2944153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Albeit slowly, energy use is converging. Of course, America’s appetite for energy is the highest</a:t>
            </a:r>
            <a:r>
              <a:rPr lang="en-US" baseline="0" dirty="0" smtClean="0"/>
              <a:t> in the world. But at least in recent years things have begun to improve in the States. We note that energy imports as a percentage of total use peaked in 2005 at 30%. In 2011 it declined to 19%. China was an energy exporter until 1998 while in 2010 it imported 9% of its energy used.</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8</a:t>
            </a:fld>
            <a:endParaRPr lang="en-US"/>
          </a:p>
        </p:txBody>
      </p:sp>
    </p:spTree>
    <p:extLst>
      <p:ext uri="{BB962C8B-B14F-4D97-AF65-F5344CB8AC3E}">
        <p14:creationId xmlns:p14="http://schemas.microsoft.com/office/powerpoint/2010/main" val="4067004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associated pattern in CO2 emissions suggest little real progress in alternative energy solutions in either of the two biggest polluters in the world. The CO2 pollution problem has declined by 15% during 2003-2009 in the U.S. while it has doubled in the same time period in China.</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9</a:t>
            </a:fld>
            <a:endParaRPr lang="en-US"/>
          </a:p>
        </p:txBody>
      </p:sp>
    </p:spTree>
    <p:extLst>
      <p:ext uri="{BB962C8B-B14F-4D97-AF65-F5344CB8AC3E}">
        <p14:creationId xmlns:p14="http://schemas.microsoft.com/office/powerpoint/2010/main" val="2119282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higher</a:t>
            </a:r>
            <a:r>
              <a:rPr lang="en-US" baseline="0" dirty="0" smtClean="0"/>
              <a:t> numbers reflect less corruption, specifically of the bribery sort. In 2012 the numbers for both China and U.S. improved marginally. Again, we have provided the Hong Kong numbers to suggest how things might be improved in the two larger entities. Three countries were ranked #1 as the least corrupt with scores of 90 – Denmark, Finland, and New Zealand. Likewise three countries were ranked as the most corrupt with scores of 8 – Afghanistan, North Korea, and Somalia. The 2012 rankings and scores for Hong Kong were #14, 77; the United States #19, 73; and China #80, 39.</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10</a:t>
            </a:fld>
            <a:endParaRPr lang="en-US"/>
          </a:p>
        </p:txBody>
      </p:sp>
    </p:spTree>
    <p:extLst>
      <p:ext uri="{BB962C8B-B14F-4D97-AF65-F5344CB8AC3E}">
        <p14:creationId xmlns:p14="http://schemas.microsoft.com/office/powerpoint/2010/main" val="3272250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Piracy</a:t>
            </a:r>
            <a:r>
              <a:rPr lang="en-US" baseline="0" dirty="0" smtClean="0"/>
              <a:t> rates are declining in all three places. We do note that despite the lower piracy rate for the U.S., much more money is lost to software piracy in the U.S. than in any other country. The 2011 losses in the U.S. were $9.8 billion, China $8.9 billion, and Hong Kong $233 million.</a:t>
            </a:r>
            <a:endParaRPr lang="en-US" dirty="0"/>
          </a:p>
        </p:txBody>
      </p:sp>
      <p:sp>
        <p:nvSpPr>
          <p:cNvPr id="4" name="Slide Number Placeholder 3"/>
          <p:cNvSpPr>
            <a:spLocks noGrp="1"/>
          </p:cNvSpPr>
          <p:nvPr>
            <p:ph type="sldNum" sz="quarter" idx="10"/>
          </p:nvPr>
        </p:nvSpPr>
        <p:spPr/>
        <p:txBody>
          <a:bodyPr/>
          <a:lstStyle/>
          <a:p>
            <a:fld id="{3C5ECBB9-E94C-407A-BCD5-4517B98967CF}" type="slidenum">
              <a:rPr lang="en-US" smtClean="0"/>
              <a:t>11</a:t>
            </a:fld>
            <a:endParaRPr lang="en-US"/>
          </a:p>
        </p:txBody>
      </p:sp>
    </p:spTree>
    <p:extLst>
      <p:ext uri="{BB962C8B-B14F-4D97-AF65-F5344CB8AC3E}">
        <p14:creationId xmlns:p14="http://schemas.microsoft.com/office/powerpoint/2010/main" val="2041156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1F34DF-C273-417E-8A7B-11EA10E987CB}" type="datetimeFigureOut">
              <a:rPr lang="en-US" smtClean="0"/>
              <a:t>10/1/2015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3863759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1F34DF-C273-417E-8A7B-11EA10E987CB}" type="datetimeFigureOut">
              <a:rPr lang="en-US" smtClean="0"/>
              <a:t>10/1/2015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836712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1F34DF-C273-417E-8A7B-11EA10E987CB}" type="datetimeFigureOut">
              <a:rPr lang="en-US" smtClean="0"/>
              <a:t>10/1/2015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470542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1F34DF-C273-417E-8A7B-11EA10E987CB}" type="datetimeFigureOut">
              <a:rPr lang="en-US" smtClean="0"/>
              <a:t>10/1/2015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4275783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1F34DF-C273-417E-8A7B-11EA10E987CB}" type="datetimeFigureOut">
              <a:rPr lang="en-US" smtClean="0"/>
              <a:t>10/1/2015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645142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1F34DF-C273-417E-8A7B-11EA10E987CB}" type="datetimeFigureOut">
              <a:rPr lang="en-US" smtClean="0"/>
              <a:t>10/1/2015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2061570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1F34DF-C273-417E-8A7B-11EA10E987CB}" type="datetimeFigureOut">
              <a:rPr lang="en-US" smtClean="0"/>
              <a:t>10/1/2015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796145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1F34DF-C273-417E-8A7B-11EA10E987CB}" type="datetimeFigureOut">
              <a:rPr lang="en-US" smtClean="0"/>
              <a:t>10/1/2015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3524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F34DF-C273-417E-8A7B-11EA10E987CB}" type="datetimeFigureOut">
              <a:rPr lang="en-US" smtClean="0"/>
              <a:t>10/1/2015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2662121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1F34DF-C273-417E-8A7B-11EA10E987CB}" type="datetimeFigureOut">
              <a:rPr lang="en-US" smtClean="0"/>
              <a:t>10/1/2015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1284582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1F34DF-C273-417E-8A7B-11EA10E987CB}" type="datetimeFigureOut">
              <a:rPr lang="en-US" smtClean="0"/>
              <a:t>10/1/2015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40E608-7BB5-4604-9A8A-D4143C9A147B}" type="slidenum">
              <a:rPr lang="en-US" smtClean="0"/>
              <a:t>‹#›</a:t>
            </a:fld>
            <a:endParaRPr lang="en-US"/>
          </a:p>
        </p:txBody>
      </p:sp>
    </p:spTree>
    <p:extLst>
      <p:ext uri="{BB962C8B-B14F-4D97-AF65-F5344CB8AC3E}">
        <p14:creationId xmlns:p14="http://schemas.microsoft.com/office/powerpoint/2010/main" val="3768244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1F34DF-C273-417E-8A7B-11EA10E987CB}" type="datetimeFigureOut">
              <a:rPr lang="en-US" smtClean="0"/>
              <a:t>10/1/2015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40E608-7BB5-4604-9A8A-D4143C9A147B}" type="slidenum">
              <a:rPr lang="en-US" smtClean="0"/>
              <a:t>‹#›</a:t>
            </a:fld>
            <a:endParaRPr lang="en-US"/>
          </a:p>
        </p:txBody>
      </p:sp>
    </p:spTree>
    <p:extLst>
      <p:ext uri="{BB962C8B-B14F-4D97-AF65-F5344CB8AC3E}">
        <p14:creationId xmlns:p14="http://schemas.microsoft.com/office/powerpoint/2010/main" val="2544348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graham@uci.edu"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fontScale="90000"/>
          </a:bodyPr>
          <a:lstStyle/>
          <a:p>
            <a:r>
              <a:rPr lang="en-US" b="1" dirty="0" smtClean="0"/>
              <a:t>US-China Barometer 2013</a:t>
            </a:r>
            <a:r>
              <a:rPr lang="en-US" dirty="0" smtClean="0"/>
              <a:t/>
            </a:r>
            <a:br>
              <a:rPr lang="en-US" dirty="0" smtClean="0"/>
            </a:br>
            <a:r>
              <a:rPr lang="en-US" sz="1800" b="1" dirty="0" smtClean="0"/>
              <a:t>John S. &amp; Marilyn Long U.S.-China </a:t>
            </a:r>
            <a:br>
              <a:rPr lang="en-US" sz="1800" b="1" dirty="0" smtClean="0"/>
            </a:br>
            <a:r>
              <a:rPr lang="en-US" sz="1800" b="1" dirty="0" smtClean="0"/>
              <a:t>Institute for Business &amp; Law</a:t>
            </a:r>
            <a:br>
              <a:rPr lang="en-US" sz="1800" b="1" dirty="0" smtClean="0"/>
            </a:br>
            <a:r>
              <a:rPr lang="en-US" sz="1800" b="1" dirty="0" smtClean="0"/>
              <a:t>University of California, Irvine</a:t>
            </a:r>
            <a:endParaRPr lang="en-US" sz="1800" b="1" dirty="0"/>
          </a:p>
        </p:txBody>
      </p:sp>
      <p:sp>
        <p:nvSpPr>
          <p:cNvPr id="3" name="Content Placeholder 2"/>
          <p:cNvSpPr>
            <a:spLocks noGrp="1"/>
          </p:cNvSpPr>
          <p:nvPr>
            <p:ph idx="1"/>
          </p:nvPr>
        </p:nvSpPr>
        <p:spPr>
          <a:xfrm>
            <a:off x="457200" y="1981200"/>
            <a:ext cx="8229600" cy="4144963"/>
          </a:xfrm>
        </p:spPr>
        <p:txBody>
          <a:bodyPr>
            <a:normAutofit/>
          </a:bodyPr>
          <a:lstStyle/>
          <a:p>
            <a:pPr marL="0" indent="0">
              <a:buNone/>
            </a:pPr>
            <a:r>
              <a:rPr lang="en-US" sz="1200" dirty="0" smtClean="0"/>
              <a:t>The stated purpose of the Long Institute is to “…develop important relationships between the U.S. and China...” Toward that end the Institute annually publishes the US-China Barometer, a measure of perhaps the most important relationship between countries in the world. The Barometer provides a multidimensional representation of the relationship based on a compilation of most recent and pertinent data. Public and political opinion are eschewed. Indeed, we would hope that objective metrics would influence opinions rather than vice-versa.</a:t>
            </a:r>
          </a:p>
          <a:p>
            <a:pPr marL="0" indent="0">
              <a:buNone/>
            </a:pPr>
            <a:endParaRPr lang="en-US" sz="1200" dirty="0"/>
          </a:p>
          <a:p>
            <a:pPr marL="0" indent="0">
              <a:buNone/>
            </a:pPr>
            <a:r>
              <a:rPr lang="en-US" sz="1200" dirty="0" smtClean="0"/>
              <a:t>We have endeavored to collect and present the data objectively by using mostly third-party sources such as the World Bank. Where both American and Chinese sources exist we have discovered some substantial discrepancies – a good example is in Foreign Direct Investment. In the future we will collaborate with our colleagues in China toward determining the best ways to manage such discrepancies.</a:t>
            </a:r>
          </a:p>
          <a:p>
            <a:pPr marL="0" indent="0">
              <a:buNone/>
            </a:pPr>
            <a:endParaRPr lang="en-US" sz="1200" dirty="0"/>
          </a:p>
          <a:p>
            <a:pPr marL="0" indent="0">
              <a:buNone/>
            </a:pPr>
            <a:r>
              <a:rPr lang="en-US" sz="1200" dirty="0" smtClean="0"/>
              <a:t>We are also considering developing a summary statistic combining the various measures as a sort of index of the relationship that might be compared over the years. However, this effort is thwarted in two ways: First, the mathematical problem is not trivial – combining the numbers is a bit like comparing apples, oranges, and puppies. Second, important details are lost in a summary statistic. So we deliver the Barometer as a 20-slide power-point presentation with interpretive notes (see below each slide)and the data sets (right click then choose “edit data”)imbedded. Users and viewers are most welcome to adapt the presentation to their own purposes. Just don’t change the data.</a:t>
            </a:r>
          </a:p>
          <a:p>
            <a:pPr marL="0" indent="0">
              <a:buNone/>
            </a:pPr>
            <a:endParaRPr lang="en-US" sz="1200" dirty="0"/>
          </a:p>
          <a:p>
            <a:pPr marL="0" indent="0">
              <a:buNone/>
            </a:pPr>
            <a:r>
              <a:rPr lang="en-US" sz="1200" dirty="0" smtClean="0"/>
              <a:t>We expect and seek your criticism so that we might improve the Barometer in future years. Feel free to comment on our choice of metrics and our own biases that we have had trouble seeing. Please send your comments to John L. Graham at </a:t>
            </a:r>
            <a:r>
              <a:rPr lang="en-US" sz="1200" dirty="0" smtClean="0">
                <a:hlinkClick r:id="rId2"/>
              </a:rPr>
              <a:t>jgraham@uci.edu</a:t>
            </a:r>
            <a:r>
              <a:rPr lang="en-US" sz="1200" dirty="0" smtClean="0"/>
              <a:t> .</a:t>
            </a:r>
          </a:p>
          <a:p>
            <a:pPr marL="0" indent="0">
              <a:buNone/>
            </a:pPr>
            <a:endParaRPr lang="en-US" sz="1200" dirty="0"/>
          </a:p>
          <a:p>
            <a:pPr marL="0" indent="0">
              <a:buNone/>
            </a:pPr>
            <a:endParaRPr lang="en-US" sz="1200" dirty="0" smtClean="0"/>
          </a:p>
          <a:p>
            <a:pPr marL="0" indent="0">
              <a:buNone/>
            </a:pPr>
            <a:endParaRPr lang="en-US" sz="1200" dirty="0"/>
          </a:p>
          <a:p>
            <a:pPr marL="0" indent="0">
              <a:buNone/>
            </a:pPr>
            <a:endParaRPr lang="en-US" sz="1200"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2914291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Corruption Perception Index (scores)</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2727742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transparency.org</a:t>
            </a:r>
            <a:endParaRPr lang="en-US"/>
          </a:p>
        </p:txBody>
      </p:sp>
    </p:spTree>
    <p:extLst>
      <p:ext uri="{BB962C8B-B14F-4D97-AF65-F5344CB8AC3E}">
        <p14:creationId xmlns:p14="http://schemas.microsoft.com/office/powerpoint/2010/main" val="2227538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Piracy rates for computer software </a:t>
            </a:r>
            <a:br>
              <a:rPr lang="en-US" sz="3200" b="1" dirty="0" smtClean="0"/>
            </a:br>
            <a:r>
              <a:rPr lang="en-US" sz="3200" b="1" dirty="0" smtClean="0"/>
              <a:t>(% unlicensed use)</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933898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bsa.org/globalstudy</a:t>
            </a:r>
            <a:endParaRPr lang="en-US"/>
          </a:p>
        </p:txBody>
      </p:sp>
    </p:spTree>
    <p:extLst>
      <p:ext uri="{BB962C8B-B14F-4D97-AF65-F5344CB8AC3E}">
        <p14:creationId xmlns:p14="http://schemas.microsoft.com/office/powerpoint/2010/main" val="15661638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Unemployment rates (%)</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1284650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World Bank (WDI)</a:t>
            </a:r>
            <a:endParaRPr lang="en-US"/>
          </a:p>
        </p:txBody>
      </p:sp>
    </p:spTree>
    <p:extLst>
      <p:ext uri="{BB962C8B-B14F-4D97-AF65-F5344CB8AC3E}">
        <p14:creationId xmlns:p14="http://schemas.microsoft.com/office/powerpoint/2010/main" val="2539282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Interaction</a:t>
            </a:r>
            <a:endParaRPr lang="en-US" sz="3200" b="1" dirty="0"/>
          </a:p>
        </p:txBody>
      </p:sp>
      <p:sp>
        <p:nvSpPr>
          <p:cNvPr id="3" name="Content Placeholder 2"/>
          <p:cNvSpPr>
            <a:spLocks noGrp="1"/>
          </p:cNvSpPr>
          <p:nvPr>
            <p:ph idx="1"/>
          </p:nvPr>
        </p:nvSpPr>
        <p:spPr/>
        <p:txBody>
          <a:bodyPr>
            <a:normAutofit/>
          </a:bodyPr>
          <a:lstStyle/>
          <a:p>
            <a:pPr marL="0" indent="0">
              <a:buNone/>
            </a:pPr>
            <a:r>
              <a:rPr lang="en-US" sz="2800" b="1" dirty="0" smtClean="0"/>
              <a:t>The second group of slides presents measures of the increasing interaction of the two countries. In almost respects we see a strengthening of the bi-lateral relationship.</a:t>
            </a:r>
            <a:endParaRPr lang="en-US" sz="2800" b="1" dirty="0"/>
          </a:p>
        </p:txBody>
      </p:sp>
    </p:spTree>
    <p:extLst>
      <p:ext uri="{BB962C8B-B14F-4D97-AF65-F5344CB8AC3E}">
        <p14:creationId xmlns:p14="http://schemas.microsoft.com/office/powerpoint/2010/main" val="14956670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Trade in goods ($ billion)</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2212832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census.gov</a:t>
            </a:r>
            <a:endParaRPr lang="en-US"/>
          </a:p>
        </p:txBody>
      </p:sp>
    </p:spTree>
    <p:extLst>
      <p:ext uri="{BB962C8B-B14F-4D97-AF65-F5344CB8AC3E}">
        <p14:creationId xmlns:p14="http://schemas.microsoft.com/office/powerpoint/2010/main" val="42007567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Total U.S.-China trade </a:t>
            </a:r>
            <a:r>
              <a:rPr lang="en-US" sz="3200" b="1" smtClean="0"/>
              <a:t>in goods and </a:t>
            </a:r>
            <a:r>
              <a:rPr lang="en-US" sz="3200" b="1" dirty="0" smtClean="0"/>
              <a:t/>
            </a:r>
            <a:br>
              <a:rPr lang="en-US" sz="3200" b="1" dirty="0" smtClean="0"/>
            </a:br>
            <a:r>
              <a:rPr lang="en-US" sz="3200" b="1" dirty="0" smtClean="0"/>
              <a:t>U.S. trade deficit in goods ($ billion)</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1978326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census.gov</a:t>
            </a:r>
            <a:endParaRPr lang="en-US"/>
          </a:p>
        </p:txBody>
      </p:sp>
    </p:spTree>
    <p:extLst>
      <p:ext uri="{BB962C8B-B14F-4D97-AF65-F5344CB8AC3E}">
        <p14:creationId xmlns:p14="http://schemas.microsoft.com/office/powerpoint/2010/main" val="24049454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Historical dollar/</a:t>
            </a:r>
            <a:r>
              <a:rPr lang="en-US" sz="3200" b="1" dirty="0" err="1" smtClean="0"/>
              <a:t>yuan</a:t>
            </a:r>
            <a:r>
              <a:rPr lang="en-US" sz="3200" b="1" dirty="0" smtClean="0"/>
              <a:t> exchange rate</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9820473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databank.worldbank.org</a:t>
            </a:r>
            <a:endParaRPr lang="en-US"/>
          </a:p>
        </p:txBody>
      </p:sp>
    </p:spTree>
    <p:extLst>
      <p:ext uri="{BB962C8B-B14F-4D97-AF65-F5344CB8AC3E}">
        <p14:creationId xmlns:p14="http://schemas.microsoft.com/office/powerpoint/2010/main" val="1250941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Chinese holdings of U.S. treasuries ($ billion)</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6999702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treasury.gov</a:t>
            </a:r>
            <a:endParaRPr lang="en-US"/>
          </a:p>
        </p:txBody>
      </p:sp>
    </p:spTree>
    <p:extLst>
      <p:ext uri="{BB962C8B-B14F-4D97-AF65-F5344CB8AC3E}">
        <p14:creationId xmlns:p14="http://schemas.microsoft.com/office/powerpoint/2010/main" val="875265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Foreign direct investment ($ billion)</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6883589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026440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Travel between countries </a:t>
            </a:r>
            <a:br>
              <a:rPr lang="en-US" sz="3200" b="1" dirty="0" smtClean="0"/>
            </a:br>
            <a:r>
              <a:rPr lang="en-US" sz="3200" b="1" dirty="0" smtClean="0"/>
              <a:t>(thousands of passengers)</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5287295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tinet.ita.doc.gov</a:t>
            </a:r>
            <a:endParaRPr lang="en-US"/>
          </a:p>
        </p:txBody>
      </p:sp>
    </p:spTree>
    <p:extLst>
      <p:ext uri="{BB962C8B-B14F-4D97-AF65-F5344CB8AC3E}">
        <p14:creationId xmlns:p14="http://schemas.microsoft.com/office/powerpoint/2010/main" val="164408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Differences</a:t>
            </a:r>
            <a:endParaRPr lang="en-US" sz="3200" b="1" dirty="0"/>
          </a:p>
        </p:txBody>
      </p:sp>
      <p:sp>
        <p:nvSpPr>
          <p:cNvPr id="3" name="Content Placeholder 2"/>
          <p:cNvSpPr>
            <a:spLocks noGrp="1"/>
          </p:cNvSpPr>
          <p:nvPr>
            <p:ph idx="1"/>
          </p:nvPr>
        </p:nvSpPr>
        <p:spPr/>
        <p:txBody>
          <a:bodyPr>
            <a:normAutofit/>
          </a:bodyPr>
          <a:lstStyle/>
          <a:p>
            <a:pPr marL="0" indent="0">
              <a:buNone/>
            </a:pPr>
            <a:r>
              <a:rPr lang="en-US" sz="2400" b="1" dirty="0" smtClean="0"/>
              <a:t>The presentation is broken down into two sections. The first presents important differences across the two countries. The hope is that the differences will subside with the continued economic integration of the U.S. and China. We also look forward to improvements in both countries on all dimensions.</a:t>
            </a:r>
            <a:endParaRPr lang="en-US" sz="2400" b="1" dirty="0"/>
          </a:p>
        </p:txBody>
      </p:sp>
    </p:spTree>
    <p:extLst>
      <p:ext uri="{BB962C8B-B14F-4D97-AF65-F5344CB8AC3E}">
        <p14:creationId xmlns:p14="http://schemas.microsoft.com/office/powerpoint/2010/main" val="42682865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Educational exchange students </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6992587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iie.org</a:t>
            </a:r>
            <a:endParaRPr lang="en-US"/>
          </a:p>
        </p:txBody>
      </p:sp>
    </p:spTree>
    <p:extLst>
      <p:ext uri="{BB962C8B-B14F-4D97-AF65-F5344CB8AC3E}">
        <p14:creationId xmlns:p14="http://schemas.microsoft.com/office/powerpoint/2010/main" val="2957731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Chinese language training in higher education in U.S. (number of students)</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2681739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mla.org</a:t>
            </a:r>
            <a:endParaRPr lang="en-US"/>
          </a:p>
        </p:txBody>
      </p:sp>
    </p:spTree>
    <p:extLst>
      <p:ext uri="{BB962C8B-B14F-4D97-AF65-F5344CB8AC3E}">
        <p14:creationId xmlns:p14="http://schemas.microsoft.com/office/powerpoint/2010/main" val="32736261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t/>
            </a:r>
            <a:br>
              <a:rPr lang="en-US" sz="3200" b="1" dirty="0" smtClean="0"/>
            </a:br>
            <a:r>
              <a:rPr lang="en-US" sz="3200" b="1" dirty="0" smtClean="0"/>
              <a:t>U.S. patents granted to invention teams that </a:t>
            </a:r>
            <a:br>
              <a:rPr lang="en-US" sz="3200" b="1" dirty="0" smtClean="0"/>
            </a:br>
            <a:r>
              <a:rPr lang="en-US" sz="3200" b="1" dirty="0" smtClean="0"/>
              <a:t>include both American and Chinese citizens</a:t>
            </a:r>
            <a:br>
              <a:rPr lang="en-US" sz="3200" b="1" dirty="0" smtClean="0"/>
            </a:b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9412401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patft.uspto.gov</a:t>
            </a:r>
            <a:endParaRPr lang="en-US"/>
          </a:p>
        </p:txBody>
      </p:sp>
    </p:spTree>
    <p:extLst>
      <p:ext uri="{BB962C8B-B14F-4D97-AF65-F5344CB8AC3E}">
        <p14:creationId xmlns:p14="http://schemas.microsoft.com/office/powerpoint/2010/main" val="19201188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WTO complaints pending and settled</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8001708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wto.org</a:t>
            </a:r>
            <a:endParaRPr lang="en-US"/>
          </a:p>
        </p:txBody>
      </p:sp>
    </p:spTree>
    <p:extLst>
      <p:ext uri="{BB962C8B-B14F-4D97-AF65-F5344CB8AC3E}">
        <p14:creationId xmlns:p14="http://schemas.microsoft.com/office/powerpoint/2010/main" val="2148168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838199"/>
          </a:xfrm>
        </p:spPr>
        <p:txBody>
          <a:bodyPr>
            <a:normAutofit/>
          </a:bodyPr>
          <a:lstStyle/>
          <a:p>
            <a:r>
              <a:rPr lang="en-US" sz="3200" b="1" dirty="0" smtClean="0"/>
              <a:t>GDP per capita, PPP (current international $)</a:t>
            </a:r>
            <a:endParaRPr lang="en-US" sz="3200" b="1" dirty="0"/>
          </a:p>
        </p:txBody>
      </p:sp>
      <p:sp>
        <p:nvSpPr>
          <p:cNvPr id="3" name="Subtitle 2"/>
          <p:cNvSpPr>
            <a:spLocks noGrp="1"/>
          </p:cNvSpPr>
          <p:nvPr>
            <p:ph type="subTitle" idx="1"/>
          </p:nvPr>
        </p:nvSpPr>
        <p:spPr>
          <a:xfrm>
            <a:off x="1676400" y="5791200"/>
            <a:ext cx="6096000" cy="1066800"/>
          </a:xfrm>
        </p:spPr>
        <p:txBody>
          <a:bodyPr>
            <a:normAutofit/>
          </a:bodyPr>
          <a:lstStyle/>
          <a:p>
            <a:pPr algn="r"/>
            <a:r>
              <a:rPr lang="en-US" sz="1200" dirty="0" smtClean="0"/>
              <a:t> </a:t>
            </a:r>
          </a:p>
          <a:p>
            <a:pPr algn="r"/>
            <a:endParaRPr lang="en-US" sz="1200" dirty="0"/>
          </a:p>
          <a:p>
            <a:endParaRPr lang="en-US" sz="1200" dirty="0" smtClean="0"/>
          </a:p>
          <a:p>
            <a:r>
              <a:rPr lang="en-US" sz="1200" dirty="0" smtClean="0"/>
              <a:t>Source: World Bank (WDI)</a:t>
            </a:r>
            <a:endParaRPr lang="en-US" sz="1200" dirty="0"/>
          </a:p>
        </p:txBody>
      </p:sp>
      <p:graphicFrame>
        <p:nvGraphicFramePr>
          <p:cNvPr id="4" name="Chart 3"/>
          <p:cNvGraphicFramePr/>
          <p:nvPr>
            <p:extLst>
              <p:ext uri="{D42A27DB-BD31-4B8C-83A1-F6EECF244321}">
                <p14:modId xmlns:p14="http://schemas.microsoft.com/office/powerpoint/2010/main" val="3990084658"/>
              </p:ext>
            </p:extLst>
          </p:nvPr>
        </p:nvGraphicFramePr>
        <p:xfrm>
          <a:off x="1066800" y="1447800"/>
          <a:ext cx="7086600" cy="4699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439108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Life expectancy at birth (years)</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7068225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World Bank (WDI)</a:t>
            </a:r>
            <a:endParaRPr lang="en-US"/>
          </a:p>
        </p:txBody>
      </p:sp>
    </p:spTree>
    <p:extLst>
      <p:ext uri="{BB962C8B-B14F-4D97-AF65-F5344CB8AC3E}">
        <p14:creationId xmlns:p14="http://schemas.microsoft.com/office/powerpoint/2010/main" val="2199829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Homicide rate (per 100,000)</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5324985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UNDOC.org</a:t>
            </a:r>
            <a:endParaRPr lang="en-US"/>
          </a:p>
        </p:txBody>
      </p:sp>
    </p:spTree>
    <p:extLst>
      <p:ext uri="{BB962C8B-B14F-4D97-AF65-F5344CB8AC3E}">
        <p14:creationId xmlns:p14="http://schemas.microsoft.com/office/powerpoint/2010/main" val="1488128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Ratio of female to male tertiary enrollment</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4881562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World Bank (WDI)</a:t>
            </a:r>
            <a:endParaRPr lang="en-US"/>
          </a:p>
        </p:txBody>
      </p:sp>
    </p:spTree>
    <p:extLst>
      <p:ext uri="{BB962C8B-B14F-4D97-AF65-F5344CB8AC3E}">
        <p14:creationId xmlns:p14="http://schemas.microsoft.com/office/powerpoint/2010/main" val="3945562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Internet users (%)</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0896582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World Bank (WDI)</a:t>
            </a:r>
            <a:endParaRPr lang="en-US"/>
          </a:p>
        </p:txBody>
      </p:sp>
    </p:spTree>
    <p:extLst>
      <p:ext uri="{BB962C8B-B14F-4D97-AF65-F5344CB8AC3E}">
        <p14:creationId xmlns:p14="http://schemas.microsoft.com/office/powerpoint/2010/main" val="21957357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3200" b="1" dirty="0" smtClean="0"/>
              <a:t/>
            </a:r>
            <a:br>
              <a:rPr lang="en-US" sz="3200" b="1" dirty="0" smtClean="0"/>
            </a:br>
            <a:r>
              <a:rPr lang="en-US" sz="3200" b="1" dirty="0"/>
              <a:t/>
            </a:r>
            <a:br>
              <a:rPr lang="en-US" sz="3200" b="1" dirty="0"/>
            </a:br>
            <a:r>
              <a:rPr lang="en-US" sz="3200" b="1" dirty="0" smtClean="0"/>
              <a:t>Energy use (kg of oil equivalent per capita)</a:t>
            </a:r>
            <a:br>
              <a:rPr lang="en-US" sz="3200" b="1" dirty="0" smtClean="0"/>
            </a:b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03491150"/>
              </p:ext>
            </p:extLst>
          </p:nvPr>
        </p:nvGraphicFramePr>
        <p:xfrm>
          <a:off x="1600200" y="1524000"/>
          <a:ext cx="6553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dirty="0" smtClean="0"/>
              <a:t>Source: World Bank (WDI)</a:t>
            </a:r>
            <a:endParaRPr lang="en-US" dirty="0"/>
          </a:p>
        </p:txBody>
      </p:sp>
    </p:spTree>
    <p:extLst>
      <p:ext uri="{BB962C8B-B14F-4D97-AF65-F5344CB8AC3E}">
        <p14:creationId xmlns:p14="http://schemas.microsoft.com/office/powerpoint/2010/main" val="6099069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CO2 emissions (metric ton per capita)</a:t>
            </a:r>
            <a:endParaRPr lang="en-US"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783695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en-US" smtClean="0"/>
              <a:t>Source: World Bank (WDI)</a:t>
            </a:r>
            <a:endParaRPr lang="en-US"/>
          </a:p>
        </p:txBody>
      </p:sp>
    </p:spTree>
    <p:extLst>
      <p:ext uri="{BB962C8B-B14F-4D97-AF65-F5344CB8AC3E}">
        <p14:creationId xmlns:p14="http://schemas.microsoft.com/office/powerpoint/2010/main" val="132315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865</TotalTime>
  <Words>1996</Words>
  <Application>Microsoft Office PowerPoint</Application>
  <PresentationFormat>On-screen Show (4:3)</PresentationFormat>
  <Paragraphs>98</Paragraphs>
  <Slides>23</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US-China Barometer 2013 John S. &amp; Marilyn Long U.S.-China  Institute for Business &amp; Law University of California, Irvine</vt:lpstr>
      <vt:lpstr>Differences</vt:lpstr>
      <vt:lpstr>GDP per capita, PPP (current international $)</vt:lpstr>
      <vt:lpstr>Life expectancy at birth (years)</vt:lpstr>
      <vt:lpstr>Homicide rate (per 100,000)</vt:lpstr>
      <vt:lpstr>Ratio of female to male tertiary enrollment</vt:lpstr>
      <vt:lpstr>Internet users (%)</vt:lpstr>
      <vt:lpstr>  Energy use (kg of oil equivalent per capita) </vt:lpstr>
      <vt:lpstr>CO2 emissions (metric ton per capita)</vt:lpstr>
      <vt:lpstr>Corruption Perception Index (scores)</vt:lpstr>
      <vt:lpstr>Piracy rates for computer software  (% unlicensed use)</vt:lpstr>
      <vt:lpstr>Unemployment rates (%)</vt:lpstr>
      <vt:lpstr>Interaction</vt:lpstr>
      <vt:lpstr>Trade in goods ($ billion)</vt:lpstr>
      <vt:lpstr>Total U.S.-China trade in goods and  U.S. trade deficit in goods ($ billion)</vt:lpstr>
      <vt:lpstr>Historical dollar/yuan exchange rate</vt:lpstr>
      <vt:lpstr>Chinese holdings of U.S. treasuries ($ billion)</vt:lpstr>
      <vt:lpstr>Foreign direct investment ($ billion)</vt:lpstr>
      <vt:lpstr>Travel between countries  (thousands of passengers)</vt:lpstr>
      <vt:lpstr>Educational exchange students </vt:lpstr>
      <vt:lpstr>Chinese language training in higher education in U.S. (number of students)</vt:lpstr>
      <vt:lpstr> U.S. patents granted to invention teams that  include both American and Chinese citizens </vt:lpstr>
      <vt:lpstr>WTO complaints pending and settled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GDP per capita, PPP (current international $)</dc:title>
  <dc:creator>john graham</dc:creator>
  <cp:lastModifiedBy>Kristine McGuire</cp:lastModifiedBy>
  <cp:revision>65</cp:revision>
  <cp:lastPrinted>2013-02-28T00:52:02Z</cp:lastPrinted>
  <dcterms:created xsi:type="dcterms:W3CDTF">2013-02-26T01:07:50Z</dcterms:created>
  <dcterms:modified xsi:type="dcterms:W3CDTF">2015-10-01T22:20:37Z</dcterms:modified>
</cp:coreProperties>
</file>