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charts/chart10.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charts/chart11.xml" ContentType="application/vnd.openxmlformats-officedocument.drawingml.chart+xml"/>
  <Override PartName="/ppt/charts/style4.xml" ContentType="application/vnd.ms-office.chartstyle+xml"/>
  <Override PartName="/ppt/charts/colors4.xml" ContentType="application/vnd.ms-office.chartcolorstyle+xml"/>
  <Override PartName="/ppt/charts/chart12.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ppt/charts/chart13.xml" ContentType="application/vnd.openxmlformats-officedocument.drawingml.chart+xml"/>
  <Override PartName="/ppt/charts/style6.xml" ContentType="application/vnd.ms-office.chartstyle+xml"/>
  <Override PartName="/ppt/charts/colors6.xml" ContentType="application/vnd.ms-office.chartcolorstyle+xml"/>
  <Override PartName="/ppt/charts/chart14.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6.xml" ContentType="application/vnd.openxmlformats-officedocument.presentationml.notesSlide+xml"/>
  <Override PartName="/ppt/charts/chart15.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7.xml" ContentType="application/vnd.openxmlformats-officedocument.presentationml.notesSlide+xml"/>
  <Override PartName="/ppt/charts/chart16.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8.xml" ContentType="application/vnd.openxmlformats-officedocument.presentationml.notesSlide+xml"/>
  <Override PartName="/ppt/charts/chart17.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notesSlides/notesSlide25.xml" ContentType="application/vnd.openxmlformats-officedocument.presentationml.notesSlide+xml"/>
  <Override PartName="/ppt/charts/chart24.xml" ContentType="application/vnd.openxmlformats-officedocument.drawingml.chart+xml"/>
  <Override PartName="/ppt/notesSlides/notesSlide26.xml" ContentType="application/vnd.openxmlformats-officedocument.presentationml.notesSlide+xml"/>
  <Override PartName="/ppt/charts/chart25.xml" ContentType="application/vnd.openxmlformats-officedocument.drawingml.chart+xml"/>
  <Override PartName="/ppt/notesSlides/notesSlide27.xml" ContentType="application/vnd.openxmlformats-officedocument.presentationml.notesSlide+xml"/>
  <Override PartName="/ppt/charts/chart26.xml" ContentType="application/vnd.openxmlformats-officedocument.drawingml.chart+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ppt/charts/chart29.xml" ContentType="application/vnd.openxmlformats-officedocument.drawingml.chart+xml"/>
  <Override PartName="/ppt/notesSlides/notesSlide31.xml" ContentType="application/vnd.openxmlformats-officedocument.presentationml.notesSlide+xml"/>
  <Override PartName="/ppt/charts/chart30.xml" ContentType="application/vnd.openxmlformats-officedocument.drawingml.chart+xml"/>
  <Override PartName="/ppt/notesSlides/notesSlide32.xml" ContentType="application/vnd.openxmlformats-officedocument.presentationml.notesSlide+xml"/>
  <Override PartName="/ppt/charts/chart31.xml" ContentType="application/vnd.openxmlformats-officedocument.drawingml.chart+xml"/>
  <Override PartName="/ppt/charts/chart3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handoutMasterIdLst>
    <p:handoutMasterId r:id="rId37"/>
  </p:handoutMasterIdLst>
  <p:sldIdLst>
    <p:sldId id="275" r:id="rId3"/>
    <p:sldId id="317" r:id="rId4"/>
    <p:sldId id="353" r:id="rId5"/>
    <p:sldId id="356" r:id="rId6"/>
    <p:sldId id="260" r:id="rId7"/>
    <p:sldId id="359" r:id="rId8"/>
    <p:sldId id="261" r:id="rId9"/>
    <p:sldId id="355" r:id="rId10"/>
    <p:sldId id="286" r:id="rId11"/>
    <p:sldId id="278" r:id="rId12"/>
    <p:sldId id="280" r:id="rId13"/>
    <p:sldId id="360" r:id="rId14"/>
    <p:sldId id="332" r:id="rId15"/>
    <p:sldId id="257" r:id="rId16"/>
    <p:sldId id="258" r:id="rId17"/>
    <p:sldId id="334" r:id="rId18"/>
    <p:sldId id="326" r:id="rId19"/>
    <p:sldId id="292" r:id="rId20"/>
    <p:sldId id="279" r:id="rId21"/>
    <p:sldId id="262" r:id="rId22"/>
    <p:sldId id="263" r:id="rId23"/>
    <p:sldId id="277" r:id="rId24"/>
    <p:sldId id="268" r:id="rId25"/>
    <p:sldId id="269" r:id="rId26"/>
    <p:sldId id="273" r:id="rId27"/>
    <p:sldId id="308" r:id="rId28"/>
    <p:sldId id="272" r:id="rId29"/>
    <p:sldId id="265" r:id="rId30"/>
    <p:sldId id="290" r:id="rId31"/>
    <p:sldId id="270" r:id="rId32"/>
    <p:sldId id="266" r:id="rId33"/>
    <p:sldId id="267" r:id="rId34"/>
    <p:sldId id="289" r:id="rId3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FEF"/>
    <a:srgbClr val="E905B8"/>
    <a:srgbClr val="BD31B3"/>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343" autoAdjust="0"/>
  </p:normalViewPr>
  <p:slideViewPr>
    <p:cSldViewPr>
      <p:cViewPr varScale="1">
        <p:scale>
          <a:sx n="81" d="100"/>
          <a:sy n="81" d="100"/>
        </p:scale>
        <p:origin x="2520" y="108"/>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notesViewPr>
    <p:cSldViewPr>
      <p:cViewPr>
        <p:scale>
          <a:sx n="110" d="100"/>
          <a:sy n="110" d="100"/>
        </p:scale>
        <p:origin x="4242" y="21"/>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oleObject" Target="file:///D:\BrainDox\UCM\UCM%20Syllabi\China%20&amp;%20the%20global%20order\Datasets\EPI%20data\EPI%20data.xlsx" TargetMode="External"/><Relationship Id="rId2" Type="http://schemas.microsoft.com/office/2011/relationships/chartColorStyle" Target="colors3.xml"/><Relationship Id="rId1" Type="http://schemas.microsoft.com/office/2011/relationships/chartStyle" Target="style3.xml"/></Relationships>
</file>

<file path=ppt/charts/_rels/chart11.xml.rels><?xml version="1.0" encoding="UTF-8" standalone="yes"?>
<Relationships xmlns="http://schemas.openxmlformats.org/package/2006/relationships"><Relationship Id="rId3" Type="http://schemas.openxmlformats.org/officeDocument/2006/relationships/oleObject" Target="file:///D:\BrainDox\UCI\US-China%20Barometer\2021%20US-China%20Barometer\Electricity%20consumption.xlsx" TargetMode="External"/><Relationship Id="rId2" Type="http://schemas.microsoft.com/office/2011/relationships/chartColorStyle" Target="colors4.xml"/><Relationship Id="rId1" Type="http://schemas.microsoft.com/office/2011/relationships/chartStyle" Target="style4.xml"/></Relationships>
</file>

<file path=ppt/charts/_rels/chart12.xml.rels><?xml version="1.0" encoding="UTF-8" standalone="yes"?>
<Relationships xmlns="http://schemas.openxmlformats.org/package/2006/relationships"><Relationship Id="rId3" Type="http://schemas.openxmlformats.org/officeDocument/2006/relationships/oleObject" Target="file:///D:\BrainDox\UCI\US-China%20Barometer\2021%20US-China%20Barometer\Electricity%20consumption.xlsx" TargetMode="External"/><Relationship Id="rId2" Type="http://schemas.microsoft.com/office/2011/relationships/chartColorStyle" Target="colors5.xml"/><Relationship Id="rId1" Type="http://schemas.microsoft.com/office/2011/relationships/chartStyle" Target="style5.xml"/></Relationships>
</file>

<file path=ppt/charts/_rels/chart13.xml.rels><?xml version="1.0" encoding="UTF-8" standalone="yes"?>
<Relationships xmlns="http://schemas.openxmlformats.org/package/2006/relationships"><Relationship Id="rId3" Type="http://schemas.openxmlformats.org/officeDocument/2006/relationships/oleObject" Target="file:///D:\BrainDox\UCI\US-China%20Barometer\2021%20US-China%20Barometer\CO2%20emissions.xlsx" TargetMode="External"/><Relationship Id="rId2" Type="http://schemas.microsoft.com/office/2011/relationships/chartColorStyle" Target="colors6.xml"/><Relationship Id="rId1" Type="http://schemas.microsoft.com/office/2011/relationships/chartStyle" Target="style6.xml"/></Relationships>
</file>

<file path=ppt/charts/_rels/chart14.xml.rels><?xml version="1.0" encoding="UTF-8" standalone="yes"?>
<Relationships xmlns="http://schemas.openxmlformats.org/package/2006/relationships"><Relationship Id="rId3" Type="http://schemas.openxmlformats.org/officeDocument/2006/relationships/oleObject" Target="file:///D:\BrainDox\UCI\US-China%20Barometer\2021%20US-China%20Barometer\CO2%20emissions.xlsx" TargetMode="External"/><Relationship Id="rId2" Type="http://schemas.microsoft.com/office/2011/relationships/chartColorStyle" Target="colors7.xml"/><Relationship Id="rId1" Type="http://schemas.microsoft.com/office/2011/relationships/chartStyle" Target="style7.xml"/></Relationships>
</file>

<file path=ppt/charts/_rels/chart15.xml.rels><?xml version="1.0" encoding="UTF-8" standalone="yes"?>
<Relationships xmlns="http://schemas.openxmlformats.org/package/2006/relationships"><Relationship Id="rId3" Type="http://schemas.openxmlformats.org/officeDocument/2006/relationships/oleObject" Target="file:///D:\BrainDox\UCM\UCM%20Syllabi\China%20&amp;%20the%20global%20order\Datasets\ISO%2014001%20(2007-2019).xlsx" TargetMode="External"/><Relationship Id="rId2" Type="http://schemas.microsoft.com/office/2011/relationships/chartColorStyle" Target="colors8.xml"/><Relationship Id="rId1" Type="http://schemas.microsoft.com/office/2011/relationships/chartStyle" Target="style8.xml"/></Relationships>
</file>

<file path=ppt/charts/_rels/chart16.xml.rels><?xml version="1.0" encoding="UTF-8" standalone="yes"?>
<Relationships xmlns="http://schemas.openxmlformats.org/package/2006/relationships"><Relationship Id="rId3" Type="http://schemas.openxmlformats.org/officeDocument/2006/relationships/oleObject" Target="file:///D:\BrainDox\UCM\UCM%20Syllabi\China%20&amp;%20the%20global%20order\Datasets\WGI%20US%20and%20China.xlsx" TargetMode="External"/><Relationship Id="rId2" Type="http://schemas.microsoft.com/office/2011/relationships/chartColorStyle" Target="colors9.xml"/><Relationship Id="rId1" Type="http://schemas.microsoft.com/office/2011/relationships/chartStyle" Target="style9.xml"/></Relationships>
</file>

<file path=ppt/charts/_rels/chart17.xml.rels><?xml version="1.0" encoding="UTF-8" standalone="yes"?>
<Relationships xmlns="http://schemas.openxmlformats.org/package/2006/relationships"><Relationship Id="rId3" Type="http://schemas.openxmlformats.org/officeDocument/2006/relationships/oleObject" Target="file:///D:\BrainDox\UCM\UCM%20Syllabi\China%20&amp;%20the%20global%20order\Datasets\FiscalDecentralizaton%20US%20China%20Revenue.xlsx" TargetMode="External"/><Relationship Id="rId2" Type="http://schemas.microsoft.com/office/2011/relationships/chartColorStyle" Target="colors10.xml"/><Relationship Id="rId1" Type="http://schemas.microsoft.com/office/2011/relationships/chartStyle" Target="style10.xml"/></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27.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oleObject" Target="file:///D:\BrainDox\UCI\US-China%20Barometer\2021%20US-China%20Barometer\Electricity%20consumption.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334231869664941"/>
          <c:y val="2.4943201623066128E-2"/>
          <c:w val="0.82968184720153226"/>
          <c:h val="0.71790628044366189"/>
        </c:manualLayout>
      </c:layout>
      <c:lineChart>
        <c:grouping val="standard"/>
        <c:varyColors val="0"/>
        <c:ser>
          <c:idx val="0"/>
          <c:order val="0"/>
          <c:tx>
            <c:strRef>
              <c:f>Sheet1!$B$1</c:f>
              <c:strCache>
                <c:ptCount val="1"/>
                <c:pt idx="0">
                  <c:v>United States</c:v>
                </c:pt>
              </c:strCache>
            </c:strRef>
          </c:tx>
          <c:spPr>
            <a:ln w="19050">
              <a:solidFill>
                <a:srgbClr val="00B0F0"/>
              </a:solidFill>
            </a:ln>
            <a:effectLst>
              <a:glow rad="101600">
                <a:srgbClr val="0070C0">
                  <a:alpha val="40000"/>
                </a:srgbClr>
              </a:glow>
              <a:outerShdw blurRad="50800" dist="38100" dir="5400000" algn="t" rotWithShape="0">
                <a:prstClr val="black">
                  <a:alpha val="40000"/>
                </a:prstClr>
              </a:outerShdw>
            </a:effectLst>
          </c:spPr>
          <c:marker>
            <c:symbol val="circle"/>
            <c:size val="5"/>
            <c:spPr>
              <a:solidFill>
                <a:srgbClr val="00B0F0"/>
              </a:solidFill>
              <a:ln w="19050">
                <a:noFill/>
              </a:ln>
              <a:effectLst>
                <a:glow rad="101600">
                  <a:srgbClr val="0070C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Sheet1!$A$2:$A$38</c:f>
              <c:numCache>
                <c:formatCode>General</c:formatCode>
                <c:ptCount val="3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pt idx="32">
                  <c:v>2017</c:v>
                </c:pt>
                <c:pt idx="33">
                  <c:v>2018</c:v>
                </c:pt>
                <c:pt idx="34">
                  <c:v>2019</c:v>
                </c:pt>
                <c:pt idx="35">
                  <c:v>2020</c:v>
                </c:pt>
                <c:pt idx="36">
                  <c:v>2021</c:v>
                </c:pt>
              </c:numCache>
            </c:numRef>
          </c:cat>
          <c:val>
            <c:numRef>
              <c:f>Sheet1!$B$2:$B$38</c:f>
              <c:numCache>
                <c:formatCode>General</c:formatCode>
                <c:ptCount val="37"/>
                <c:pt idx="0">
                  <c:v>17598</c:v>
                </c:pt>
                <c:pt idx="1">
                  <c:v>18427</c:v>
                </c:pt>
                <c:pt idx="2">
                  <c:v>19394</c:v>
                </c:pt>
                <c:pt idx="3">
                  <c:v>20698</c:v>
                </c:pt>
                <c:pt idx="4">
                  <c:v>22039</c:v>
                </c:pt>
                <c:pt idx="5">
                  <c:v>23054</c:v>
                </c:pt>
                <c:pt idx="6">
                  <c:v>23493</c:v>
                </c:pt>
                <c:pt idx="7">
                  <c:v>24527</c:v>
                </c:pt>
                <c:pt idx="8">
                  <c:v>25448</c:v>
                </c:pt>
                <c:pt idx="9">
                  <c:v>26719</c:v>
                </c:pt>
                <c:pt idx="10">
                  <c:v>27638</c:v>
                </c:pt>
                <c:pt idx="11">
                  <c:v>28894</c:v>
                </c:pt>
                <c:pt idx="12">
                  <c:v>30364</c:v>
                </c:pt>
                <c:pt idx="13">
                  <c:v>32332</c:v>
                </c:pt>
                <c:pt idx="14">
                  <c:v>34566</c:v>
                </c:pt>
                <c:pt idx="15">
                  <c:v>36900</c:v>
                </c:pt>
                <c:pt idx="16">
                  <c:v>37900</c:v>
                </c:pt>
                <c:pt idx="17">
                  <c:v>38600</c:v>
                </c:pt>
                <c:pt idx="18">
                  <c:v>40000</c:v>
                </c:pt>
                <c:pt idx="19">
                  <c:v>42300</c:v>
                </c:pt>
                <c:pt idx="20">
                  <c:v>44700</c:v>
                </c:pt>
                <c:pt idx="21">
                  <c:v>47400</c:v>
                </c:pt>
                <c:pt idx="22">
                  <c:v>48400</c:v>
                </c:pt>
                <c:pt idx="23">
                  <c:v>48600</c:v>
                </c:pt>
                <c:pt idx="24">
                  <c:v>47300</c:v>
                </c:pt>
                <c:pt idx="25">
                  <c:v>48900</c:v>
                </c:pt>
                <c:pt idx="26">
                  <c:v>50700</c:v>
                </c:pt>
                <c:pt idx="27">
                  <c:v>52800</c:v>
                </c:pt>
                <c:pt idx="28">
                  <c:v>54000</c:v>
                </c:pt>
                <c:pt idx="29">
                  <c:v>54540</c:v>
                </c:pt>
                <c:pt idx="30">
                  <c:v>56110</c:v>
                </c:pt>
                <c:pt idx="31">
                  <c:v>56400</c:v>
                </c:pt>
                <c:pt idx="32">
                  <c:v>59500</c:v>
                </c:pt>
                <c:pt idx="33">
                  <c:v>62800</c:v>
                </c:pt>
                <c:pt idx="34">
                  <c:v>66120</c:v>
                </c:pt>
                <c:pt idx="35">
                  <c:v>64210</c:v>
                </c:pt>
                <c:pt idx="36">
                  <c:v>70480</c:v>
                </c:pt>
              </c:numCache>
            </c:numRef>
          </c:val>
          <c:smooth val="0"/>
          <c:extLst>
            <c:ext xmlns:c16="http://schemas.microsoft.com/office/drawing/2014/chart" uri="{C3380CC4-5D6E-409C-BE32-E72D297353CC}">
              <c16:uniqueId val="{00000000-4167-43DE-AE36-CA1D0AE00A1C}"/>
            </c:ext>
          </c:extLst>
        </c:ser>
        <c:ser>
          <c:idx val="1"/>
          <c:order val="1"/>
          <c:tx>
            <c:strRef>
              <c:f>Sheet1!$C$1</c:f>
              <c:strCache>
                <c:ptCount val="1"/>
                <c:pt idx="0">
                  <c:v>China</c:v>
                </c:pt>
              </c:strCache>
            </c:strRef>
          </c:tx>
          <c:spPr>
            <a:ln w="19050">
              <a:solidFill>
                <a:srgbClr val="FF0000"/>
              </a:solidFill>
            </a:ln>
            <a:effectLst>
              <a:glow rad="101600">
                <a:srgbClr val="FF0000">
                  <a:alpha val="40000"/>
                </a:srgbClr>
              </a:glow>
              <a:outerShdw blurRad="50800" dist="38100" dir="5400000" algn="t" rotWithShape="0">
                <a:prstClr val="black">
                  <a:alpha val="40000"/>
                </a:prstClr>
              </a:outerShdw>
            </a:effectLst>
          </c:spPr>
          <c:marker>
            <c:symbol val="square"/>
            <c:size val="5"/>
            <c:spPr>
              <a:solidFill>
                <a:srgbClr val="FF0000"/>
              </a:solidFill>
              <a:ln w="19050">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Sheet1!$A$2:$A$38</c:f>
              <c:numCache>
                <c:formatCode>General</c:formatCode>
                <c:ptCount val="3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pt idx="32">
                  <c:v>2017</c:v>
                </c:pt>
                <c:pt idx="33">
                  <c:v>2018</c:v>
                </c:pt>
                <c:pt idx="34">
                  <c:v>2019</c:v>
                </c:pt>
                <c:pt idx="35">
                  <c:v>2020</c:v>
                </c:pt>
                <c:pt idx="36">
                  <c:v>2021</c:v>
                </c:pt>
              </c:numCache>
            </c:numRef>
          </c:cat>
          <c:val>
            <c:numRef>
              <c:f>Sheet1!$C$2:$C$38</c:f>
              <c:numCache>
                <c:formatCode>General</c:formatCode>
                <c:ptCount val="37"/>
                <c:pt idx="0">
                  <c:v>501</c:v>
                </c:pt>
                <c:pt idx="1">
                  <c:v>549</c:v>
                </c:pt>
                <c:pt idx="2">
                  <c:v>621</c:v>
                </c:pt>
                <c:pt idx="3">
                  <c:v>703</c:v>
                </c:pt>
                <c:pt idx="4">
                  <c:v>748</c:v>
                </c:pt>
                <c:pt idx="5">
                  <c:v>892</c:v>
                </c:pt>
                <c:pt idx="6">
                  <c:v>1094</c:v>
                </c:pt>
                <c:pt idx="7">
                  <c:v>1263</c:v>
                </c:pt>
                <c:pt idx="8">
                  <c:v>1455</c:v>
                </c:pt>
                <c:pt idx="9">
                  <c:v>1662</c:v>
                </c:pt>
                <c:pt idx="10">
                  <c:v>1862</c:v>
                </c:pt>
                <c:pt idx="11">
                  <c:v>2063</c:v>
                </c:pt>
                <c:pt idx="12">
                  <c:v>2269</c:v>
                </c:pt>
                <c:pt idx="13">
                  <c:v>2450</c:v>
                </c:pt>
                <c:pt idx="14">
                  <c:v>2653</c:v>
                </c:pt>
                <c:pt idx="15">
                  <c:v>2928</c:v>
                </c:pt>
                <c:pt idx="16">
                  <c:v>3210</c:v>
                </c:pt>
                <c:pt idx="17">
                  <c:v>3500</c:v>
                </c:pt>
                <c:pt idx="18">
                  <c:v>3900</c:v>
                </c:pt>
                <c:pt idx="19">
                  <c:v>4400</c:v>
                </c:pt>
                <c:pt idx="20">
                  <c:v>5100</c:v>
                </c:pt>
                <c:pt idx="21">
                  <c:v>5800</c:v>
                </c:pt>
                <c:pt idx="22">
                  <c:v>6800</c:v>
                </c:pt>
                <c:pt idx="23">
                  <c:v>7600</c:v>
                </c:pt>
                <c:pt idx="24">
                  <c:v>8300</c:v>
                </c:pt>
                <c:pt idx="25">
                  <c:v>9200</c:v>
                </c:pt>
                <c:pt idx="26">
                  <c:v>10200</c:v>
                </c:pt>
                <c:pt idx="27">
                  <c:v>11200</c:v>
                </c:pt>
                <c:pt idx="28">
                  <c:v>11900</c:v>
                </c:pt>
                <c:pt idx="29">
                  <c:v>12500</c:v>
                </c:pt>
                <c:pt idx="30">
                  <c:v>13000</c:v>
                </c:pt>
                <c:pt idx="31">
                  <c:v>13600</c:v>
                </c:pt>
                <c:pt idx="32">
                  <c:v>14300</c:v>
                </c:pt>
                <c:pt idx="33">
                  <c:v>15600</c:v>
                </c:pt>
                <c:pt idx="34">
                  <c:v>16800</c:v>
                </c:pt>
                <c:pt idx="35">
                  <c:v>17192</c:v>
                </c:pt>
                <c:pt idx="36">
                  <c:v>19400</c:v>
                </c:pt>
              </c:numCache>
            </c:numRef>
          </c:val>
          <c:smooth val="0"/>
          <c:extLst>
            <c:ext xmlns:c16="http://schemas.microsoft.com/office/drawing/2014/chart" uri="{C3380CC4-5D6E-409C-BE32-E72D297353CC}">
              <c16:uniqueId val="{00000001-4167-43DE-AE36-CA1D0AE00A1C}"/>
            </c:ext>
          </c:extLst>
        </c:ser>
        <c:dLbls>
          <c:showLegendKey val="0"/>
          <c:showVal val="0"/>
          <c:showCatName val="0"/>
          <c:showSerName val="0"/>
          <c:showPercent val="0"/>
          <c:showBubbleSize val="0"/>
        </c:dLbls>
        <c:marker val="1"/>
        <c:smooth val="0"/>
        <c:axId val="203380992"/>
        <c:axId val="203386880"/>
      </c:lineChart>
      <c:catAx>
        <c:axId val="203380992"/>
        <c:scaling>
          <c:orientation val="minMax"/>
        </c:scaling>
        <c:delete val="0"/>
        <c:axPos val="b"/>
        <c:numFmt formatCode="General" sourceLinked="1"/>
        <c:majorTickMark val="out"/>
        <c:minorTickMark val="none"/>
        <c:tickLblPos val="nextTo"/>
        <c:txPr>
          <a:bodyPr rot="-2700000"/>
          <a:lstStyle/>
          <a:p>
            <a:pPr>
              <a:defRPr sz="900" b="1">
                <a:solidFill>
                  <a:schemeClr val="bg1">
                    <a:lumMod val="85000"/>
                  </a:schemeClr>
                </a:solidFill>
                <a:latin typeface="Times New Roman" panose="02020603050405020304" pitchFamily="18" charset="0"/>
                <a:cs typeface="Times New Roman" panose="02020603050405020304" pitchFamily="18" charset="0"/>
              </a:defRPr>
            </a:pPr>
            <a:endParaRPr lang="en-US"/>
          </a:p>
        </c:txPr>
        <c:crossAx val="203386880"/>
        <c:crosses val="autoZero"/>
        <c:auto val="1"/>
        <c:lblAlgn val="ctr"/>
        <c:lblOffset val="100"/>
        <c:noMultiLvlLbl val="0"/>
      </c:catAx>
      <c:valAx>
        <c:axId val="203386880"/>
        <c:scaling>
          <c:orientation val="minMax"/>
        </c:scaling>
        <c:delete val="0"/>
        <c:axPos val="l"/>
        <c:majorGridlines/>
        <c:numFmt formatCode="#,##0" sourceLinked="0"/>
        <c:majorTickMark val="out"/>
        <c:minorTickMark val="none"/>
        <c:tickLblPos val="nextTo"/>
        <c:txPr>
          <a:bodyPr/>
          <a:lstStyle/>
          <a:p>
            <a:pPr>
              <a:defRPr sz="1600" b="1">
                <a:solidFill>
                  <a:schemeClr val="bg1">
                    <a:lumMod val="85000"/>
                  </a:schemeClr>
                </a:solidFill>
                <a:latin typeface="Times New Roman" panose="02020603050405020304" pitchFamily="18" charset="0"/>
                <a:cs typeface="Times New Roman" panose="02020603050405020304" pitchFamily="18" charset="0"/>
              </a:defRPr>
            </a:pPr>
            <a:endParaRPr lang="en-US"/>
          </a:p>
        </c:txPr>
        <c:crossAx val="203380992"/>
        <c:crosses val="autoZero"/>
        <c:crossBetween val="between"/>
      </c:valAx>
    </c:plotArea>
    <c:legend>
      <c:legendPos val="r"/>
      <c:layout>
        <c:manualLayout>
          <c:xMode val="edge"/>
          <c:yMode val="edge"/>
          <c:x val="0.40902378756709468"/>
          <c:y val="0.84334802077095639"/>
          <c:w val="0.19307831453500746"/>
          <c:h val="0.12601678479179887"/>
        </c:manualLayout>
      </c:layout>
      <c:overlay val="0"/>
      <c:txPr>
        <a:bodyPr/>
        <a:lstStyle/>
        <a:p>
          <a:pPr>
            <a:defRPr b="1">
              <a:solidFill>
                <a:schemeClr val="bg1">
                  <a:lumMod val="85000"/>
                </a:schemeClr>
              </a:solidFill>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3200" b="0" i="0" u="none" strike="noStrike" baseline="0" dirty="0">
                <a:solidFill>
                  <a:schemeClr val="bg1">
                    <a:lumMod val="85000"/>
                  </a:schemeClr>
                </a:solidFill>
                <a:effectLst/>
                <a:latin typeface="Times New Roman" panose="02020603050405020304" pitchFamily="18" charset="0"/>
                <a:cs typeface="Times New Roman" panose="02020603050405020304" pitchFamily="18" charset="0"/>
              </a:rPr>
              <a:t>Environmental Performance Index</a:t>
            </a:r>
            <a:endParaRPr lang="en-US" sz="3200" dirty="0">
              <a:solidFill>
                <a:schemeClr val="bg1">
                  <a:lumMod val="85000"/>
                </a:schemeClr>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9819951935134137E-2"/>
          <c:y val="0.28286295928411714"/>
          <c:w val="0.85956807193201101"/>
          <c:h val="0.57547423866537228"/>
        </c:manualLayout>
      </c:layout>
      <c:lineChart>
        <c:grouping val="standard"/>
        <c:varyColors val="0"/>
        <c:ser>
          <c:idx val="0"/>
          <c:order val="0"/>
          <c:tx>
            <c:v>USA</c:v>
          </c:tx>
          <c:spPr>
            <a:ln w="19050" cap="sq">
              <a:solidFill>
                <a:srgbClr val="00B0F0"/>
              </a:solidFill>
              <a:round/>
            </a:ln>
            <a:effectLst>
              <a:glow rad="101600">
                <a:schemeClr val="accent1">
                  <a:satMod val="175000"/>
                  <a:alpha val="40000"/>
                </a:schemeClr>
              </a:glow>
              <a:outerShdw blurRad="50800" dist="38100" dir="5400000" algn="t" rotWithShape="0">
                <a:prstClr val="black">
                  <a:alpha val="40000"/>
                </a:prstClr>
              </a:outerShdw>
              <a:softEdge rad="0"/>
            </a:effectLst>
          </c:spPr>
          <c:marker>
            <c:symbol val="circle"/>
            <c:size val="5"/>
            <c:spPr>
              <a:solidFill>
                <a:schemeClr val="accent1"/>
              </a:solidFill>
              <a:ln w="19050">
                <a:solidFill>
                  <a:srgbClr val="00B0F0"/>
                </a:solidFill>
                <a:headEnd type="oval"/>
              </a:ln>
              <a:effectLst>
                <a:glow rad="101600">
                  <a:schemeClr val="accent1">
                    <a:satMod val="175000"/>
                    <a:alpha val="40000"/>
                  </a:schemeClr>
                </a:glow>
                <a:outerShdw blurRad="50800" dist="38100" dir="5400000" algn="t" rotWithShape="0">
                  <a:prstClr val="black">
                    <a:alpha val="40000"/>
                  </a:prstClr>
                </a:outerShdw>
                <a:softEdge rad="0"/>
              </a:effectLst>
              <a:scene3d>
                <a:camera prst="orthographicFront"/>
                <a:lightRig rig="threePt" dir="t"/>
              </a:scene3d>
              <a:sp3d prstMaterial="plastic">
                <a:bevelT/>
              </a:sp3d>
            </c:spPr>
          </c:marker>
          <c:cat>
            <c:numRef>
              <c:f>'[EPI data.xlsx]Sheet1'!$L$11:$L$19</c:f>
              <c:numCache>
                <c:formatCode>General</c:formatCode>
                <c:ptCount val="9"/>
                <c:pt idx="0">
                  <c:v>2006</c:v>
                </c:pt>
                <c:pt idx="1">
                  <c:v>2008</c:v>
                </c:pt>
                <c:pt idx="2">
                  <c:v>2012</c:v>
                </c:pt>
                <c:pt idx="3">
                  <c:v>2010</c:v>
                </c:pt>
                <c:pt idx="4">
                  <c:v>2014</c:v>
                </c:pt>
                <c:pt idx="5">
                  <c:v>2016</c:v>
                </c:pt>
                <c:pt idx="6">
                  <c:v>2018</c:v>
                </c:pt>
                <c:pt idx="7">
                  <c:v>2020</c:v>
                </c:pt>
                <c:pt idx="8">
                  <c:v>2022</c:v>
                </c:pt>
              </c:numCache>
            </c:numRef>
          </c:cat>
          <c:val>
            <c:numRef>
              <c:f>'[EPI data.xlsx]Sheet1'!$M$11:$M$19</c:f>
              <c:numCache>
                <c:formatCode>General</c:formatCode>
                <c:ptCount val="9"/>
                <c:pt idx="0">
                  <c:v>78.5</c:v>
                </c:pt>
                <c:pt idx="1">
                  <c:v>81.025118366080903</c:v>
                </c:pt>
                <c:pt idx="2">
                  <c:v>56.59</c:v>
                </c:pt>
                <c:pt idx="3" formatCode="0.0">
                  <c:v>63.475162864199604</c:v>
                </c:pt>
                <c:pt idx="4">
                  <c:v>67.52</c:v>
                </c:pt>
                <c:pt idx="5">
                  <c:v>84.72</c:v>
                </c:pt>
                <c:pt idx="6">
                  <c:v>71.19</c:v>
                </c:pt>
                <c:pt idx="7">
                  <c:v>69.3</c:v>
                </c:pt>
                <c:pt idx="8">
                  <c:v>51.1</c:v>
                </c:pt>
              </c:numCache>
            </c:numRef>
          </c:val>
          <c:smooth val="0"/>
          <c:extLst>
            <c:ext xmlns:c16="http://schemas.microsoft.com/office/drawing/2014/chart" uri="{C3380CC4-5D6E-409C-BE32-E72D297353CC}">
              <c16:uniqueId val="{00000000-2EFC-445D-874E-B083D4F79F99}"/>
            </c:ext>
          </c:extLst>
        </c:ser>
        <c:ser>
          <c:idx val="1"/>
          <c:order val="1"/>
          <c:tx>
            <c:v>China</c:v>
          </c:tx>
          <c:spPr>
            <a:ln w="19050" cap="rnd">
              <a:solidFill>
                <a:srgbClr val="FF0000"/>
              </a:solidFill>
              <a:round/>
            </a:ln>
            <a:effectLst>
              <a:glow rad="101600">
                <a:srgbClr val="FF0000">
                  <a:alpha val="40000"/>
                </a:srgbClr>
              </a:glow>
              <a:outerShdw blurRad="50800" dist="38100" dir="5400000" algn="t" rotWithShape="0">
                <a:prstClr val="black">
                  <a:alpha val="40000"/>
                </a:prstClr>
              </a:outerShdw>
            </a:effectLst>
          </c:spPr>
          <c:marker>
            <c:symbol val="square"/>
            <c:size val="5"/>
            <c:spPr>
              <a:solidFill>
                <a:schemeClr val="accent2"/>
              </a:solidFill>
              <a:ln w="19050">
                <a:solidFill>
                  <a:srgbClr val="FF0000"/>
                </a:solid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bevelB w="139700" h="139700" prst="divot"/>
              </a:sp3d>
            </c:spPr>
          </c:marker>
          <c:cat>
            <c:numRef>
              <c:f>'[EPI data.xlsx]Sheet1'!$L$11:$L$19</c:f>
              <c:numCache>
                <c:formatCode>General</c:formatCode>
                <c:ptCount val="9"/>
                <c:pt idx="0">
                  <c:v>2006</c:v>
                </c:pt>
                <c:pt idx="1">
                  <c:v>2008</c:v>
                </c:pt>
                <c:pt idx="2">
                  <c:v>2012</c:v>
                </c:pt>
                <c:pt idx="3">
                  <c:v>2010</c:v>
                </c:pt>
                <c:pt idx="4">
                  <c:v>2014</c:v>
                </c:pt>
                <c:pt idx="5">
                  <c:v>2016</c:v>
                </c:pt>
                <c:pt idx="6">
                  <c:v>2018</c:v>
                </c:pt>
                <c:pt idx="7">
                  <c:v>2020</c:v>
                </c:pt>
                <c:pt idx="8">
                  <c:v>2022</c:v>
                </c:pt>
              </c:numCache>
            </c:numRef>
          </c:cat>
          <c:val>
            <c:numRef>
              <c:f>'[EPI data.xlsx]Sheet1'!$M$2:$M$10</c:f>
              <c:numCache>
                <c:formatCode>General</c:formatCode>
                <c:ptCount val="9"/>
                <c:pt idx="0">
                  <c:v>56.2</c:v>
                </c:pt>
                <c:pt idx="1">
                  <c:v>65.082288052135596</c:v>
                </c:pt>
                <c:pt idx="2">
                  <c:v>42.24</c:v>
                </c:pt>
                <c:pt idx="3" formatCode="0.0">
                  <c:v>49.004731380565403</c:v>
                </c:pt>
                <c:pt idx="4">
                  <c:v>43</c:v>
                </c:pt>
                <c:pt idx="5">
                  <c:v>65.099999999999994</c:v>
                </c:pt>
                <c:pt idx="6">
                  <c:v>50.74</c:v>
                </c:pt>
                <c:pt idx="7">
                  <c:v>37.299999999999997</c:v>
                </c:pt>
                <c:pt idx="8">
                  <c:v>28.4</c:v>
                </c:pt>
              </c:numCache>
            </c:numRef>
          </c:val>
          <c:smooth val="0"/>
          <c:extLst>
            <c:ext xmlns:c16="http://schemas.microsoft.com/office/drawing/2014/chart" uri="{C3380CC4-5D6E-409C-BE32-E72D297353CC}">
              <c16:uniqueId val="{00000001-2EFC-445D-874E-B083D4F79F99}"/>
            </c:ext>
          </c:extLst>
        </c:ser>
        <c:dLbls>
          <c:showLegendKey val="0"/>
          <c:showVal val="0"/>
          <c:showCatName val="0"/>
          <c:showSerName val="0"/>
          <c:showPercent val="0"/>
          <c:showBubbleSize val="0"/>
        </c:dLbls>
        <c:marker val="1"/>
        <c:smooth val="0"/>
        <c:axId val="1286656095"/>
        <c:axId val="599763023"/>
      </c:lineChart>
      <c:catAx>
        <c:axId val="1286656095"/>
        <c:scaling>
          <c:orientation val="minMax"/>
        </c:scaling>
        <c:delete val="0"/>
        <c:axPos val="b"/>
        <c:numFmt formatCode="General" sourceLinked="1"/>
        <c:majorTickMark val="none"/>
        <c:minorTickMark val="none"/>
        <c:tickLblPos val="nextTo"/>
        <c:spPr>
          <a:noFill/>
          <a:ln w="9525" cap="flat" cmpd="sng" algn="ctr">
            <a:solidFill>
              <a:schemeClr val="bg2">
                <a:lumMod val="50000"/>
              </a:schemeClr>
            </a:solidFill>
            <a:round/>
          </a:ln>
          <a:effectLst/>
        </c:spPr>
        <c:txPr>
          <a:bodyPr rot="-2700000" spcFirstLastPara="1" vertOverflow="ellipsis" wrap="square" anchor="ctr" anchorCtr="1"/>
          <a:lstStyle/>
          <a:p>
            <a:pPr>
              <a:defRPr sz="20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599763023"/>
        <c:crosses val="autoZero"/>
        <c:auto val="1"/>
        <c:lblAlgn val="ctr"/>
        <c:lblOffset val="100"/>
        <c:noMultiLvlLbl val="0"/>
      </c:catAx>
      <c:valAx>
        <c:axId val="599763023"/>
        <c:scaling>
          <c:orientation val="minMax"/>
          <c:min val="20"/>
        </c:scaling>
        <c:delete val="0"/>
        <c:axPos val="l"/>
        <c:majorGridlines>
          <c:spPr>
            <a:ln w="9525" cap="flat" cmpd="sng" algn="ctr">
              <a:solidFill>
                <a:schemeClr val="bg2">
                  <a:lumMod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286656095"/>
        <c:crosses val="autoZero"/>
        <c:crossBetween val="between"/>
      </c:valAx>
      <c:spPr>
        <a:solidFill>
          <a:schemeClr val="tx1">
            <a:lumMod val="75000"/>
            <a:lumOff val="25000"/>
          </a:schemeClr>
        </a:solidFill>
        <a:ln w="19050">
          <a:noFill/>
        </a:ln>
        <a:effectLst/>
      </c:spPr>
    </c:plotArea>
    <c:legend>
      <c:legendPos val="r"/>
      <c:layout>
        <c:manualLayout>
          <c:xMode val="edge"/>
          <c:yMode val="edge"/>
          <c:x val="0.45215072424826774"/>
          <c:y val="0.71912451151400925"/>
          <c:w val="8.3020875124058896E-2"/>
          <c:h val="9.1180197302923344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bg1">
                  <a:lumMod val="9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tx1">
        <a:lumMod val="75000"/>
        <a:lumOff val="25000"/>
      </a:schemeClr>
    </a:solidFill>
    <a:ln w="9525" cap="flat" cmpd="sng" algn="ctr">
      <a:no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a:t>Total Electricity Use</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500215610739721"/>
          <c:y val="0.17171296296296296"/>
          <c:w val="0.72388314289531064"/>
          <c:h val="0.56348024205307679"/>
        </c:manualLayout>
      </c:layout>
      <c:lineChart>
        <c:grouping val="standard"/>
        <c:varyColors val="0"/>
        <c:ser>
          <c:idx val="0"/>
          <c:order val="0"/>
          <c:tx>
            <c:strRef>
              <c:f>'[Electricity consumption.xlsx]Electricity consumption per cap'!$G$5</c:f>
              <c:strCache>
                <c:ptCount val="1"/>
                <c:pt idx="0">
                  <c:v>China</c:v>
                </c:pt>
              </c:strCache>
            </c:strRef>
          </c:tx>
          <c:spPr>
            <a:ln w="28575" cap="rnd">
              <a:solidFill>
                <a:srgbClr val="FF0000"/>
              </a:solidFill>
              <a:round/>
            </a:ln>
            <a:effectLst>
              <a:glow rad="101600">
                <a:srgbClr val="FF0000">
                  <a:alpha val="40000"/>
                </a:srgbClr>
              </a:glow>
              <a:outerShdw blurRad="50800" dist="38100" dir="5400000" algn="t" rotWithShape="0">
                <a:prstClr val="black">
                  <a:alpha val="40000"/>
                </a:prstClr>
              </a:outerShdw>
            </a:effectLst>
          </c:spPr>
          <c:marker>
            <c:symbol val="square"/>
            <c:size val="5"/>
            <c:spPr>
              <a:solidFill>
                <a:srgbClr val="FF0000"/>
              </a:solidFill>
              <a:ln w="9525">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'[Electricity consumption.xlsx]Electricity consumption per cap'!$F$6:$F$13</c:f>
              <c:numCache>
                <c:formatCode>General</c:formatCode>
                <c:ptCount val="8"/>
                <c:pt idx="0">
                  <c:v>1990</c:v>
                </c:pt>
                <c:pt idx="1">
                  <c:v>1995</c:v>
                </c:pt>
                <c:pt idx="2">
                  <c:v>2000</c:v>
                </c:pt>
                <c:pt idx="3">
                  <c:v>2005</c:v>
                </c:pt>
                <c:pt idx="4">
                  <c:v>2010</c:v>
                </c:pt>
                <c:pt idx="5">
                  <c:v>2015</c:v>
                </c:pt>
                <c:pt idx="6">
                  <c:v>2018</c:v>
                </c:pt>
                <c:pt idx="7">
                  <c:v>2019</c:v>
                </c:pt>
              </c:numCache>
            </c:numRef>
          </c:cat>
          <c:val>
            <c:numRef>
              <c:f>'[Electricity consumption.xlsx]Electricity consumption per cap'!$G$6:$G$13</c:f>
              <c:numCache>
                <c:formatCode>General</c:formatCode>
                <c:ptCount val="8"/>
                <c:pt idx="0">
                  <c:v>579.65</c:v>
                </c:pt>
                <c:pt idx="1">
                  <c:v>928.08</c:v>
                </c:pt>
                <c:pt idx="2">
                  <c:v>1253.74</c:v>
                </c:pt>
                <c:pt idx="3">
                  <c:v>2323.64</c:v>
                </c:pt>
                <c:pt idx="4">
                  <c:v>3937.66</c:v>
                </c:pt>
                <c:pt idx="5">
                  <c:v>5548.29</c:v>
                </c:pt>
                <c:pt idx="6">
                  <c:v>6833.11</c:v>
                </c:pt>
                <c:pt idx="7">
                  <c:v>7154.3</c:v>
                </c:pt>
              </c:numCache>
            </c:numRef>
          </c:val>
          <c:smooth val="0"/>
          <c:extLst>
            <c:ext xmlns:c16="http://schemas.microsoft.com/office/drawing/2014/chart" uri="{C3380CC4-5D6E-409C-BE32-E72D297353CC}">
              <c16:uniqueId val="{00000000-B43D-4C0A-9B7E-CA3E8D848E83}"/>
            </c:ext>
          </c:extLst>
        </c:ser>
        <c:ser>
          <c:idx val="1"/>
          <c:order val="1"/>
          <c:tx>
            <c:strRef>
              <c:f>'[Electricity consumption.xlsx]Electricity consumption per cap'!$H$5</c:f>
              <c:strCache>
                <c:ptCount val="1"/>
                <c:pt idx="0">
                  <c:v>USA</c:v>
                </c:pt>
              </c:strCache>
            </c:strRef>
          </c:tx>
          <c:spPr>
            <a:ln w="28575" cap="rnd">
              <a:solidFill>
                <a:srgbClr val="00B0F0"/>
              </a:solidFill>
              <a:round/>
            </a:ln>
            <a:effectLst>
              <a:glow rad="101600">
                <a:srgbClr val="0070C0">
                  <a:alpha val="40000"/>
                </a:srgbClr>
              </a:glow>
              <a:outerShdw blurRad="50800" dist="38100" dir="5400000" algn="t" rotWithShape="0">
                <a:prstClr val="black">
                  <a:alpha val="40000"/>
                </a:prstClr>
              </a:outerShdw>
            </a:effectLst>
          </c:spPr>
          <c:marker>
            <c:symbol val="circle"/>
            <c:size val="5"/>
            <c:spPr>
              <a:solidFill>
                <a:srgbClr val="00B0F0"/>
              </a:solidFill>
              <a:ln w="9525">
                <a:noFill/>
              </a:ln>
              <a:effectLst>
                <a:glow rad="101600">
                  <a:srgbClr val="0070C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'[Electricity consumption.xlsx]Electricity consumption per cap'!$F$6:$F$13</c:f>
              <c:numCache>
                <c:formatCode>General</c:formatCode>
                <c:ptCount val="8"/>
                <c:pt idx="0">
                  <c:v>1990</c:v>
                </c:pt>
                <c:pt idx="1">
                  <c:v>1995</c:v>
                </c:pt>
                <c:pt idx="2">
                  <c:v>2000</c:v>
                </c:pt>
                <c:pt idx="3">
                  <c:v>2005</c:v>
                </c:pt>
                <c:pt idx="4">
                  <c:v>2010</c:v>
                </c:pt>
                <c:pt idx="5">
                  <c:v>2015</c:v>
                </c:pt>
                <c:pt idx="6">
                  <c:v>2018</c:v>
                </c:pt>
                <c:pt idx="7">
                  <c:v>2019</c:v>
                </c:pt>
              </c:numCache>
            </c:numRef>
          </c:cat>
          <c:val>
            <c:numRef>
              <c:f>'[Electricity consumption.xlsx]Electricity consumption per cap'!$H$6:$H$13</c:f>
              <c:numCache>
                <c:formatCode>General</c:formatCode>
                <c:ptCount val="8"/>
                <c:pt idx="0">
                  <c:v>2923.92</c:v>
                </c:pt>
                <c:pt idx="1">
                  <c:v>3370.98</c:v>
                </c:pt>
                <c:pt idx="2">
                  <c:v>3857.46</c:v>
                </c:pt>
                <c:pt idx="3">
                  <c:v>4049.93</c:v>
                </c:pt>
                <c:pt idx="4">
                  <c:v>4143.41</c:v>
                </c:pt>
                <c:pt idx="5">
                  <c:v>4128.51</c:v>
                </c:pt>
                <c:pt idx="6">
                  <c:v>4194.38</c:v>
                </c:pt>
                <c:pt idx="7">
                  <c:v>4186.7</c:v>
                </c:pt>
              </c:numCache>
            </c:numRef>
          </c:val>
          <c:smooth val="0"/>
          <c:extLst>
            <c:ext xmlns:c16="http://schemas.microsoft.com/office/drawing/2014/chart" uri="{C3380CC4-5D6E-409C-BE32-E72D297353CC}">
              <c16:uniqueId val="{00000001-B43D-4C0A-9B7E-CA3E8D848E83}"/>
            </c:ext>
          </c:extLst>
        </c:ser>
        <c:dLbls>
          <c:showLegendKey val="0"/>
          <c:showVal val="0"/>
          <c:showCatName val="0"/>
          <c:showSerName val="0"/>
          <c:showPercent val="0"/>
          <c:showBubbleSize val="0"/>
        </c:dLbls>
        <c:marker val="1"/>
        <c:smooth val="0"/>
        <c:axId val="2134871167"/>
        <c:axId val="2134872415"/>
      </c:lineChart>
      <c:catAx>
        <c:axId val="21348711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2134872415"/>
        <c:crosses val="autoZero"/>
        <c:auto val="1"/>
        <c:lblAlgn val="ctr"/>
        <c:lblOffset val="100"/>
        <c:noMultiLvlLbl val="0"/>
      </c:catAx>
      <c:valAx>
        <c:axId val="2134872415"/>
        <c:scaling>
          <c:orientation val="minMax"/>
        </c:scaling>
        <c:delete val="0"/>
        <c:axPos val="l"/>
        <c:majorGridlines>
          <c:spPr>
            <a:ln w="3175" cap="flat" cmpd="sng" algn="ctr">
              <a:solidFill>
                <a:schemeClr val="bg1">
                  <a:lumMod val="6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a:t>TWh</a:t>
                </a: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21348711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a:t>Electricity use per capita</a:t>
            </a:r>
          </a:p>
        </c:rich>
      </c:tx>
      <c:overlay val="0"/>
      <c:spPr>
        <a:noFill/>
        <a:ln>
          <a:noFill/>
        </a:ln>
        <a:effectLst/>
      </c:spPr>
      <c:txPr>
        <a:bodyPr rot="0" spcFirstLastPara="1" vertOverflow="ellipsis" vert="horz" wrap="square" anchor="ctr" anchorCtr="1"/>
        <a:lstStyle/>
        <a:p>
          <a:pPr>
            <a:defRPr sz="132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2548381452318461"/>
          <c:y val="0.17171296296296296"/>
          <c:w val="0.82830774278215213"/>
          <c:h val="0.54864209682123066"/>
        </c:manualLayout>
      </c:layout>
      <c:lineChart>
        <c:grouping val="standard"/>
        <c:varyColors val="0"/>
        <c:ser>
          <c:idx val="0"/>
          <c:order val="0"/>
          <c:tx>
            <c:strRef>
              <c:f>'Electricity consumption per cap'!$B$5</c:f>
              <c:strCache>
                <c:ptCount val="1"/>
                <c:pt idx="0">
                  <c:v>China</c:v>
                </c:pt>
              </c:strCache>
            </c:strRef>
          </c:tx>
          <c:spPr>
            <a:ln w="19050" cap="rnd">
              <a:solidFill>
                <a:srgbClr val="FF0000"/>
              </a:solidFill>
              <a:round/>
            </a:ln>
            <a:effectLst>
              <a:glow rad="101600">
                <a:srgbClr val="FF0000">
                  <a:alpha val="40000"/>
                </a:srgbClr>
              </a:glow>
              <a:outerShdw blurRad="50800" dist="38100" dir="5400000" algn="t" rotWithShape="0">
                <a:prstClr val="black">
                  <a:alpha val="40000"/>
                </a:prstClr>
              </a:outerShdw>
            </a:effectLst>
          </c:spPr>
          <c:marker>
            <c:symbol val="square"/>
            <c:size val="5"/>
            <c:spPr>
              <a:solidFill>
                <a:srgbClr val="FF0000"/>
              </a:solidFill>
              <a:ln w="19050">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'Electricity consumption per cap'!$A$6:$A$14</c:f>
              <c:numCache>
                <c:formatCode>General</c:formatCode>
                <c:ptCount val="9"/>
                <c:pt idx="0">
                  <c:v>1990</c:v>
                </c:pt>
                <c:pt idx="1">
                  <c:v>1995</c:v>
                </c:pt>
                <c:pt idx="2">
                  <c:v>2000</c:v>
                </c:pt>
                <c:pt idx="3">
                  <c:v>2005</c:v>
                </c:pt>
                <c:pt idx="4">
                  <c:v>2010</c:v>
                </c:pt>
                <c:pt idx="5">
                  <c:v>2015</c:v>
                </c:pt>
                <c:pt idx="6">
                  <c:v>2018</c:v>
                </c:pt>
                <c:pt idx="7">
                  <c:v>2019</c:v>
                </c:pt>
              </c:numCache>
            </c:numRef>
          </c:cat>
          <c:val>
            <c:numRef>
              <c:f>'Electricity consumption per cap'!$B$6:$B$14</c:f>
              <c:numCache>
                <c:formatCode>General</c:formatCode>
                <c:ptCount val="9"/>
                <c:pt idx="0">
                  <c:v>0.51</c:v>
                </c:pt>
                <c:pt idx="1">
                  <c:v>0.77</c:v>
                </c:pt>
                <c:pt idx="2">
                  <c:v>0.99</c:v>
                </c:pt>
                <c:pt idx="3">
                  <c:v>1.78</c:v>
                </c:pt>
                <c:pt idx="4">
                  <c:v>2.94</c:v>
                </c:pt>
                <c:pt idx="5">
                  <c:v>4.05</c:v>
                </c:pt>
                <c:pt idx="6">
                  <c:v>4.91</c:v>
                </c:pt>
                <c:pt idx="7">
                  <c:v>5.0999999999999996</c:v>
                </c:pt>
              </c:numCache>
            </c:numRef>
          </c:val>
          <c:smooth val="0"/>
          <c:extLst>
            <c:ext xmlns:c16="http://schemas.microsoft.com/office/drawing/2014/chart" uri="{C3380CC4-5D6E-409C-BE32-E72D297353CC}">
              <c16:uniqueId val="{00000000-5D0D-4E4F-8748-E480EEC45434}"/>
            </c:ext>
          </c:extLst>
        </c:ser>
        <c:ser>
          <c:idx val="1"/>
          <c:order val="1"/>
          <c:tx>
            <c:strRef>
              <c:f>'Electricity consumption per cap'!$C$5</c:f>
              <c:strCache>
                <c:ptCount val="1"/>
                <c:pt idx="0">
                  <c:v>USA</c:v>
                </c:pt>
              </c:strCache>
            </c:strRef>
          </c:tx>
          <c:spPr>
            <a:ln w="19050" cap="rnd">
              <a:solidFill>
                <a:srgbClr val="00B0F0"/>
              </a:solidFill>
              <a:round/>
            </a:ln>
            <a:effectLst>
              <a:glow rad="101600">
                <a:srgbClr val="0070C0">
                  <a:alpha val="40000"/>
                </a:srgbClr>
              </a:glow>
              <a:outerShdw blurRad="50800" dist="38100" dir="5400000" algn="t" rotWithShape="0">
                <a:prstClr val="black">
                  <a:alpha val="40000"/>
                </a:prstClr>
              </a:outerShdw>
            </a:effectLst>
          </c:spPr>
          <c:marker>
            <c:symbol val="circle"/>
            <c:size val="5"/>
            <c:spPr>
              <a:solidFill>
                <a:srgbClr val="00B0F0"/>
              </a:solidFill>
              <a:ln w="19050">
                <a:noFill/>
              </a:ln>
              <a:effectLst>
                <a:glow rad="101600">
                  <a:srgbClr val="0070C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'Electricity consumption per cap'!$A$6:$A$14</c:f>
              <c:numCache>
                <c:formatCode>General</c:formatCode>
                <c:ptCount val="9"/>
                <c:pt idx="0">
                  <c:v>1990</c:v>
                </c:pt>
                <c:pt idx="1">
                  <c:v>1995</c:v>
                </c:pt>
                <c:pt idx="2">
                  <c:v>2000</c:v>
                </c:pt>
                <c:pt idx="3">
                  <c:v>2005</c:v>
                </c:pt>
                <c:pt idx="4">
                  <c:v>2010</c:v>
                </c:pt>
                <c:pt idx="5">
                  <c:v>2015</c:v>
                </c:pt>
                <c:pt idx="6">
                  <c:v>2018</c:v>
                </c:pt>
                <c:pt idx="7">
                  <c:v>2019</c:v>
                </c:pt>
              </c:numCache>
            </c:numRef>
          </c:cat>
          <c:val>
            <c:numRef>
              <c:f>'Electricity consumption per cap'!$C$6:$C$14</c:f>
              <c:numCache>
                <c:formatCode>General</c:formatCode>
                <c:ptCount val="9"/>
                <c:pt idx="0">
                  <c:v>11.69</c:v>
                </c:pt>
                <c:pt idx="1">
                  <c:v>12.64</c:v>
                </c:pt>
                <c:pt idx="2">
                  <c:v>13.66</c:v>
                </c:pt>
                <c:pt idx="3">
                  <c:v>13.68</c:v>
                </c:pt>
                <c:pt idx="4">
                  <c:v>13.38</c:v>
                </c:pt>
                <c:pt idx="5">
                  <c:v>12.86</c:v>
                </c:pt>
                <c:pt idx="6">
                  <c:v>12.75</c:v>
                </c:pt>
                <c:pt idx="7">
                  <c:v>12.7</c:v>
                </c:pt>
              </c:numCache>
            </c:numRef>
          </c:val>
          <c:smooth val="0"/>
          <c:extLst>
            <c:ext xmlns:c16="http://schemas.microsoft.com/office/drawing/2014/chart" uri="{C3380CC4-5D6E-409C-BE32-E72D297353CC}">
              <c16:uniqueId val="{00000001-5D0D-4E4F-8748-E480EEC45434}"/>
            </c:ext>
          </c:extLst>
        </c:ser>
        <c:dLbls>
          <c:showLegendKey val="0"/>
          <c:showVal val="0"/>
          <c:showCatName val="0"/>
          <c:showSerName val="0"/>
          <c:showPercent val="0"/>
          <c:showBubbleSize val="0"/>
        </c:dLbls>
        <c:marker val="1"/>
        <c:smooth val="0"/>
        <c:axId val="1225517071"/>
        <c:axId val="1225522479"/>
      </c:lineChart>
      <c:catAx>
        <c:axId val="1225517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1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225522479"/>
        <c:crosses val="autoZero"/>
        <c:auto val="1"/>
        <c:lblAlgn val="ctr"/>
        <c:lblOffset val="100"/>
        <c:noMultiLvlLbl val="0"/>
      </c:catAx>
      <c:valAx>
        <c:axId val="1225522479"/>
        <c:scaling>
          <c:orientation val="minMax"/>
        </c:scaling>
        <c:delete val="0"/>
        <c:axPos val="l"/>
        <c:majorGridlines>
          <c:spPr>
            <a:ln w="3175" cap="flat" cmpd="sng" algn="ctr">
              <a:solidFill>
                <a:schemeClr val="bg1">
                  <a:lumMod val="65000"/>
                </a:schemeClr>
              </a:solidFill>
              <a:round/>
            </a:ln>
            <a:effectLst/>
          </c:spPr>
        </c:majorGridlines>
        <c:title>
          <c:tx>
            <c:rich>
              <a:bodyPr rot="-5400000" spcFirstLastPara="1" vertOverflow="ellipsis" vert="horz" wrap="square" anchor="ctr" anchorCtr="1"/>
              <a:lstStyle/>
              <a:p>
                <a:pPr>
                  <a:defRPr sz="11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a:t>MWh/capita </a:t>
                </a:r>
              </a:p>
            </c:rich>
          </c:tx>
          <c:overlay val="0"/>
          <c:spPr>
            <a:noFill/>
            <a:ln>
              <a:noFill/>
            </a:ln>
            <a:effectLst/>
          </c:spPr>
          <c:txPr>
            <a:bodyPr rot="-5400000" spcFirstLastPara="1" vertOverflow="ellipsis" vert="horz" wrap="square" anchor="ctr" anchorCtr="1"/>
            <a:lstStyle/>
            <a:p>
              <a:pPr>
                <a:defRPr sz="11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225517071"/>
        <c:crosses val="autoZero"/>
        <c:crossBetween val="between"/>
      </c:valAx>
      <c:spPr>
        <a:noFill/>
        <a:ln>
          <a:noFill/>
        </a:ln>
        <a:effectLst/>
      </c:spPr>
    </c:plotArea>
    <c:legend>
      <c:legendPos val="r"/>
      <c:layout>
        <c:manualLayout>
          <c:xMode val="edge"/>
          <c:yMode val="edge"/>
          <c:x val="0.52175165604299467"/>
          <c:y val="0.84374878045607693"/>
          <c:w val="0.40725002368988666"/>
          <c:h val="0.15625109361329836"/>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a:t>Total CO2 Emissions</a:t>
            </a:r>
          </a:p>
        </c:rich>
      </c:tx>
      <c:layout>
        <c:manualLayout>
          <c:xMode val="edge"/>
          <c:yMode val="edge"/>
          <c:x val="0.34182594437725933"/>
          <c:y val="4.7619047619047616E-2"/>
        </c:manualLayout>
      </c:layout>
      <c:overlay val="0"/>
      <c:spPr>
        <a:noFill/>
        <a:ln>
          <a:noFill/>
        </a:ln>
        <a:effectLst/>
      </c:spPr>
      <c:txPr>
        <a:bodyPr rot="0" spcFirstLastPara="1" vertOverflow="ellipsis" vert="horz" wrap="square" anchor="ctr" anchorCtr="1"/>
        <a:lstStyle/>
        <a:p>
          <a:pPr>
            <a:defRPr sz="132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6348381452318461"/>
          <c:y val="0.17171296296296296"/>
          <c:w val="0.79850937312517911"/>
          <c:h val="0.69164122341850121"/>
        </c:manualLayout>
      </c:layout>
      <c:lineChart>
        <c:grouping val="standard"/>
        <c:varyColors val="0"/>
        <c:ser>
          <c:idx val="0"/>
          <c:order val="0"/>
          <c:tx>
            <c:strRef>
              <c:f>'Sheet 1'!$G$5</c:f>
              <c:strCache>
                <c:ptCount val="1"/>
                <c:pt idx="0">
                  <c:v>China</c:v>
                </c:pt>
              </c:strCache>
            </c:strRef>
          </c:tx>
          <c:spPr>
            <a:ln w="28575" cap="rnd">
              <a:solidFill>
                <a:srgbClr val="FF0000"/>
              </a:solidFill>
              <a:round/>
            </a:ln>
            <a:effectLst>
              <a:glow rad="101600">
                <a:srgbClr val="FF0000">
                  <a:alpha val="40000"/>
                </a:srgbClr>
              </a:glow>
              <a:outerShdw blurRad="50800" dist="38100" dir="5400000" algn="t" rotWithShape="0">
                <a:prstClr val="black">
                  <a:alpha val="40000"/>
                </a:prstClr>
              </a:outerShdw>
            </a:effectLst>
          </c:spPr>
          <c:marker>
            <c:symbol val="circle"/>
            <c:size val="5"/>
            <c:spPr>
              <a:solidFill>
                <a:srgbClr val="FF0000"/>
              </a:solidFill>
              <a:ln w="9525">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 1'!$F$6:$F$13</c:f>
              <c:numCache>
                <c:formatCode>General</c:formatCode>
                <c:ptCount val="8"/>
                <c:pt idx="0">
                  <c:v>1990</c:v>
                </c:pt>
                <c:pt idx="1">
                  <c:v>1995</c:v>
                </c:pt>
                <c:pt idx="2">
                  <c:v>2000</c:v>
                </c:pt>
                <c:pt idx="3">
                  <c:v>2005</c:v>
                </c:pt>
                <c:pt idx="4">
                  <c:v>2010</c:v>
                </c:pt>
                <c:pt idx="5">
                  <c:v>2015</c:v>
                </c:pt>
                <c:pt idx="6">
                  <c:v>2018</c:v>
                </c:pt>
                <c:pt idx="7">
                  <c:v>2019</c:v>
                </c:pt>
              </c:numCache>
            </c:numRef>
          </c:cat>
          <c:val>
            <c:numRef>
              <c:f>'Sheet 1'!$G$6:$G$13</c:f>
              <c:numCache>
                <c:formatCode>General</c:formatCode>
                <c:ptCount val="8"/>
                <c:pt idx="0">
                  <c:v>2088.85</c:v>
                </c:pt>
                <c:pt idx="1">
                  <c:v>2900.27</c:v>
                </c:pt>
                <c:pt idx="2">
                  <c:v>3099.69</c:v>
                </c:pt>
                <c:pt idx="3">
                  <c:v>5407.52</c:v>
                </c:pt>
                <c:pt idx="4">
                  <c:v>7830.97</c:v>
                </c:pt>
                <c:pt idx="5">
                  <c:v>9093.2999999999993</c:v>
                </c:pt>
                <c:pt idx="6">
                  <c:v>9809.2000000000007</c:v>
                </c:pt>
                <c:pt idx="7">
                  <c:v>9876.5</c:v>
                </c:pt>
              </c:numCache>
            </c:numRef>
          </c:val>
          <c:smooth val="0"/>
          <c:extLst>
            <c:ext xmlns:c16="http://schemas.microsoft.com/office/drawing/2014/chart" uri="{C3380CC4-5D6E-409C-BE32-E72D297353CC}">
              <c16:uniqueId val="{00000000-5453-434D-A693-7FE42AA01C54}"/>
            </c:ext>
          </c:extLst>
        </c:ser>
        <c:ser>
          <c:idx val="1"/>
          <c:order val="1"/>
          <c:tx>
            <c:strRef>
              <c:f>'Sheet 1'!$H$5</c:f>
              <c:strCache>
                <c:ptCount val="1"/>
                <c:pt idx="0">
                  <c:v>USA</c:v>
                </c:pt>
              </c:strCache>
            </c:strRef>
          </c:tx>
          <c:spPr>
            <a:ln w="28575" cap="rnd">
              <a:solidFill>
                <a:srgbClr val="00B0F0"/>
              </a:solidFill>
              <a:round/>
            </a:ln>
            <a:effectLst>
              <a:glow rad="101600">
                <a:srgbClr val="0070C0">
                  <a:alpha val="40000"/>
                </a:srgbClr>
              </a:glow>
              <a:outerShdw blurRad="50800" dist="38100" dir="5400000" algn="t" rotWithShape="0">
                <a:prstClr val="black">
                  <a:alpha val="40000"/>
                </a:prstClr>
              </a:outerShdw>
            </a:effectLst>
          </c:spPr>
          <c:marker>
            <c:symbol val="circle"/>
            <c:size val="5"/>
            <c:spPr>
              <a:solidFill>
                <a:srgbClr val="00B0F0"/>
              </a:solidFill>
              <a:ln w="9525">
                <a:noFill/>
              </a:ln>
              <a:effectLst>
                <a:glow rad="101600">
                  <a:srgbClr val="0070C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 1'!$F$6:$F$13</c:f>
              <c:numCache>
                <c:formatCode>General</c:formatCode>
                <c:ptCount val="8"/>
                <c:pt idx="0">
                  <c:v>1990</c:v>
                </c:pt>
                <c:pt idx="1">
                  <c:v>1995</c:v>
                </c:pt>
                <c:pt idx="2">
                  <c:v>2000</c:v>
                </c:pt>
                <c:pt idx="3">
                  <c:v>2005</c:v>
                </c:pt>
                <c:pt idx="4">
                  <c:v>2010</c:v>
                </c:pt>
                <c:pt idx="5">
                  <c:v>2015</c:v>
                </c:pt>
                <c:pt idx="6">
                  <c:v>2018</c:v>
                </c:pt>
                <c:pt idx="7">
                  <c:v>2019</c:v>
                </c:pt>
              </c:numCache>
            </c:numRef>
          </c:cat>
          <c:val>
            <c:numRef>
              <c:f>'Sheet 1'!$H$6:$H$13</c:f>
              <c:numCache>
                <c:formatCode>General</c:formatCode>
                <c:ptCount val="8"/>
                <c:pt idx="0">
                  <c:v>4803.08</c:v>
                </c:pt>
                <c:pt idx="1">
                  <c:v>5073.8999999999996</c:v>
                </c:pt>
                <c:pt idx="2">
                  <c:v>5729.87</c:v>
                </c:pt>
                <c:pt idx="3">
                  <c:v>5703.22</c:v>
                </c:pt>
                <c:pt idx="4">
                  <c:v>5352.12</c:v>
                </c:pt>
                <c:pt idx="5">
                  <c:v>4928.6099999999997</c:v>
                </c:pt>
                <c:pt idx="6">
                  <c:v>4766.38</c:v>
                </c:pt>
                <c:pt idx="7">
                  <c:v>4285.8999999999996</c:v>
                </c:pt>
              </c:numCache>
            </c:numRef>
          </c:val>
          <c:smooth val="0"/>
          <c:extLst>
            <c:ext xmlns:c16="http://schemas.microsoft.com/office/drawing/2014/chart" uri="{C3380CC4-5D6E-409C-BE32-E72D297353CC}">
              <c16:uniqueId val="{00000001-5453-434D-A693-7FE42AA01C54}"/>
            </c:ext>
          </c:extLst>
        </c:ser>
        <c:dLbls>
          <c:showLegendKey val="0"/>
          <c:showVal val="0"/>
          <c:showCatName val="0"/>
          <c:showSerName val="0"/>
          <c:showPercent val="0"/>
          <c:showBubbleSize val="0"/>
        </c:dLbls>
        <c:marker val="1"/>
        <c:smooth val="0"/>
        <c:axId val="1225387695"/>
        <c:axId val="1225399343"/>
      </c:lineChart>
      <c:catAx>
        <c:axId val="1225387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1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225399343"/>
        <c:crosses val="autoZero"/>
        <c:auto val="1"/>
        <c:lblAlgn val="ctr"/>
        <c:lblOffset val="100"/>
        <c:noMultiLvlLbl val="0"/>
      </c:catAx>
      <c:valAx>
        <c:axId val="1225399343"/>
        <c:scaling>
          <c:orientation val="minMax"/>
        </c:scaling>
        <c:delete val="0"/>
        <c:axPos val="l"/>
        <c:majorGridlines>
          <c:spPr>
            <a:ln w="9525" cap="flat" cmpd="sng" algn="ctr">
              <a:solidFill>
                <a:schemeClr val="bg1">
                  <a:lumMod val="50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sz="1200"/>
                  <a:t>Mt of CO2</a:t>
                </a: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225387695"/>
        <c:crosses val="autoZero"/>
        <c:crossBetween val="between"/>
      </c:valAx>
      <c:spPr>
        <a:noFill/>
        <a:ln w="3175">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a:t>CO2 emissions per capita</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4761372670739811"/>
          <c:y val="0.13930555555555557"/>
          <c:w val="0.77792748935428713"/>
          <c:h val="0.59125801983085446"/>
        </c:manualLayout>
      </c:layout>
      <c:lineChart>
        <c:grouping val="standard"/>
        <c:varyColors val="0"/>
        <c:ser>
          <c:idx val="0"/>
          <c:order val="0"/>
          <c:tx>
            <c:strRef>
              <c:f>'[CO2 emissions.xlsx]Sheet 1'!$B$5</c:f>
              <c:strCache>
                <c:ptCount val="1"/>
                <c:pt idx="0">
                  <c:v>China</c:v>
                </c:pt>
              </c:strCache>
            </c:strRef>
          </c:tx>
          <c:spPr>
            <a:ln w="28575" cap="rnd">
              <a:solidFill>
                <a:srgbClr val="FF0000"/>
              </a:solidFill>
              <a:round/>
            </a:ln>
            <a:effectLst>
              <a:glow rad="101600">
                <a:srgbClr val="FF0000">
                  <a:alpha val="40000"/>
                </a:srgbClr>
              </a:glow>
              <a:outerShdw blurRad="50800" dist="38100" dir="5400000" algn="t" rotWithShape="0">
                <a:prstClr val="black">
                  <a:alpha val="40000"/>
                </a:prstClr>
              </a:outerShdw>
            </a:effectLst>
          </c:spPr>
          <c:marker>
            <c:symbol val="circle"/>
            <c:size val="5"/>
            <c:spPr>
              <a:solidFill>
                <a:srgbClr val="FF0000"/>
              </a:solidFill>
              <a:ln w="9525">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'[CO2 emissions.xlsx]Sheet 1'!$A$6:$A$13</c:f>
              <c:numCache>
                <c:formatCode>General</c:formatCode>
                <c:ptCount val="8"/>
                <c:pt idx="0">
                  <c:v>1990</c:v>
                </c:pt>
                <c:pt idx="1">
                  <c:v>1995</c:v>
                </c:pt>
                <c:pt idx="2">
                  <c:v>2000</c:v>
                </c:pt>
                <c:pt idx="3">
                  <c:v>2005</c:v>
                </c:pt>
                <c:pt idx="4">
                  <c:v>2010</c:v>
                </c:pt>
                <c:pt idx="5">
                  <c:v>2015</c:v>
                </c:pt>
                <c:pt idx="6">
                  <c:v>2018</c:v>
                </c:pt>
                <c:pt idx="7">
                  <c:v>2019</c:v>
                </c:pt>
              </c:numCache>
            </c:numRef>
          </c:cat>
          <c:val>
            <c:numRef>
              <c:f>'[CO2 emissions.xlsx]Sheet 1'!$B$6:$B$13</c:f>
              <c:numCache>
                <c:formatCode>General</c:formatCode>
                <c:ptCount val="8"/>
                <c:pt idx="0">
                  <c:v>1.84</c:v>
                </c:pt>
                <c:pt idx="1">
                  <c:v>2.41</c:v>
                </c:pt>
                <c:pt idx="2">
                  <c:v>2.4500000000000002</c:v>
                </c:pt>
                <c:pt idx="3">
                  <c:v>4.1500000000000004</c:v>
                </c:pt>
                <c:pt idx="4">
                  <c:v>5.85</c:v>
                </c:pt>
                <c:pt idx="5">
                  <c:v>6.63</c:v>
                </c:pt>
                <c:pt idx="6">
                  <c:v>6.84</c:v>
                </c:pt>
                <c:pt idx="7">
                  <c:v>7.1</c:v>
                </c:pt>
              </c:numCache>
            </c:numRef>
          </c:val>
          <c:smooth val="0"/>
          <c:extLst>
            <c:ext xmlns:c16="http://schemas.microsoft.com/office/drawing/2014/chart" uri="{C3380CC4-5D6E-409C-BE32-E72D297353CC}">
              <c16:uniqueId val="{00000000-551B-4E74-B161-2ED55A3A81FB}"/>
            </c:ext>
          </c:extLst>
        </c:ser>
        <c:ser>
          <c:idx val="1"/>
          <c:order val="1"/>
          <c:tx>
            <c:strRef>
              <c:f>'[CO2 emissions.xlsx]Sheet 1'!$C$5</c:f>
              <c:strCache>
                <c:ptCount val="1"/>
                <c:pt idx="0">
                  <c:v>USA</c:v>
                </c:pt>
              </c:strCache>
            </c:strRef>
          </c:tx>
          <c:spPr>
            <a:ln w="28575" cap="rnd">
              <a:solidFill>
                <a:srgbClr val="00B0F0"/>
              </a:solidFill>
              <a:round/>
            </a:ln>
            <a:effectLst>
              <a:glow rad="101600">
                <a:srgbClr val="0070C0">
                  <a:alpha val="40000"/>
                </a:srgbClr>
              </a:glow>
              <a:outerShdw blurRad="50800" dist="38100" dir="5400000" algn="t" rotWithShape="0">
                <a:prstClr val="black">
                  <a:alpha val="40000"/>
                </a:prstClr>
              </a:outerShdw>
            </a:effectLst>
          </c:spPr>
          <c:marker>
            <c:symbol val="circle"/>
            <c:size val="5"/>
            <c:spPr>
              <a:solidFill>
                <a:srgbClr val="00B0F0"/>
              </a:solidFill>
              <a:ln w="9525">
                <a:noFill/>
              </a:ln>
              <a:effectLst>
                <a:glow rad="101600">
                  <a:srgbClr val="0070C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'[CO2 emissions.xlsx]Sheet 1'!$A$6:$A$13</c:f>
              <c:numCache>
                <c:formatCode>General</c:formatCode>
                <c:ptCount val="8"/>
                <c:pt idx="0">
                  <c:v>1990</c:v>
                </c:pt>
                <c:pt idx="1">
                  <c:v>1995</c:v>
                </c:pt>
                <c:pt idx="2">
                  <c:v>2000</c:v>
                </c:pt>
                <c:pt idx="3">
                  <c:v>2005</c:v>
                </c:pt>
                <c:pt idx="4">
                  <c:v>2010</c:v>
                </c:pt>
                <c:pt idx="5">
                  <c:v>2015</c:v>
                </c:pt>
                <c:pt idx="6">
                  <c:v>2018</c:v>
                </c:pt>
                <c:pt idx="7">
                  <c:v>2019</c:v>
                </c:pt>
              </c:numCache>
            </c:numRef>
          </c:cat>
          <c:val>
            <c:numRef>
              <c:f>'[CO2 emissions.xlsx]Sheet 1'!$C$6:$C$13</c:f>
              <c:numCache>
                <c:formatCode>General</c:formatCode>
                <c:ptCount val="8"/>
                <c:pt idx="0">
                  <c:v>19.2</c:v>
                </c:pt>
                <c:pt idx="1">
                  <c:v>19.03</c:v>
                </c:pt>
                <c:pt idx="2">
                  <c:v>20.29</c:v>
                </c:pt>
                <c:pt idx="3">
                  <c:v>19.27</c:v>
                </c:pt>
                <c:pt idx="4">
                  <c:v>17.28</c:v>
                </c:pt>
                <c:pt idx="5">
                  <c:v>15.35</c:v>
                </c:pt>
                <c:pt idx="6">
                  <c:v>14.49</c:v>
                </c:pt>
                <c:pt idx="7">
                  <c:v>13</c:v>
                </c:pt>
              </c:numCache>
            </c:numRef>
          </c:val>
          <c:smooth val="0"/>
          <c:extLst>
            <c:ext xmlns:c16="http://schemas.microsoft.com/office/drawing/2014/chart" uri="{C3380CC4-5D6E-409C-BE32-E72D297353CC}">
              <c16:uniqueId val="{00000001-551B-4E74-B161-2ED55A3A81FB}"/>
            </c:ext>
          </c:extLst>
        </c:ser>
        <c:dLbls>
          <c:showLegendKey val="0"/>
          <c:showVal val="0"/>
          <c:showCatName val="0"/>
          <c:showSerName val="0"/>
          <c:showPercent val="0"/>
          <c:showBubbleSize val="0"/>
        </c:dLbls>
        <c:marker val="1"/>
        <c:smooth val="0"/>
        <c:axId val="1670657199"/>
        <c:axId val="1670660111"/>
      </c:lineChart>
      <c:catAx>
        <c:axId val="16706571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1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670660111"/>
        <c:crosses val="autoZero"/>
        <c:auto val="1"/>
        <c:lblAlgn val="ctr"/>
        <c:lblOffset val="100"/>
        <c:noMultiLvlLbl val="0"/>
      </c:catAx>
      <c:valAx>
        <c:axId val="1670660111"/>
        <c:scaling>
          <c:orientation val="minMax"/>
        </c:scaling>
        <c:delete val="0"/>
        <c:axPos val="l"/>
        <c:majorGridlines>
          <c:spPr>
            <a:ln w="9525" cap="flat" cmpd="sng" algn="ctr">
              <a:solidFill>
                <a:schemeClr val="bg1">
                  <a:lumMod val="65000"/>
                </a:schemeClr>
              </a:solidFill>
              <a:round/>
            </a:ln>
            <a:effectLst/>
          </c:spPr>
        </c:majorGridlines>
        <c:title>
          <c:tx>
            <c:rich>
              <a:bodyPr rot="-5400000" spcFirstLastPara="1" vertOverflow="ellipsis" vert="horz" wrap="square" anchor="ctr" anchorCtr="1"/>
              <a:lstStyle/>
              <a:p>
                <a:pPr>
                  <a:defRPr sz="11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sz="1100" dirty="0"/>
                  <a:t>t </a:t>
                </a:r>
                <a:r>
                  <a:rPr lang="en-US" sz="1200" dirty="0"/>
                  <a:t>CO2</a:t>
                </a:r>
                <a:r>
                  <a:rPr lang="en-US" sz="1100" dirty="0"/>
                  <a:t>/capita </a:t>
                </a:r>
              </a:p>
            </c:rich>
          </c:tx>
          <c:overlay val="0"/>
          <c:spPr>
            <a:noFill/>
            <a:ln>
              <a:noFill/>
            </a:ln>
            <a:effectLst/>
          </c:spPr>
          <c:txPr>
            <a:bodyPr rot="-5400000" spcFirstLastPara="1" vertOverflow="ellipsis" vert="horz" wrap="square" anchor="ctr" anchorCtr="1"/>
            <a:lstStyle/>
            <a:p>
              <a:pPr>
                <a:defRPr sz="11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670657199"/>
        <c:crosses val="autoZero"/>
        <c:crossBetween val="between"/>
      </c:valAx>
      <c:spPr>
        <a:noFill/>
        <a:ln w="3175">
          <a:noFill/>
        </a:ln>
        <a:effectLst/>
      </c:spPr>
    </c:plotArea>
    <c:legend>
      <c:legendPos val="r"/>
      <c:layout>
        <c:manualLayout>
          <c:xMode val="edge"/>
          <c:yMode val="edge"/>
          <c:x val="0.34650541268902524"/>
          <c:y val="0.84374887363678475"/>
          <c:w val="0.44780099917633892"/>
          <c:h val="0.15625109361329836"/>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China</c:v>
          </c:tx>
          <c:spPr>
            <a:ln w="19050" cap="rnd">
              <a:solidFill>
                <a:srgbClr val="FF0000"/>
              </a:solidFill>
              <a:round/>
            </a:ln>
            <a:effectLst>
              <a:glow rad="101600">
                <a:srgbClr val="FF0000">
                  <a:alpha val="40000"/>
                </a:srgbClr>
              </a:glow>
              <a:outerShdw blurRad="50800" dist="38100" dir="5400000" algn="t" rotWithShape="0">
                <a:prstClr val="black">
                  <a:alpha val="40000"/>
                </a:prstClr>
              </a:outerShdw>
            </a:effectLst>
          </c:spPr>
          <c:marker>
            <c:symbol val="square"/>
            <c:size val="5"/>
            <c:spPr>
              <a:solidFill>
                <a:srgbClr val="FF0000"/>
              </a:solidFill>
              <a:ln w="19050">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Sheet1!$AP$1:$BK$1</c:f>
              <c:numCache>
                <c:formatCode>General</c:formatCode>
                <c:ptCount val="22"/>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numCache>
            </c:numRef>
          </c:cat>
          <c:val>
            <c:numRef>
              <c:f>Sheet1!$AP$43:$BK$43</c:f>
              <c:numCache>
                <c:formatCode>General</c:formatCode>
                <c:ptCount val="22"/>
                <c:pt idx="0">
                  <c:v>222</c:v>
                </c:pt>
                <c:pt idx="1">
                  <c:v>510</c:v>
                </c:pt>
                <c:pt idx="2">
                  <c:v>1085</c:v>
                </c:pt>
                <c:pt idx="3">
                  <c:v>2803</c:v>
                </c:pt>
                <c:pt idx="4">
                  <c:v>5064</c:v>
                </c:pt>
                <c:pt idx="5">
                  <c:v>8862</c:v>
                </c:pt>
                <c:pt idx="6">
                  <c:v>12683</c:v>
                </c:pt>
                <c:pt idx="7">
                  <c:v>18842</c:v>
                </c:pt>
                <c:pt idx="8">
                  <c:v>30489</c:v>
                </c:pt>
                <c:pt idx="9">
                  <c:v>39195</c:v>
                </c:pt>
                <c:pt idx="10">
                  <c:v>55316</c:v>
                </c:pt>
                <c:pt idx="11">
                  <c:v>58116</c:v>
                </c:pt>
                <c:pt idx="12">
                  <c:v>63460</c:v>
                </c:pt>
                <c:pt idx="13">
                  <c:v>67874</c:v>
                </c:pt>
                <c:pt idx="14">
                  <c:v>80292</c:v>
                </c:pt>
                <c:pt idx="15">
                  <c:v>98979</c:v>
                </c:pt>
                <c:pt idx="16">
                  <c:v>114303</c:v>
                </c:pt>
                <c:pt idx="17">
                  <c:v>137230</c:v>
                </c:pt>
                <c:pt idx="18">
                  <c:v>122653</c:v>
                </c:pt>
                <c:pt idx="19">
                  <c:v>136715</c:v>
                </c:pt>
                <c:pt idx="20">
                  <c:v>134926</c:v>
                </c:pt>
                <c:pt idx="21">
                  <c:v>168129</c:v>
                </c:pt>
              </c:numCache>
            </c:numRef>
          </c:val>
          <c:smooth val="0"/>
          <c:extLst>
            <c:ext xmlns:c16="http://schemas.microsoft.com/office/drawing/2014/chart" uri="{C3380CC4-5D6E-409C-BE32-E72D297353CC}">
              <c16:uniqueId val="{00000000-56E6-4D44-956D-16735CC4A9BC}"/>
            </c:ext>
          </c:extLst>
        </c:ser>
        <c:ser>
          <c:idx val="1"/>
          <c:order val="1"/>
          <c:tx>
            <c:v>USA</c:v>
          </c:tx>
          <c:spPr>
            <a:ln w="19050" cap="rnd">
              <a:solidFill>
                <a:srgbClr val="00B0F0"/>
              </a:solidFill>
              <a:round/>
            </a:ln>
            <a:effectLst>
              <a:glow rad="101600">
                <a:srgbClr val="0070C0">
                  <a:alpha val="40000"/>
                </a:srgbClr>
              </a:glow>
              <a:outerShdw blurRad="50800" dist="38100" dir="5400000" algn="t" rotWithShape="0">
                <a:prstClr val="black">
                  <a:alpha val="40000"/>
                </a:prstClr>
              </a:outerShdw>
            </a:effectLst>
          </c:spPr>
          <c:marker>
            <c:symbol val="circle"/>
            <c:size val="5"/>
            <c:spPr>
              <a:solidFill>
                <a:schemeClr val="accent1"/>
              </a:solidFill>
              <a:ln w="19050">
                <a:solidFill>
                  <a:srgbClr val="00B0F0"/>
                </a:solidFill>
              </a:ln>
              <a:effectLst>
                <a:glow rad="101600">
                  <a:srgbClr val="0070C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Sheet1!$AP$1:$BK$1</c:f>
              <c:numCache>
                <c:formatCode>General</c:formatCode>
                <c:ptCount val="22"/>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numCache>
            </c:numRef>
          </c:cat>
          <c:val>
            <c:numRef>
              <c:f>Sheet1!$AP$221:$BK$221</c:f>
              <c:numCache>
                <c:formatCode>General</c:formatCode>
                <c:ptCount val="22"/>
                <c:pt idx="0">
                  <c:v>636</c:v>
                </c:pt>
                <c:pt idx="1">
                  <c:v>1042</c:v>
                </c:pt>
                <c:pt idx="2">
                  <c:v>1645</c:v>
                </c:pt>
                <c:pt idx="3">
                  <c:v>2620</c:v>
                </c:pt>
                <c:pt idx="4">
                  <c:v>3553</c:v>
                </c:pt>
                <c:pt idx="5">
                  <c:v>4759</c:v>
                </c:pt>
                <c:pt idx="6">
                  <c:v>5061</c:v>
                </c:pt>
                <c:pt idx="7">
                  <c:v>5585</c:v>
                </c:pt>
                <c:pt idx="8">
                  <c:v>5462</c:v>
                </c:pt>
                <c:pt idx="9">
                  <c:v>4974</c:v>
                </c:pt>
                <c:pt idx="10">
                  <c:v>5225</c:v>
                </c:pt>
                <c:pt idx="11">
                  <c:v>4407</c:v>
                </c:pt>
                <c:pt idx="12">
                  <c:v>4957</c:v>
                </c:pt>
                <c:pt idx="13">
                  <c:v>5699</c:v>
                </c:pt>
                <c:pt idx="14">
                  <c:v>6071</c:v>
                </c:pt>
                <c:pt idx="15">
                  <c:v>5617</c:v>
                </c:pt>
                <c:pt idx="16">
                  <c:v>6067</c:v>
                </c:pt>
                <c:pt idx="17">
                  <c:v>5582</c:v>
                </c:pt>
                <c:pt idx="18">
                  <c:v>5251</c:v>
                </c:pt>
                <c:pt idx="19">
                  <c:v>3913</c:v>
                </c:pt>
                <c:pt idx="20">
                  <c:v>3671</c:v>
                </c:pt>
                <c:pt idx="21">
                  <c:v>3768</c:v>
                </c:pt>
              </c:numCache>
            </c:numRef>
          </c:val>
          <c:smooth val="0"/>
          <c:extLst>
            <c:ext xmlns:c16="http://schemas.microsoft.com/office/drawing/2014/chart" uri="{C3380CC4-5D6E-409C-BE32-E72D297353CC}">
              <c16:uniqueId val="{00000001-56E6-4D44-956D-16735CC4A9BC}"/>
            </c:ext>
          </c:extLst>
        </c:ser>
        <c:dLbls>
          <c:showLegendKey val="0"/>
          <c:showVal val="0"/>
          <c:showCatName val="0"/>
          <c:showSerName val="0"/>
          <c:showPercent val="0"/>
          <c:showBubbleSize val="0"/>
        </c:dLbls>
        <c:marker val="1"/>
        <c:smooth val="0"/>
        <c:axId val="102938944"/>
        <c:axId val="197922016"/>
      </c:lineChart>
      <c:catAx>
        <c:axId val="10293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97922016"/>
        <c:crosses val="autoZero"/>
        <c:auto val="1"/>
        <c:lblAlgn val="ctr"/>
        <c:lblOffset val="100"/>
        <c:noMultiLvlLbl val="0"/>
      </c:catAx>
      <c:valAx>
        <c:axId val="197922016"/>
        <c:scaling>
          <c:orientation val="minMax"/>
        </c:scaling>
        <c:delete val="0"/>
        <c:axPos val="l"/>
        <c:majorGridlines>
          <c:spPr>
            <a:ln w="9525" cap="flat" cmpd="sng" algn="ctr">
              <a:solidFill>
                <a:schemeClr val="bg2">
                  <a:lumMod val="50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02938944"/>
        <c:crosses val="autoZero"/>
        <c:crossBetween val="between"/>
      </c:valAx>
      <c:spPr>
        <a:solidFill>
          <a:schemeClr val="tx1">
            <a:lumMod val="75000"/>
            <a:lumOff val="25000"/>
          </a:schemeClr>
        </a:solidFill>
        <a:ln>
          <a:noFill/>
        </a:ln>
        <a:effectLst/>
      </c:spPr>
    </c:plotArea>
    <c:legend>
      <c:legendPos val="r"/>
      <c:overlay val="0"/>
      <c:spPr>
        <a:noFill/>
        <a:ln>
          <a:noFill/>
        </a:ln>
        <a:effectLst/>
      </c:spPr>
      <c:txPr>
        <a:bodyPr rot="0" spcFirstLastPara="1" vertOverflow="ellipsis" vert="horz" wrap="square" anchor="ctr" anchorCtr="1"/>
        <a:lstStyle/>
        <a:p>
          <a:pPr>
            <a:defRPr sz="105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sz="2400" dirty="0"/>
              <a:t>Voice &amp; accountability</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lineChart>
        <c:grouping val="standard"/>
        <c:varyColors val="0"/>
        <c:ser>
          <c:idx val="0"/>
          <c:order val="0"/>
          <c:tx>
            <c:v>China</c:v>
          </c:tx>
          <c:spPr>
            <a:ln w="19050" cap="rnd">
              <a:solidFill>
                <a:srgbClr val="FF0000"/>
              </a:solidFill>
              <a:round/>
            </a:ln>
            <a:effectLst>
              <a:outerShdw blurRad="50800" dist="38100" dir="5400000" algn="t" rotWithShape="0">
                <a:prstClr val="black">
                  <a:alpha val="40000"/>
                </a:prstClr>
              </a:outerShdw>
            </a:effectLst>
          </c:spPr>
          <c:marker>
            <c:symbol val="square"/>
            <c:size val="5"/>
            <c:spPr>
              <a:solidFill>
                <a:srgbClr val="FF0000"/>
              </a:solidFill>
              <a:ln w="19050">
                <a:noFill/>
              </a:ln>
              <a:effectLst>
                <a:outerShdw blurRad="50800" dist="38100" dir="5400000" algn="t" rotWithShape="0">
                  <a:prstClr val="black">
                    <a:alpha val="40000"/>
                  </a:prstClr>
                </a:outerShdw>
              </a:effectLst>
              <a:scene3d>
                <a:camera prst="orthographicFront"/>
                <a:lightRig rig="threePt" dir="t"/>
              </a:scene3d>
              <a:sp3d>
                <a:bevelT/>
              </a:sp3d>
            </c:spPr>
          </c:marker>
          <c:cat>
            <c:numRef>
              <c:f>Combined!$V$24:$V$45</c:f>
              <c:numCache>
                <c:formatCode>General</c:formatCode>
                <c:ptCount val="22"/>
                <c:pt idx="0">
                  <c:v>1996</c:v>
                </c:pt>
                <c:pt idx="1">
                  <c:v>1998</c:v>
                </c:pt>
                <c:pt idx="2">
                  <c:v>2000</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numCache>
            </c:numRef>
          </c:cat>
          <c:val>
            <c:numRef>
              <c:f>Combined!$W$2:$W$23</c:f>
              <c:numCache>
                <c:formatCode>0.00</c:formatCode>
                <c:ptCount val="22"/>
                <c:pt idx="0">
                  <c:v>-1.361545205116272</c:v>
                </c:pt>
                <c:pt idx="1">
                  <c:v>-1.4374377727508545</c:v>
                </c:pt>
                <c:pt idx="2">
                  <c:v>-1.3840805292129517</c:v>
                </c:pt>
                <c:pt idx="3">
                  <c:v>-1.5941931009292603</c:v>
                </c:pt>
                <c:pt idx="4">
                  <c:v>-1.5124291181564331</c:v>
                </c:pt>
                <c:pt idx="5">
                  <c:v>-1.4624639749526978</c:v>
                </c:pt>
                <c:pt idx="6">
                  <c:v>-1.5007851123809814</c:v>
                </c:pt>
                <c:pt idx="7">
                  <c:v>-1.7489702701568604</c:v>
                </c:pt>
                <c:pt idx="8">
                  <c:v>-1.7212501764297485</c:v>
                </c:pt>
                <c:pt idx="9">
                  <c:v>-1.6994972229003906</c:v>
                </c:pt>
                <c:pt idx="10">
                  <c:v>-1.7011710405349731</c:v>
                </c:pt>
                <c:pt idx="11">
                  <c:v>-1.6805483102798462</c:v>
                </c:pt>
                <c:pt idx="12">
                  <c:v>-1.6376091241836548</c:v>
                </c:pt>
                <c:pt idx="13">
                  <c:v>-1.6379414796829224</c:v>
                </c:pt>
                <c:pt idx="14">
                  <c:v>-1.6314085721969604</c:v>
                </c:pt>
                <c:pt idx="15">
                  <c:v>-1.6166681051254272</c:v>
                </c:pt>
                <c:pt idx="16">
                  <c:v>-1.6607769727706909</c:v>
                </c:pt>
                <c:pt idx="17">
                  <c:v>-1.5596318244934082</c:v>
                </c:pt>
                <c:pt idx="18">
                  <c:v>-1.5030419826507568</c:v>
                </c:pt>
                <c:pt idx="19">
                  <c:v>-1.4476538896560669</c:v>
                </c:pt>
                <c:pt idx="20">
                  <c:v>-1.6123721599578857</c:v>
                </c:pt>
                <c:pt idx="21">
                  <c:v>-1.65</c:v>
                </c:pt>
              </c:numCache>
            </c:numRef>
          </c:val>
          <c:smooth val="0"/>
          <c:extLst>
            <c:ext xmlns:c16="http://schemas.microsoft.com/office/drawing/2014/chart" uri="{C3380CC4-5D6E-409C-BE32-E72D297353CC}">
              <c16:uniqueId val="{00000000-F874-43F3-B9C6-0D151E650E9A}"/>
            </c:ext>
          </c:extLst>
        </c:ser>
        <c:ser>
          <c:idx val="1"/>
          <c:order val="1"/>
          <c:tx>
            <c:v>USA</c:v>
          </c:tx>
          <c:spPr>
            <a:ln w="19050" cap="rnd">
              <a:solidFill>
                <a:srgbClr val="00B0F0"/>
              </a:solidFill>
              <a:round/>
            </a:ln>
            <a:effectLst>
              <a:glow rad="101600">
                <a:srgbClr val="0070C0">
                  <a:alpha val="40000"/>
                </a:srgbClr>
              </a:glow>
              <a:outerShdw blurRad="50800" dist="38100" dir="5400000" algn="t" rotWithShape="0">
                <a:prstClr val="black">
                  <a:alpha val="40000"/>
                </a:prstClr>
              </a:outerShdw>
            </a:effectLst>
          </c:spPr>
          <c:marker>
            <c:symbol val="circle"/>
            <c:size val="5"/>
            <c:spPr>
              <a:solidFill>
                <a:srgbClr val="00B0F0"/>
              </a:solidFill>
              <a:ln w="19050">
                <a:solidFill>
                  <a:srgbClr val="00B0F0"/>
                </a:solidFill>
              </a:ln>
              <a:effectLst>
                <a:glow rad="101600">
                  <a:srgbClr val="0070C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Combined!$V$24:$V$45</c:f>
              <c:numCache>
                <c:formatCode>General</c:formatCode>
                <c:ptCount val="22"/>
                <c:pt idx="0">
                  <c:v>1996</c:v>
                </c:pt>
                <c:pt idx="1">
                  <c:v>1998</c:v>
                </c:pt>
                <c:pt idx="2">
                  <c:v>2000</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numCache>
            </c:numRef>
          </c:cat>
          <c:val>
            <c:numRef>
              <c:f>Combined!$W$24:$W$44</c:f>
              <c:numCache>
                <c:formatCode>0.00</c:formatCode>
                <c:ptCount val="21"/>
                <c:pt idx="0">
                  <c:v>1.3486608266830444</c:v>
                </c:pt>
                <c:pt idx="1">
                  <c:v>1.3368772268295288</c:v>
                </c:pt>
                <c:pt idx="2">
                  <c:v>1.3101667165756226</c:v>
                </c:pt>
                <c:pt idx="3">
                  <c:v>1.344568133354187</c:v>
                </c:pt>
                <c:pt idx="4">
                  <c:v>1.3382276296615601</c:v>
                </c:pt>
                <c:pt idx="5">
                  <c:v>1.3277519941329956</c:v>
                </c:pt>
                <c:pt idx="6">
                  <c:v>1.2945235967636108</c:v>
                </c:pt>
                <c:pt idx="7">
                  <c:v>1.1016218662261963</c:v>
                </c:pt>
                <c:pt idx="8">
                  <c:v>1.1098103523254395</c:v>
                </c:pt>
                <c:pt idx="9">
                  <c:v>1.1442668437957764</c:v>
                </c:pt>
                <c:pt idx="10">
                  <c:v>1.0972064733505249</c:v>
                </c:pt>
                <c:pt idx="11">
                  <c:v>1.1336057186126709</c:v>
                </c:pt>
                <c:pt idx="12">
                  <c:v>1.1269657611846924</c:v>
                </c:pt>
                <c:pt idx="13">
                  <c:v>1.1615869998931885</c:v>
                </c:pt>
                <c:pt idx="14">
                  <c:v>1.1030186414718628</c:v>
                </c:pt>
                <c:pt idx="15">
                  <c:v>1.0712231397628784</c:v>
                </c:pt>
                <c:pt idx="16">
                  <c:v>1.109821081161499</c:v>
                </c:pt>
                <c:pt idx="17">
                  <c:v>1.1102594137191772</c:v>
                </c:pt>
                <c:pt idx="18">
                  <c:v>1.0507239103317261</c:v>
                </c:pt>
                <c:pt idx="19">
                  <c:v>1.0450397729873657</c:v>
                </c:pt>
                <c:pt idx="20">
                  <c:v>0.96524804830551147</c:v>
                </c:pt>
              </c:numCache>
            </c:numRef>
          </c:val>
          <c:smooth val="0"/>
          <c:extLst>
            <c:ext xmlns:c16="http://schemas.microsoft.com/office/drawing/2014/chart" uri="{C3380CC4-5D6E-409C-BE32-E72D297353CC}">
              <c16:uniqueId val="{00000001-F874-43F3-B9C6-0D151E650E9A}"/>
            </c:ext>
          </c:extLst>
        </c:ser>
        <c:dLbls>
          <c:showLegendKey val="0"/>
          <c:showVal val="0"/>
          <c:showCatName val="0"/>
          <c:showSerName val="0"/>
          <c:showPercent val="0"/>
          <c:showBubbleSize val="0"/>
        </c:dLbls>
        <c:marker val="1"/>
        <c:smooth val="0"/>
        <c:axId val="620412735"/>
        <c:axId val="1882167455"/>
      </c:lineChart>
      <c:catAx>
        <c:axId val="6204127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1882167455"/>
        <c:crosses val="autoZero"/>
        <c:auto val="1"/>
        <c:lblAlgn val="ctr"/>
        <c:lblOffset val="100"/>
        <c:noMultiLvlLbl val="0"/>
      </c:catAx>
      <c:valAx>
        <c:axId val="1882167455"/>
        <c:scaling>
          <c:orientation val="minMax"/>
        </c:scaling>
        <c:delete val="0"/>
        <c:axPos val="l"/>
        <c:majorGridlines>
          <c:spPr>
            <a:ln w="3175" cap="flat" cmpd="sng" algn="ctr">
              <a:solidFill>
                <a:schemeClr val="bg2">
                  <a:lumMod val="50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62041273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886482939632541E-2"/>
          <c:y val="5.0925925925925923E-2"/>
          <c:w val="0.88402952755905506"/>
          <c:h val="0.58856618527906146"/>
        </c:manualLayout>
      </c:layout>
      <c:lineChart>
        <c:grouping val="standard"/>
        <c:varyColors val="0"/>
        <c:ser>
          <c:idx val="0"/>
          <c:order val="0"/>
          <c:tx>
            <c:v>China Fiscal Decentralization</c:v>
          </c:tx>
          <c:spPr>
            <a:ln w="19050" cap="rnd">
              <a:solidFill>
                <a:srgbClr val="FF0000"/>
              </a:solidFill>
              <a:round/>
            </a:ln>
            <a:effectLst>
              <a:glow rad="101600">
                <a:srgbClr val="FF0000">
                  <a:alpha val="40000"/>
                </a:srgbClr>
              </a:glow>
              <a:outerShdw blurRad="50800" dist="38100" dir="5400000" algn="t" rotWithShape="0">
                <a:prstClr val="black">
                  <a:alpha val="40000"/>
                </a:prstClr>
              </a:outerShdw>
            </a:effectLst>
          </c:spPr>
          <c:marker>
            <c:symbol val="square"/>
            <c:size val="5"/>
            <c:spPr>
              <a:solidFill>
                <a:srgbClr val="FF0000"/>
              </a:solidFill>
              <a:ln w="19050">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strRef>
              <c:f>'[FiscalDecentralizaton US China Revenue.xlsx]Sheet1'!$B$2:$B$17</c:f>
              <c:strCach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strCache>
            </c:strRef>
          </c:cat>
          <c:val>
            <c:numRef>
              <c:f>'[FiscalDecentralizaton US China Revenue.xlsx]Sheet1'!$G$2:$G$17</c:f>
              <c:numCache>
                <c:formatCode>General</c:formatCode>
                <c:ptCount val="16"/>
                <c:pt idx="0">
                  <c:v>2.2645542236263969</c:v>
                </c:pt>
                <c:pt idx="1">
                  <c:v>2.2435472793817213</c:v>
                </c:pt>
                <c:pt idx="2">
                  <c:v>1.4514426902982791</c:v>
                </c:pt>
                <c:pt idx="3">
                  <c:v>1.9825791294651298</c:v>
                </c:pt>
                <c:pt idx="4">
                  <c:v>2.0747514003478758</c:v>
                </c:pt>
                <c:pt idx="5">
                  <c:v>2.1371782793415046</c:v>
                </c:pt>
                <c:pt idx="6">
                  <c:v>2.2481636926481623</c:v>
                </c:pt>
                <c:pt idx="7">
                  <c:v>2.4211193828263005</c:v>
                </c:pt>
                <c:pt idx="8">
                  <c:v>2.4913064330266144</c:v>
                </c:pt>
                <c:pt idx="9">
                  <c:v>1.34362140788331</c:v>
                </c:pt>
                <c:pt idx="10">
                  <c:v>1.3215612622682877</c:v>
                </c:pt>
                <c:pt idx="11">
                  <c:v>1.3193362974059299</c:v>
                </c:pt>
                <c:pt idx="12">
                  <c:v>1.1378406761973126</c:v>
                </c:pt>
                <c:pt idx="13">
                  <c:v>1.16025173067975</c:v>
                </c:pt>
                <c:pt idx="14">
                  <c:v>1.1756838375415022</c:v>
                </c:pt>
                <c:pt idx="15">
                  <c:v>1.3998963161722544</c:v>
                </c:pt>
              </c:numCache>
            </c:numRef>
          </c:val>
          <c:smooth val="0"/>
          <c:extLst>
            <c:ext xmlns:c16="http://schemas.microsoft.com/office/drawing/2014/chart" uri="{C3380CC4-5D6E-409C-BE32-E72D297353CC}">
              <c16:uniqueId val="{00000000-2087-4350-9B22-6CB59B3F9431}"/>
            </c:ext>
          </c:extLst>
        </c:ser>
        <c:ser>
          <c:idx val="1"/>
          <c:order val="1"/>
          <c:tx>
            <c:v>USA Fiscal Decentralization</c:v>
          </c:tx>
          <c:spPr>
            <a:ln w="19050" cap="rnd">
              <a:solidFill>
                <a:srgbClr val="00B0F0"/>
              </a:solidFill>
              <a:round/>
            </a:ln>
            <a:effectLst>
              <a:glow rad="101600">
                <a:schemeClr val="accent1">
                  <a:satMod val="175000"/>
                  <a:alpha val="40000"/>
                </a:schemeClr>
              </a:glow>
              <a:outerShdw blurRad="50800" dist="38100" dir="5400000" algn="t" rotWithShape="0">
                <a:prstClr val="black">
                  <a:alpha val="40000"/>
                </a:prstClr>
              </a:outerShdw>
            </a:effectLst>
          </c:spPr>
          <c:marker>
            <c:symbol val="circle"/>
            <c:size val="5"/>
            <c:spPr>
              <a:solidFill>
                <a:schemeClr val="accent1"/>
              </a:solidFill>
              <a:ln w="19050">
                <a:solidFill>
                  <a:srgbClr val="00B0F0"/>
                </a:solidFill>
              </a:ln>
              <a:effectLst>
                <a:glow rad="101600">
                  <a:schemeClr val="accent1">
                    <a:satMod val="175000"/>
                    <a:alpha val="40000"/>
                  </a:schemeClr>
                </a:glow>
                <a:outerShdw blurRad="50800" dist="38100" dir="5400000" algn="t" rotWithShape="0">
                  <a:prstClr val="black">
                    <a:alpha val="40000"/>
                  </a:prstClr>
                </a:outerShdw>
              </a:effectLst>
              <a:scene3d>
                <a:camera prst="orthographicFront"/>
                <a:lightRig rig="threePt" dir="t"/>
              </a:scene3d>
              <a:sp3d>
                <a:bevelT/>
              </a:sp3d>
            </c:spPr>
          </c:marker>
          <c:cat>
            <c:strRef>
              <c:f>'[FiscalDecentralizaton US China Revenue.xlsx]Sheet1'!$B$2:$B$17</c:f>
              <c:strCach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strCache>
            </c:strRef>
          </c:cat>
          <c:val>
            <c:numRef>
              <c:f>'[FiscalDecentralizaton US China Revenue.xlsx]Sheet1'!$G$19:$G$34</c:f>
              <c:numCache>
                <c:formatCode>General</c:formatCode>
                <c:ptCount val="16"/>
                <c:pt idx="0">
                  <c:v>0.8778800841229536</c:v>
                </c:pt>
                <c:pt idx="1">
                  <c:v>0.84315906182666622</c:v>
                </c:pt>
                <c:pt idx="2">
                  <c:v>0.84176005891284189</c:v>
                </c:pt>
                <c:pt idx="3">
                  <c:v>0.87961503390590379</c:v>
                </c:pt>
                <c:pt idx="4">
                  <c:v>1.0222829361451742</c:v>
                </c:pt>
                <c:pt idx="5">
                  <c:v>0.97992392301038789</c:v>
                </c:pt>
                <c:pt idx="6">
                  <c:v>0.94988746024693615</c:v>
                </c:pt>
                <c:pt idx="7">
                  <c:v>0.91884646278826398</c:v>
                </c:pt>
                <c:pt idx="8">
                  <c:v>0.82122990824954201</c:v>
                </c:pt>
                <c:pt idx="9">
                  <c:v>0.82184790553958575</c:v>
                </c:pt>
                <c:pt idx="10">
                  <c:v>0.82428779736268998</c:v>
                </c:pt>
                <c:pt idx="11">
                  <c:v>0.84307775869106027</c:v>
                </c:pt>
                <c:pt idx="12">
                  <c:v>0.80182862005211619</c:v>
                </c:pt>
                <c:pt idx="13">
                  <c:v>0.89120271599679768</c:v>
                </c:pt>
                <c:pt idx="14">
                  <c:v>0.90094869152059376</c:v>
                </c:pt>
                <c:pt idx="15">
                  <c:v>0.98574830862703289</c:v>
                </c:pt>
              </c:numCache>
            </c:numRef>
          </c:val>
          <c:smooth val="0"/>
          <c:extLst>
            <c:ext xmlns:c16="http://schemas.microsoft.com/office/drawing/2014/chart" uri="{C3380CC4-5D6E-409C-BE32-E72D297353CC}">
              <c16:uniqueId val="{00000001-2087-4350-9B22-6CB59B3F9431}"/>
            </c:ext>
          </c:extLst>
        </c:ser>
        <c:dLbls>
          <c:showLegendKey val="0"/>
          <c:showVal val="0"/>
          <c:showCatName val="0"/>
          <c:showSerName val="0"/>
          <c:showPercent val="0"/>
          <c:showBubbleSize val="0"/>
        </c:dLbls>
        <c:marker val="1"/>
        <c:smooth val="0"/>
        <c:axId val="2056892127"/>
        <c:axId val="557288847"/>
      </c:lineChart>
      <c:catAx>
        <c:axId val="2056892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20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557288847"/>
        <c:crosses val="autoZero"/>
        <c:auto val="1"/>
        <c:lblAlgn val="ctr"/>
        <c:lblOffset val="100"/>
        <c:noMultiLvlLbl val="0"/>
      </c:catAx>
      <c:valAx>
        <c:axId val="557288847"/>
        <c:scaling>
          <c:orientation val="minMax"/>
        </c:scaling>
        <c:delete val="0"/>
        <c:axPos val="l"/>
        <c:majorGridlines>
          <c:spPr>
            <a:ln w="9525" cap="flat" cmpd="sng" algn="ctr">
              <a:solidFill>
                <a:schemeClr val="bg2">
                  <a:lumMod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2056892127"/>
        <c:crosses val="autoZero"/>
        <c:crossBetween val="between"/>
      </c:valAx>
      <c:spPr>
        <a:solidFill>
          <a:schemeClr val="tx1">
            <a:lumMod val="75000"/>
            <a:lumOff val="25000"/>
          </a:schemeClr>
        </a:solidFill>
        <a:ln>
          <a:noFill/>
        </a:ln>
        <a:effectLst/>
      </c:spPr>
    </c:plotArea>
    <c:legend>
      <c:legendPos val="r"/>
      <c:layout>
        <c:manualLayout>
          <c:xMode val="edge"/>
          <c:yMode val="edge"/>
          <c:x val="0.3561433806281461"/>
          <c:y val="0.78395682534633526"/>
          <c:w val="0.34101087651951373"/>
          <c:h val="0.11392484800159475"/>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tx1">
        <a:lumMod val="75000"/>
        <a:lumOff val="25000"/>
      </a:schemeClr>
    </a:solidFill>
    <a:ln w="9525" cap="flat" cmpd="sng" algn="ctr">
      <a:solidFill>
        <a:schemeClr val="bg2">
          <a:lumMod val="50000"/>
        </a:schemeClr>
      </a:solidFill>
      <a:round/>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8049236900942939E-2"/>
          <c:y val="3.6547831000234544E-2"/>
          <c:w val="0.87971675415573047"/>
          <c:h val="0.74530387704984258"/>
        </c:manualLayout>
      </c:layout>
      <c:lineChart>
        <c:grouping val="standard"/>
        <c:varyColors val="0"/>
        <c:ser>
          <c:idx val="0"/>
          <c:order val="0"/>
          <c:tx>
            <c:strRef>
              <c:f>Sheet1!$B$1</c:f>
              <c:strCache>
                <c:ptCount val="1"/>
                <c:pt idx="0">
                  <c:v>United States</c:v>
                </c:pt>
              </c:strCache>
            </c:strRef>
          </c:tx>
          <c:spPr>
            <a:ln w="19050">
              <a:solidFill>
                <a:srgbClr val="00B0F0"/>
              </a:solidFill>
            </a:ln>
            <a:effectLst>
              <a:glow rad="101600">
                <a:srgbClr val="0070C0">
                  <a:alpha val="40000"/>
                </a:srgbClr>
              </a:glow>
            </a:effectLst>
          </c:spPr>
          <c:marker>
            <c:symbol val="squar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Sheet1!$A$2:$A$32</c:f>
              <c:numCache>
                <c:formatCode>General</c:formatCode>
                <c:ptCount val="3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20111</c:v>
                </c:pt>
                <c:pt idx="22">
                  <c:v>2012</c:v>
                </c:pt>
                <c:pt idx="23">
                  <c:v>2013</c:v>
                </c:pt>
                <c:pt idx="24">
                  <c:v>2014</c:v>
                </c:pt>
                <c:pt idx="25">
                  <c:v>2015</c:v>
                </c:pt>
                <c:pt idx="26">
                  <c:v>2016</c:v>
                </c:pt>
                <c:pt idx="27">
                  <c:v>2017</c:v>
                </c:pt>
                <c:pt idx="28">
                  <c:v>2018</c:v>
                </c:pt>
                <c:pt idx="29">
                  <c:v>2019</c:v>
                </c:pt>
                <c:pt idx="30">
                  <c:v>2020</c:v>
                </c:pt>
              </c:numCache>
            </c:numRef>
          </c:cat>
          <c:val>
            <c:numRef>
              <c:f>Sheet1!$B$2:$B$32</c:f>
              <c:numCache>
                <c:formatCode>General</c:formatCode>
                <c:ptCount val="31"/>
                <c:pt idx="0">
                  <c:v>306</c:v>
                </c:pt>
                <c:pt idx="1">
                  <c:v>280</c:v>
                </c:pt>
                <c:pt idx="2">
                  <c:v>305</c:v>
                </c:pt>
                <c:pt idx="3">
                  <c:v>298</c:v>
                </c:pt>
                <c:pt idx="4">
                  <c:v>288</c:v>
                </c:pt>
                <c:pt idx="5">
                  <c:v>279</c:v>
                </c:pt>
                <c:pt idx="6">
                  <c:v>271</c:v>
                </c:pt>
                <c:pt idx="7">
                  <c:v>276</c:v>
                </c:pt>
                <c:pt idx="8">
                  <c:v>274</c:v>
                </c:pt>
                <c:pt idx="9">
                  <c:v>281</c:v>
                </c:pt>
                <c:pt idx="10">
                  <c:v>301</c:v>
                </c:pt>
                <c:pt idx="11">
                  <c:v>313</c:v>
                </c:pt>
                <c:pt idx="12">
                  <c:v>357</c:v>
                </c:pt>
                <c:pt idx="13">
                  <c:v>415</c:v>
                </c:pt>
                <c:pt idx="14">
                  <c:v>464</c:v>
                </c:pt>
                <c:pt idx="15">
                  <c:v>503</c:v>
                </c:pt>
                <c:pt idx="16">
                  <c:v>528</c:v>
                </c:pt>
                <c:pt idx="17">
                  <c:v>557</c:v>
                </c:pt>
                <c:pt idx="18">
                  <c:v>621</c:v>
                </c:pt>
                <c:pt idx="19">
                  <c:v>669</c:v>
                </c:pt>
                <c:pt idx="20">
                  <c:v>698</c:v>
                </c:pt>
                <c:pt idx="21">
                  <c:v>711</c:v>
                </c:pt>
                <c:pt idx="22">
                  <c:v>684</c:v>
                </c:pt>
                <c:pt idx="23">
                  <c:v>649</c:v>
                </c:pt>
                <c:pt idx="24">
                  <c:v>610</c:v>
                </c:pt>
                <c:pt idx="25">
                  <c:v>596</c:v>
                </c:pt>
                <c:pt idx="26">
                  <c:v>600</c:v>
                </c:pt>
                <c:pt idx="27">
                  <c:v>610</c:v>
                </c:pt>
                <c:pt idx="28">
                  <c:v>649</c:v>
                </c:pt>
                <c:pt idx="29">
                  <c:v>732</c:v>
                </c:pt>
                <c:pt idx="30">
                  <c:v>778</c:v>
                </c:pt>
              </c:numCache>
            </c:numRef>
          </c:val>
          <c:smooth val="0"/>
          <c:extLst>
            <c:ext xmlns:c16="http://schemas.microsoft.com/office/drawing/2014/chart" uri="{C3380CC4-5D6E-409C-BE32-E72D297353CC}">
              <c16:uniqueId val="{00000000-648B-4274-83B5-917A7266E629}"/>
            </c:ext>
          </c:extLst>
        </c:ser>
        <c:ser>
          <c:idx val="1"/>
          <c:order val="1"/>
          <c:tx>
            <c:strRef>
              <c:f>Sheet1!$C$1</c:f>
              <c:strCache>
                <c:ptCount val="1"/>
                <c:pt idx="0">
                  <c:v>China</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Sheet1!$A$2:$A$32</c:f>
              <c:numCache>
                <c:formatCode>General</c:formatCode>
                <c:ptCount val="3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20111</c:v>
                </c:pt>
                <c:pt idx="22">
                  <c:v>2012</c:v>
                </c:pt>
                <c:pt idx="23">
                  <c:v>2013</c:v>
                </c:pt>
                <c:pt idx="24">
                  <c:v>2014</c:v>
                </c:pt>
                <c:pt idx="25">
                  <c:v>2015</c:v>
                </c:pt>
                <c:pt idx="26">
                  <c:v>2016</c:v>
                </c:pt>
                <c:pt idx="27">
                  <c:v>2017</c:v>
                </c:pt>
                <c:pt idx="28">
                  <c:v>2018</c:v>
                </c:pt>
                <c:pt idx="29">
                  <c:v>2019</c:v>
                </c:pt>
                <c:pt idx="30">
                  <c:v>2020</c:v>
                </c:pt>
              </c:numCache>
            </c:numRef>
          </c:cat>
          <c:val>
            <c:numRef>
              <c:f>Sheet1!$C$2:$C$32</c:f>
              <c:numCache>
                <c:formatCode>General</c:formatCode>
                <c:ptCount val="31"/>
                <c:pt idx="0">
                  <c:v>10</c:v>
                </c:pt>
                <c:pt idx="1">
                  <c:v>10</c:v>
                </c:pt>
                <c:pt idx="2">
                  <c:v>12</c:v>
                </c:pt>
                <c:pt idx="3">
                  <c:v>13</c:v>
                </c:pt>
                <c:pt idx="4">
                  <c:v>10</c:v>
                </c:pt>
                <c:pt idx="5">
                  <c:v>13</c:v>
                </c:pt>
                <c:pt idx="6">
                  <c:v>15</c:v>
                </c:pt>
                <c:pt idx="7">
                  <c:v>16</c:v>
                </c:pt>
                <c:pt idx="8">
                  <c:v>18</c:v>
                </c:pt>
                <c:pt idx="9">
                  <c:v>21</c:v>
                </c:pt>
                <c:pt idx="10">
                  <c:v>23</c:v>
                </c:pt>
                <c:pt idx="11">
                  <c:v>28</c:v>
                </c:pt>
                <c:pt idx="12">
                  <c:v>32</c:v>
                </c:pt>
                <c:pt idx="13">
                  <c:v>35</c:v>
                </c:pt>
                <c:pt idx="14">
                  <c:v>40</c:v>
                </c:pt>
                <c:pt idx="15">
                  <c:v>46</c:v>
                </c:pt>
                <c:pt idx="16">
                  <c:v>55</c:v>
                </c:pt>
                <c:pt idx="17">
                  <c:v>68</c:v>
                </c:pt>
                <c:pt idx="18">
                  <c:v>86</c:v>
                </c:pt>
                <c:pt idx="19">
                  <c:v>106</c:v>
                </c:pt>
                <c:pt idx="20">
                  <c:v>116</c:v>
                </c:pt>
                <c:pt idx="21">
                  <c:v>138</c:v>
                </c:pt>
                <c:pt idx="22">
                  <c:v>157</c:v>
                </c:pt>
                <c:pt idx="23">
                  <c:v>180</c:v>
                </c:pt>
                <c:pt idx="24">
                  <c:v>201</c:v>
                </c:pt>
                <c:pt idx="25">
                  <c:v>214</c:v>
                </c:pt>
                <c:pt idx="26">
                  <c:v>216</c:v>
                </c:pt>
                <c:pt idx="27">
                  <c:v>228</c:v>
                </c:pt>
                <c:pt idx="28">
                  <c:v>250</c:v>
                </c:pt>
                <c:pt idx="29">
                  <c:v>261</c:v>
                </c:pt>
                <c:pt idx="30">
                  <c:v>252</c:v>
                </c:pt>
              </c:numCache>
            </c:numRef>
          </c:val>
          <c:smooth val="0"/>
          <c:extLst>
            <c:ext xmlns:c16="http://schemas.microsoft.com/office/drawing/2014/chart" uri="{C3380CC4-5D6E-409C-BE32-E72D297353CC}">
              <c16:uniqueId val="{00000001-648B-4274-83B5-917A7266E629}"/>
            </c:ext>
          </c:extLst>
        </c:ser>
        <c:dLbls>
          <c:showLegendKey val="0"/>
          <c:showVal val="0"/>
          <c:showCatName val="0"/>
          <c:showSerName val="0"/>
          <c:showPercent val="0"/>
          <c:showBubbleSize val="0"/>
        </c:dLbls>
        <c:marker val="1"/>
        <c:smooth val="0"/>
        <c:axId val="145863040"/>
        <c:axId val="145864576"/>
      </c:lineChart>
      <c:catAx>
        <c:axId val="145863040"/>
        <c:scaling>
          <c:orientation val="minMax"/>
        </c:scaling>
        <c:delete val="0"/>
        <c:axPos val="b"/>
        <c:numFmt formatCode="General" sourceLinked="1"/>
        <c:majorTickMark val="out"/>
        <c:minorTickMark val="none"/>
        <c:tickLblPos val="nextTo"/>
        <c:txPr>
          <a:bodyPr/>
          <a:lstStyle/>
          <a:p>
            <a:pPr>
              <a:defRPr b="1">
                <a:solidFill>
                  <a:schemeClr val="bg1">
                    <a:lumMod val="85000"/>
                  </a:schemeClr>
                </a:solidFill>
                <a:latin typeface="Times New Roman" panose="02020603050405020304" pitchFamily="18" charset="0"/>
                <a:cs typeface="Times New Roman" panose="02020603050405020304" pitchFamily="18" charset="0"/>
              </a:defRPr>
            </a:pPr>
            <a:endParaRPr lang="en-US"/>
          </a:p>
        </c:txPr>
        <c:crossAx val="145864576"/>
        <c:crosses val="autoZero"/>
        <c:auto val="1"/>
        <c:lblAlgn val="ctr"/>
        <c:lblOffset val="100"/>
        <c:noMultiLvlLbl val="0"/>
      </c:catAx>
      <c:valAx>
        <c:axId val="145864576"/>
        <c:scaling>
          <c:orientation val="minMax"/>
          <c:max val="800"/>
        </c:scaling>
        <c:delete val="0"/>
        <c:axPos val="l"/>
        <c:majorGridlines/>
        <c:numFmt formatCode="General" sourceLinked="1"/>
        <c:majorTickMark val="out"/>
        <c:minorTickMark val="none"/>
        <c:tickLblPos val="nextTo"/>
        <c:txPr>
          <a:bodyPr/>
          <a:lstStyle/>
          <a:p>
            <a:pPr>
              <a:defRPr b="1">
                <a:solidFill>
                  <a:schemeClr val="bg1">
                    <a:lumMod val="85000"/>
                  </a:schemeClr>
                </a:solidFill>
                <a:latin typeface="Times New Roman" panose="02020603050405020304" pitchFamily="18" charset="0"/>
                <a:cs typeface="Times New Roman" panose="02020603050405020304" pitchFamily="18" charset="0"/>
              </a:defRPr>
            </a:pPr>
            <a:endParaRPr lang="en-US"/>
          </a:p>
        </c:txPr>
        <c:crossAx val="145863040"/>
        <c:crosses val="autoZero"/>
        <c:crossBetween val="between"/>
      </c:valAx>
      <c:spPr>
        <a:ln w="19050"/>
      </c:spPr>
    </c:plotArea>
    <c:legend>
      <c:legendPos val="r"/>
      <c:layout>
        <c:manualLayout>
          <c:xMode val="edge"/>
          <c:yMode val="edge"/>
          <c:x val="0.2772104355011179"/>
          <c:y val="0.9325384075239489"/>
          <c:w val="0.52525870030135124"/>
          <c:h val="6.7461592476051158E-2"/>
        </c:manualLayout>
      </c:layout>
      <c:overlay val="0"/>
      <c:txPr>
        <a:bodyPr/>
        <a:lstStyle/>
        <a:p>
          <a:pPr>
            <a:defRPr>
              <a:solidFill>
                <a:schemeClr val="bg1">
                  <a:lumMod val="85000"/>
                </a:schemeClr>
              </a:solidFill>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967386021191799E-2"/>
          <c:y val="4.4861391929187228E-2"/>
          <c:w val="0.70486888791678814"/>
          <c:h val="0.64570390875930717"/>
        </c:manualLayout>
      </c:layout>
      <c:lineChart>
        <c:grouping val="standard"/>
        <c:varyColors val="0"/>
        <c:ser>
          <c:idx val="0"/>
          <c:order val="0"/>
          <c:tx>
            <c:strRef>
              <c:f>Sheet1!$B$1</c:f>
              <c:strCache>
                <c:ptCount val="1"/>
                <c:pt idx="0">
                  <c:v>United States</c:v>
                </c:pt>
              </c:strCache>
            </c:strRef>
          </c:tx>
          <c:spPr>
            <a:ln w="19050">
              <a:solidFill>
                <a:srgbClr val="00B0F0"/>
              </a:solidFill>
            </a:ln>
            <a:effectLst>
              <a:glow rad="101600">
                <a:srgbClr val="0070C0">
                  <a:alpha val="40000"/>
                </a:srgbClr>
              </a:glow>
            </a:effectLst>
          </c:spPr>
          <c:marker>
            <c:symbol val="circl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Sheet1!$A$2:$A$30</c:f>
              <c:numCache>
                <c:formatCode>General</c:formatCode>
                <c:ptCount val="29"/>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c:v>
                </c:pt>
                <c:pt idx="27">
                  <c:v>2020</c:v>
                </c:pt>
                <c:pt idx="28">
                  <c:v>2021</c:v>
                </c:pt>
              </c:numCache>
            </c:numRef>
          </c:cat>
          <c:val>
            <c:numRef>
              <c:f>Sheet1!$B$2:$B$30</c:f>
              <c:numCache>
                <c:formatCode>General</c:formatCode>
                <c:ptCount val="29"/>
                <c:pt idx="0">
                  <c:v>84</c:v>
                </c:pt>
                <c:pt idx="1">
                  <c:v>78</c:v>
                </c:pt>
                <c:pt idx="2">
                  <c:v>78</c:v>
                </c:pt>
                <c:pt idx="3">
                  <c:v>77</c:v>
                </c:pt>
                <c:pt idx="4">
                  <c:v>76</c:v>
                </c:pt>
                <c:pt idx="5">
                  <c:v>75</c:v>
                </c:pt>
                <c:pt idx="6">
                  <c:v>75</c:v>
                </c:pt>
                <c:pt idx="7">
                  <c:v>78</c:v>
                </c:pt>
                <c:pt idx="8">
                  <c:v>76</c:v>
                </c:pt>
                <c:pt idx="9">
                  <c:v>76</c:v>
                </c:pt>
                <c:pt idx="10">
                  <c:v>77</c:v>
                </c:pt>
                <c:pt idx="11">
                  <c:v>75</c:v>
                </c:pt>
                <c:pt idx="12">
                  <c:v>76</c:v>
                </c:pt>
                <c:pt idx="13">
                  <c:v>73</c:v>
                </c:pt>
                <c:pt idx="14">
                  <c:v>72</c:v>
                </c:pt>
                <c:pt idx="15">
                  <c:v>73</c:v>
                </c:pt>
                <c:pt idx="16">
                  <c:v>75</c:v>
                </c:pt>
                <c:pt idx="17">
                  <c:v>71</c:v>
                </c:pt>
                <c:pt idx="18">
                  <c:v>71</c:v>
                </c:pt>
                <c:pt idx="19">
                  <c:v>73</c:v>
                </c:pt>
                <c:pt idx="20">
                  <c:v>73</c:v>
                </c:pt>
                <c:pt idx="21">
                  <c:v>74</c:v>
                </c:pt>
                <c:pt idx="22">
                  <c:v>76</c:v>
                </c:pt>
                <c:pt idx="23">
                  <c:v>74</c:v>
                </c:pt>
                <c:pt idx="24">
                  <c:v>74</c:v>
                </c:pt>
                <c:pt idx="25">
                  <c:v>71</c:v>
                </c:pt>
                <c:pt idx="26">
                  <c:v>69</c:v>
                </c:pt>
                <c:pt idx="27">
                  <c:v>67</c:v>
                </c:pt>
                <c:pt idx="28">
                  <c:v>67</c:v>
                </c:pt>
              </c:numCache>
            </c:numRef>
          </c:val>
          <c:smooth val="0"/>
          <c:extLst>
            <c:ext xmlns:c16="http://schemas.microsoft.com/office/drawing/2014/chart" uri="{C3380CC4-5D6E-409C-BE32-E72D297353CC}">
              <c16:uniqueId val="{00000000-5977-4B40-BAE4-FFDDB6DB2D4A}"/>
            </c:ext>
          </c:extLst>
        </c:ser>
        <c:ser>
          <c:idx val="1"/>
          <c:order val="1"/>
          <c:tx>
            <c:strRef>
              <c:f>Sheet1!$C$1</c:f>
              <c:strCache>
                <c:ptCount val="1"/>
                <c:pt idx="0">
                  <c:v>China</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Sheet1!$A$2:$A$30</c:f>
              <c:numCache>
                <c:formatCode>General</c:formatCode>
                <c:ptCount val="29"/>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c:v>
                </c:pt>
                <c:pt idx="27">
                  <c:v>2020</c:v>
                </c:pt>
                <c:pt idx="28">
                  <c:v>2021</c:v>
                </c:pt>
              </c:numCache>
            </c:numRef>
          </c:cat>
          <c:val>
            <c:numRef>
              <c:f>Sheet1!$C$2:$C$30</c:f>
              <c:numCache>
                <c:formatCode>General</c:formatCode>
                <c:ptCount val="29"/>
                <c:pt idx="0">
                  <c:v>51</c:v>
                </c:pt>
                <c:pt idx="1">
                  <c:v>47</c:v>
                </c:pt>
                <c:pt idx="2">
                  <c:v>22</c:v>
                </c:pt>
                <c:pt idx="3">
                  <c:v>24</c:v>
                </c:pt>
                <c:pt idx="4">
                  <c:v>29</c:v>
                </c:pt>
                <c:pt idx="5">
                  <c:v>35</c:v>
                </c:pt>
                <c:pt idx="6">
                  <c:v>34</c:v>
                </c:pt>
                <c:pt idx="7">
                  <c:v>31</c:v>
                </c:pt>
                <c:pt idx="8">
                  <c:v>35</c:v>
                </c:pt>
                <c:pt idx="9">
                  <c:v>35</c:v>
                </c:pt>
                <c:pt idx="10">
                  <c:v>34</c:v>
                </c:pt>
                <c:pt idx="11">
                  <c:v>34</c:v>
                </c:pt>
                <c:pt idx="12">
                  <c:v>32</c:v>
                </c:pt>
                <c:pt idx="13">
                  <c:v>33</c:v>
                </c:pt>
                <c:pt idx="14">
                  <c:v>35</c:v>
                </c:pt>
                <c:pt idx="15">
                  <c:v>36</c:v>
                </c:pt>
                <c:pt idx="16">
                  <c:v>36</c:v>
                </c:pt>
                <c:pt idx="17">
                  <c:v>35</c:v>
                </c:pt>
                <c:pt idx="18">
                  <c:v>36</c:v>
                </c:pt>
                <c:pt idx="19">
                  <c:v>39</c:v>
                </c:pt>
                <c:pt idx="20">
                  <c:v>40</c:v>
                </c:pt>
                <c:pt idx="21">
                  <c:v>36</c:v>
                </c:pt>
                <c:pt idx="22">
                  <c:v>37</c:v>
                </c:pt>
                <c:pt idx="23">
                  <c:v>40</c:v>
                </c:pt>
                <c:pt idx="24">
                  <c:v>41</c:v>
                </c:pt>
                <c:pt idx="25">
                  <c:v>39</c:v>
                </c:pt>
                <c:pt idx="26">
                  <c:v>41</c:v>
                </c:pt>
                <c:pt idx="27">
                  <c:v>42</c:v>
                </c:pt>
                <c:pt idx="28">
                  <c:v>45</c:v>
                </c:pt>
              </c:numCache>
            </c:numRef>
          </c:val>
          <c:smooth val="0"/>
          <c:extLst>
            <c:ext xmlns:c16="http://schemas.microsoft.com/office/drawing/2014/chart" uri="{C3380CC4-5D6E-409C-BE32-E72D297353CC}">
              <c16:uniqueId val="{00000001-5977-4B40-BAE4-FFDDB6DB2D4A}"/>
            </c:ext>
          </c:extLst>
        </c:ser>
        <c:ser>
          <c:idx val="2"/>
          <c:order val="2"/>
          <c:tx>
            <c:strRef>
              <c:f>Sheet1!$D$1</c:f>
              <c:strCache>
                <c:ptCount val="1"/>
                <c:pt idx="0">
                  <c:v>Hong Kong SAR</c:v>
                </c:pt>
              </c:strCache>
            </c:strRef>
          </c:tx>
          <c:spPr>
            <a:ln w="19050">
              <a:solidFill>
                <a:srgbClr val="00B050"/>
              </a:solidFill>
            </a:ln>
            <a:effectLst>
              <a:glow rad="101600">
                <a:srgbClr val="00B050">
                  <a:alpha val="40000"/>
                </a:srgbClr>
              </a:glow>
            </a:effectLst>
          </c:spPr>
          <c:marker>
            <c:symbol val="triangle"/>
            <c:size val="5"/>
            <c:spPr>
              <a:solidFill>
                <a:srgbClr val="00B050"/>
              </a:solidFill>
              <a:ln w="19050">
                <a:noFill/>
              </a:ln>
              <a:effectLst>
                <a:glow rad="101600">
                  <a:srgbClr val="00B050">
                    <a:alpha val="40000"/>
                  </a:srgbClr>
                </a:glow>
              </a:effectLst>
              <a:scene3d>
                <a:camera prst="orthographicFront"/>
                <a:lightRig rig="threePt" dir="t"/>
              </a:scene3d>
              <a:sp3d>
                <a:bevelT/>
              </a:sp3d>
            </c:spPr>
          </c:marker>
          <c:cat>
            <c:numRef>
              <c:f>Sheet1!$A$2:$A$30</c:f>
              <c:numCache>
                <c:formatCode>General</c:formatCode>
                <c:ptCount val="29"/>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c:v>
                </c:pt>
                <c:pt idx="27">
                  <c:v>2020</c:v>
                </c:pt>
                <c:pt idx="28">
                  <c:v>2021</c:v>
                </c:pt>
              </c:numCache>
            </c:numRef>
          </c:cat>
          <c:val>
            <c:numRef>
              <c:f>Sheet1!$D$2:$D$30</c:f>
              <c:numCache>
                <c:formatCode>General</c:formatCode>
                <c:ptCount val="29"/>
                <c:pt idx="0">
                  <c:v>74</c:v>
                </c:pt>
                <c:pt idx="1">
                  <c:v>69</c:v>
                </c:pt>
                <c:pt idx="2">
                  <c:v>71</c:v>
                </c:pt>
                <c:pt idx="3">
                  <c:v>70</c:v>
                </c:pt>
                <c:pt idx="4">
                  <c:v>73</c:v>
                </c:pt>
                <c:pt idx="5">
                  <c:v>78</c:v>
                </c:pt>
                <c:pt idx="6">
                  <c:v>77</c:v>
                </c:pt>
                <c:pt idx="7">
                  <c:v>77</c:v>
                </c:pt>
                <c:pt idx="8">
                  <c:v>79</c:v>
                </c:pt>
                <c:pt idx="9">
                  <c:v>79</c:v>
                </c:pt>
                <c:pt idx="10">
                  <c:v>82</c:v>
                </c:pt>
                <c:pt idx="11">
                  <c:v>80</c:v>
                </c:pt>
                <c:pt idx="12">
                  <c:v>83</c:v>
                </c:pt>
                <c:pt idx="13">
                  <c:v>83</c:v>
                </c:pt>
                <c:pt idx="14">
                  <c:v>83</c:v>
                </c:pt>
                <c:pt idx="15">
                  <c:v>81</c:v>
                </c:pt>
                <c:pt idx="16">
                  <c:v>82</c:v>
                </c:pt>
                <c:pt idx="17">
                  <c:v>84</c:v>
                </c:pt>
                <c:pt idx="18">
                  <c:v>84</c:v>
                </c:pt>
                <c:pt idx="19">
                  <c:v>77</c:v>
                </c:pt>
                <c:pt idx="20">
                  <c:v>75</c:v>
                </c:pt>
                <c:pt idx="21">
                  <c:v>74</c:v>
                </c:pt>
                <c:pt idx="22">
                  <c:v>75</c:v>
                </c:pt>
                <c:pt idx="23">
                  <c:v>75</c:v>
                </c:pt>
                <c:pt idx="24">
                  <c:v>77</c:v>
                </c:pt>
                <c:pt idx="25">
                  <c:v>76</c:v>
                </c:pt>
                <c:pt idx="26">
                  <c:v>76</c:v>
                </c:pt>
                <c:pt idx="27">
                  <c:v>77</c:v>
                </c:pt>
                <c:pt idx="28">
                  <c:v>76</c:v>
                </c:pt>
              </c:numCache>
            </c:numRef>
          </c:val>
          <c:smooth val="0"/>
          <c:extLst>
            <c:ext xmlns:c16="http://schemas.microsoft.com/office/drawing/2014/chart" uri="{C3380CC4-5D6E-409C-BE32-E72D297353CC}">
              <c16:uniqueId val="{00000002-5977-4B40-BAE4-FFDDB6DB2D4A}"/>
            </c:ext>
          </c:extLst>
        </c:ser>
        <c:dLbls>
          <c:showLegendKey val="0"/>
          <c:showVal val="0"/>
          <c:showCatName val="0"/>
          <c:showSerName val="0"/>
          <c:showPercent val="0"/>
          <c:showBubbleSize val="0"/>
        </c:dLbls>
        <c:marker val="1"/>
        <c:smooth val="0"/>
        <c:axId val="155780224"/>
        <c:axId val="155781760"/>
      </c:lineChart>
      <c:catAx>
        <c:axId val="155780224"/>
        <c:scaling>
          <c:orientation val="minMax"/>
        </c:scaling>
        <c:delete val="0"/>
        <c:axPos val="b"/>
        <c:numFmt formatCode="General" sourceLinked="1"/>
        <c:majorTickMark val="out"/>
        <c:minorTickMark val="none"/>
        <c:tickLblPos val="nextTo"/>
        <c:txPr>
          <a:bodyPr rot="-2700000"/>
          <a:lstStyle/>
          <a:p>
            <a:pPr>
              <a:defRPr/>
            </a:pPr>
            <a:endParaRPr lang="en-US"/>
          </a:p>
        </c:txPr>
        <c:crossAx val="155781760"/>
        <c:crosses val="autoZero"/>
        <c:auto val="1"/>
        <c:lblAlgn val="ctr"/>
        <c:lblOffset val="100"/>
        <c:noMultiLvlLbl val="0"/>
      </c:catAx>
      <c:valAx>
        <c:axId val="155781760"/>
        <c:scaling>
          <c:orientation val="minMax"/>
        </c:scaling>
        <c:delete val="0"/>
        <c:axPos val="l"/>
        <c:majorGridlines/>
        <c:numFmt formatCode="General" sourceLinked="1"/>
        <c:majorTickMark val="out"/>
        <c:minorTickMark val="none"/>
        <c:tickLblPos val="nextTo"/>
        <c:crossAx val="155780224"/>
        <c:crosses val="autoZero"/>
        <c:crossBetween val="between"/>
      </c:valAx>
    </c:plotArea>
    <c:legend>
      <c:legendPos val="r"/>
      <c:layout>
        <c:manualLayout>
          <c:xMode val="edge"/>
          <c:yMode val="edge"/>
          <c:x val="0.78085605618742104"/>
          <c:y val="0.23601386047566014"/>
          <c:w val="0.21914394381257896"/>
          <c:h val="0.35430537103374465"/>
        </c:manualLayout>
      </c:layout>
      <c:overlay val="0"/>
    </c:legend>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136970710519593E-2"/>
          <c:y val="3.9185000771962325E-2"/>
          <c:w val="0.84212238403827855"/>
          <c:h val="0.8326115485564306"/>
        </c:manualLayout>
      </c:layout>
      <c:lineChart>
        <c:grouping val="standard"/>
        <c:varyColors val="0"/>
        <c:ser>
          <c:idx val="0"/>
          <c:order val="0"/>
          <c:tx>
            <c:strRef>
              <c:f>Sheet1!$B$1</c:f>
              <c:strCache>
                <c:ptCount val="1"/>
                <c:pt idx="0">
                  <c:v>United States</c:v>
                </c:pt>
              </c:strCache>
            </c:strRef>
          </c:tx>
          <c:spPr>
            <a:ln w="19050"/>
            <a:effectLst>
              <a:glow rad="101600">
                <a:srgbClr val="0070C0">
                  <a:alpha val="40000"/>
                </a:srgbClr>
              </a:glow>
              <a:outerShdw blurRad="50800" dist="38100" dir="5400000" algn="t" rotWithShape="0">
                <a:prstClr val="black">
                  <a:alpha val="40000"/>
                </a:prstClr>
              </a:outerShdw>
            </a:effectLst>
          </c:spPr>
          <c:marker>
            <c:symbol val="circle"/>
            <c:size val="5"/>
            <c:spPr>
              <a:solidFill>
                <a:srgbClr val="00B0F0"/>
              </a:solidFill>
              <a:ln w="19050">
                <a:noFill/>
              </a:ln>
              <a:effectLst>
                <a:glow rad="101600">
                  <a:srgbClr val="0070C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Sheet1!$A$2:$A$32</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Sheet1!$B$2:$B$32</c:f>
              <c:numCache>
                <c:formatCode>General</c:formatCode>
                <c:ptCount val="31"/>
                <c:pt idx="0">
                  <c:v>6.8</c:v>
                </c:pt>
                <c:pt idx="1">
                  <c:v>7.5</c:v>
                </c:pt>
                <c:pt idx="2">
                  <c:v>6.9</c:v>
                </c:pt>
                <c:pt idx="3">
                  <c:v>6.1</c:v>
                </c:pt>
                <c:pt idx="4">
                  <c:v>5.6</c:v>
                </c:pt>
                <c:pt idx="5">
                  <c:v>5.4</c:v>
                </c:pt>
                <c:pt idx="6">
                  <c:v>4.9000000000000004</c:v>
                </c:pt>
                <c:pt idx="7">
                  <c:v>4.5</c:v>
                </c:pt>
                <c:pt idx="8">
                  <c:v>4.2</c:v>
                </c:pt>
                <c:pt idx="9">
                  <c:v>4</c:v>
                </c:pt>
                <c:pt idx="10">
                  <c:v>4.7</c:v>
                </c:pt>
                <c:pt idx="11">
                  <c:v>5.8</c:v>
                </c:pt>
                <c:pt idx="12">
                  <c:v>6</c:v>
                </c:pt>
                <c:pt idx="13">
                  <c:v>5.5</c:v>
                </c:pt>
                <c:pt idx="14">
                  <c:v>5.0999999999999996</c:v>
                </c:pt>
                <c:pt idx="15">
                  <c:v>4.5999999999999996</c:v>
                </c:pt>
                <c:pt idx="16">
                  <c:v>4.5999999999999996</c:v>
                </c:pt>
                <c:pt idx="17">
                  <c:v>5.8</c:v>
                </c:pt>
                <c:pt idx="18">
                  <c:v>9.3000000000000007</c:v>
                </c:pt>
                <c:pt idx="19">
                  <c:v>9.6</c:v>
                </c:pt>
                <c:pt idx="20">
                  <c:v>9</c:v>
                </c:pt>
                <c:pt idx="21">
                  <c:v>8.1</c:v>
                </c:pt>
                <c:pt idx="22">
                  <c:v>7.4</c:v>
                </c:pt>
                <c:pt idx="23">
                  <c:v>6.2</c:v>
                </c:pt>
                <c:pt idx="24">
                  <c:v>5.3</c:v>
                </c:pt>
                <c:pt idx="25">
                  <c:v>4.9000000000000004</c:v>
                </c:pt>
                <c:pt idx="26">
                  <c:v>4.4000000000000004</c:v>
                </c:pt>
                <c:pt idx="27">
                  <c:v>3.9</c:v>
                </c:pt>
                <c:pt idx="28">
                  <c:v>3.7</c:v>
                </c:pt>
                <c:pt idx="29">
                  <c:v>8.1</c:v>
                </c:pt>
                <c:pt idx="30">
                  <c:v>5.5</c:v>
                </c:pt>
              </c:numCache>
            </c:numRef>
          </c:val>
          <c:smooth val="0"/>
          <c:extLst>
            <c:ext xmlns:c16="http://schemas.microsoft.com/office/drawing/2014/chart" uri="{C3380CC4-5D6E-409C-BE32-E72D297353CC}">
              <c16:uniqueId val="{00000000-17EF-4C3D-8465-19837324980A}"/>
            </c:ext>
          </c:extLst>
        </c:ser>
        <c:ser>
          <c:idx val="1"/>
          <c:order val="1"/>
          <c:tx>
            <c:strRef>
              <c:f>Sheet1!$C$1</c:f>
              <c:strCache>
                <c:ptCount val="1"/>
                <c:pt idx="0">
                  <c:v>China</c:v>
                </c:pt>
              </c:strCache>
            </c:strRef>
          </c:tx>
          <c:spPr>
            <a:ln w="19050">
              <a:solidFill>
                <a:srgbClr val="FF0000"/>
              </a:solidFill>
            </a:ln>
            <a:effectLst>
              <a:glow rad="101600">
                <a:srgbClr val="FF0000">
                  <a:alpha val="40000"/>
                </a:srgbClr>
              </a:glow>
              <a:outerShdw blurRad="50800" dist="38100" dir="5400000" algn="t" rotWithShape="0">
                <a:prstClr val="black">
                  <a:alpha val="40000"/>
                </a:prstClr>
              </a:outerShdw>
            </a:effectLst>
          </c:spPr>
          <c:marker>
            <c:symbol val="square"/>
            <c:size val="5"/>
            <c:spPr>
              <a:solidFill>
                <a:srgbClr val="FF0000"/>
              </a:solidFill>
              <a:ln w="19050">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Sheet1!$A$2:$A$32</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Sheet1!$C$2:$C$32</c:f>
              <c:numCache>
                <c:formatCode>General</c:formatCode>
                <c:ptCount val="31"/>
                <c:pt idx="0">
                  <c:v>2.4</c:v>
                </c:pt>
                <c:pt idx="1">
                  <c:v>2.4</c:v>
                </c:pt>
                <c:pt idx="2">
                  <c:v>2.7</c:v>
                </c:pt>
                <c:pt idx="3">
                  <c:v>2.9</c:v>
                </c:pt>
                <c:pt idx="4">
                  <c:v>3</c:v>
                </c:pt>
                <c:pt idx="5">
                  <c:v>3.1</c:v>
                </c:pt>
                <c:pt idx="6">
                  <c:v>3.2</c:v>
                </c:pt>
                <c:pt idx="7">
                  <c:v>3.2</c:v>
                </c:pt>
                <c:pt idx="8">
                  <c:v>3.3</c:v>
                </c:pt>
                <c:pt idx="9">
                  <c:v>3.3</c:v>
                </c:pt>
                <c:pt idx="10">
                  <c:v>3.8</c:v>
                </c:pt>
                <c:pt idx="11">
                  <c:v>4.2</c:v>
                </c:pt>
                <c:pt idx="12">
                  <c:v>4.5999999999999996</c:v>
                </c:pt>
                <c:pt idx="13">
                  <c:v>4.5</c:v>
                </c:pt>
                <c:pt idx="14">
                  <c:v>4.5</c:v>
                </c:pt>
                <c:pt idx="15">
                  <c:v>4.4000000000000004</c:v>
                </c:pt>
                <c:pt idx="16">
                  <c:v>4.3</c:v>
                </c:pt>
                <c:pt idx="17">
                  <c:v>4.5999999999999996</c:v>
                </c:pt>
                <c:pt idx="18">
                  <c:v>4.7</c:v>
                </c:pt>
                <c:pt idx="19">
                  <c:v>4.5</c:v>
                </c:pt>
                <c:pt idx="20">
                  <c:v>4.5</c:v>
                </c:pt>
                <c:pt idx="21">
                  <c:v>4.5999999999999996</c:v>
                </c:pt>
                <c:pt idx="22">
                  <c:v>4.5999999999999996</c:v>
                </c:pt>
                <c:pt idx="23">
                  <c:v>4.5999999999999996</c:v>
                </c:pt>
                <c:pt idx="24">
                  <c:v>4.5999999999999996</c:v>
                </c:pt>
                <c:pt idx="25">
                  <c:v>4.5</c:v>
                </c:pt>
                <c:pt idx="26">
                  <c:v>4.4000000000000004</c:v>
                </c:pt>
                <c:pt idx="27">
                  <c:v>4.3</c:v>
                </c:pt>
                <c:pt idx="28">
                  <c:v>4.3</c:v>
                </c:pt>
                <c:pt idx="29">
                  <c:v>5</c:v>
                </c:pt>
                <c:pt idx="30">
                  <c:v>4.8</c:v>
                </c:pt>
              </c:numCache>
            </c:numRef>
          </c:val>
          <c:smooth val="0"/>
          <c:extLst>
            <c:ext xmlns:c16="http://schemas.microsoft.com/office/drawing/2014/chart" uri="{C3380CC4-5D6E-409C-BE32-E72D297353CC}">
              <c16:uniqueId val="{00000001-17EF-4C3D-8465-19837324980A}"/>
            </c:ext>
          </c:extLst>
        </c:ser>
        <c:dLbls>
          <c:showLegendKey val="0"/>
          <c:showVal val="0"/>
          <c:showCatName val="0"/>
          <c:showSerName val="0"/>
          <c:showPercent val="0"/>
          <c:showBubbleSize val="0"/>
        </c:dLbls>
        <c:marker val="1"/>
        <c:smooth val="0"/>
        <c:axId val="144893056"/>
        <c:axId val="144894592"/>
      </c:lineChart>
      <c:catAx>
        <c:axId val="144893056"/>
        <c:scaling>
          <c:orientation val="minMax"/>
        </c:scaling>
        <c:delete val="0"/>
        <c:axPos val="b"/>
        <c:numFmt formatCode="General" sourceLinked="1"/>
        <c:majorTickMark val="out"/>
        <c:minorTickMark val="none"/>
        <c:tickLblPos val="nextTo"/>
        <c:txPr>
          <a:bodyPr rot="-2700000"/>
          <a:lstStyle/>
          <a:p>
            <a:pPr>
              <a:defRPr sz="1200">
                <a:solidFill>
                  <a:schemeClr val="bg1">
                    <a:lumMod val="85000"/>
                  </a:schemeClr>
                </a:solidFill>
              </a:defRPr>
            </a:pPr>
            <a:endParaRPr lang="en-US"/>
          </a:p>
        </c:txPr>
        <c:crossAx val="144894592"/>
        <c:crosses val="autoZero"/>
        <c:auto val="1"/>
        <c:lblAlgn val="ctr"/>
        <c:lblOffset val="100"/>
        <c:noMultiLvlLbl val="0"/>
      </c:catAx>
      <c:valAx>
        <c:axId val="144894592"/>
        <c:scaling>
          <c:orientation val="minMax"/>
        </c:scaling>
        <c:delete val="0"/>
        <c:axPos val="l"/>
        <c:majorGridlines/>
        <c:numFmt formatCode="General" sourceLinked="1"/>
        <c:majorTickMark val="out"/>
        <c:minorTickMark val="none"/>
        <c:tickLblPos val="nextTo"/>
        <c:txPr>
          <a:bodyPr/>
          <a:lstStyle/>
          <a:p>
            <a:pPr>
              <a:defRPr>
                <a:solidFill>
                  <a:schemeClr val="bg1">
                    <a:lumMod val="85000"/>
                  </a:schemeClr>
                </a:solidFill>
              </a:defRPr>
            </a:pPr>
            <a:endParaRPr lang="en-US"/>
          </a:p>
        </c:txPr>
        <c:crossAx val="144893056"/>
        <c:crosses val="autoZero"/>
        <c:crossBetween val="between"/>
      </c:valAx>
    </c:plotArea>
    <c:legend>
      <c:legendPos val="r"/>
      <c:layout>
        <c:manualLayout>
          <c:xMode val="edge"/>
          <c:yMode val="edge"/>
          <c:x val="0.41063398601723461"/>
          <c:y val="0.71873726262158411"/>
          <c:w val="0.18966099923350288"/>
          <c:h val="0.13605488652153774"/>
        </c:manualLayout>
      </c:layout>
      <c:overlay val="0"/>
      <c:txPr>
        <a:bodyPr/>
        <a:lstStyle/>
        <a:p>
          <a:pPr>
            <a:defRPr>
              <a:solidFill>
                <a:schemeClr val="bg1">
                  <a:lumMod val="85000"/>
                </a:schemeClr>
              </a:solidFill>
            </a:defRPr>
          </a:pPr>
          <a:endParaRPr lang="en-US"/>
        </a:p>
      </c:txPr>
    </c:legend>
    <c:plotVisOnly val="1"/>
    <c:dispBlanksAs val="gap"/>
    <c:showDLblsOverMax val="0"/>
  </c:chart>
  <c:spPr>
    <a:scene3d>
      <a:camera prst="orthographicFront"/>
      <a:lightRig rig="threePt" dir="t"/>
    </a:scene3d>
    <a:sp3d>
      <a:bevelT/>
    </a:sp3d>
  </c:spPr>
  <c:txPr>
    <a:bodyPr/>
    <a:lstStyle/>
    <a:p>
      <a:pPr>
        <a:defRPr sz="1800" b="1">
          <a:solidFill>
            <a:schemeClr val="tx1"/>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938125789831807E-2"/>
          <c:y val="6.7309653216343121E-2"/>
          <c:w val="0.80348020084445959"/>
          <c:h val="0.55932953304526378"/>
        </c:manualLayout>
      </c:layout>
      <c:lineChart>
        <c:grouping val="standard"/>
        <c:varyColors val="0"/>
        <c:ser>
          <c:idx val="0"/>
          <c:order val="0"/>
          <c:tx>
            <c:strRef>
              <c:f>Sheet1!$B$1</c:f>
              <c:strCache>
                <c:ptCount val="1"/>
                <c:pt idx="0">
                  <c:v>United States</c:v>
                </c:pt>
              </c:strCache>
            </c:strRef>
          </c:tx>
          <c:spPr>
            <a:ln w="19050">
              <a:solidFill>
                <a:srgbClr val="00B0F0"/>
              </a:solidFill>
            </a:ln>
            <a:effectLst>
              <a:glow rad="101600">
                <a:srgbClr val="0070C0">
                  <a:alpha val="40000"/>
                </a:srgbClr>
              </a:glow>
            </a:effectLst>
          </c:spPr>
          <c:marker>
            <c:symbol val="circl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Sheet1!$A$2:$A$13</c:f>
              <c:numCache>
                <c:formatCode>General</c:formatCode>
                <c:ptCount val="12"/>
                <c:pt idx="0">
                  <c:v>1995</c:v>
                </c:pt>
                <c:pt idx="1">
                  <c:v>1997</c:v>
                </c:pt>
                <c:pt idx="2">
                  <c:v>1999</c:v>
                </c:pt>
                <c:pt idx="3">
                  <c:v>2001</c:v>
                </c:pt>
                <c:pt idx="4">
                  <c:v>2003</c:v>
                </c:pt>
                <c:pt idx="5">
                  <c:v>2005</c:v>
                </c:pt>
                <c:pt idx="6">
                  <c:v>2007</c:v>
                </c:pt>
                <c:pt idx="7">
                  <c:v>2009</c:v>
                </c:pt>
                <c:pt idx="8">
                  <c:v>2011</c:v>
                </c:pt>
                <c:pt idx="9">
                  <c:v>2013</c:v>
                </c:pt>
                <c:pt idx="10">
                  <c:v>2015</c:v>
                </c:pt>
                <c:pt idx="11">
                  <c:v>2017</c:v>
                </c:pt>
              </c:numCache>
            </c:numRef>
          </c:cat>
          <c:val>
            <c:numRef>
              <c:f>Sheet1!$B$2:$B$13</c:f>
              <c:numCache>
                <c:formatCode>General</c:formatCode>
                <c:ptCount val="12"/>
                <c:pt idx="0">
                  <c:v>26</c:v>
                </c:pt>
                <c:pt idx="1">
                  <c:v>27</c:v>
                </c:pt>
                <c:pt idx="2">
                  <c:v>25</c:v>
                </c:pt>
                <c:pt idx="3">
                  <c:v>25</c:v>
                </c:pt>
                <c:pt idx="4">
                  <c:v>22</c:v>
                </c:pt>
                <c:pt idx="5">
                  <c:v>21</c:v>
                </c:pt>
                <c:pt idx="6">
                  <c:v>20</c:v>
                </c:pt>
                <c:pt idx="7">
                  <c:v>20</c:v>
                </c:pt>
                <c:pt idx="8">
                  <c:v>19</c:v>
                </c:pt>
                <c:pt idx="9">
                  <c:v>18</c:v>
                </c:pt>
                <c:pt idx="10">
                  <c:v>17</c:v>
                </c:pt>
                <c:pt idx="11">
                  <c:v>15</c:v>
                </c:pt>
              </c:numCache>
            </c:numRef>
          </c:val>
          <c:smooth val="0"/>
          <c:extLst>
            <c:ext xmlns:c16="http://schemas.microsoft.com/office/drawing/2014/chart" uri="{C3380CC4-5D6E-409C-BE32-E72D297353CC}">
              <c16:uniqueId val="{00000000-80F5-4844-94D3-AA903AECC623}"/>
            </c:ext>
          </c:extLst>
        </c:ser>
        <c:ser>
          <c:idx val="1"/>
          <c:order val="1"/>
          <c:tx>
            <c:strRef>
              <c:f>Sheet1!$C$1</c:f>
              <c:strCache>
                <c:ptCount val="1"/>
                <c:pt idx="0">
                  <c:v>China</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Sheet1!$A$2:$A$13</c:f>
              <c:numCache>
                <c:formatCode>General</c:formatCode>
                <c:ptCount val="12"/>
                <c:pt idx="0">
                  <c:v>1995</c:v>
                </c:pt>
                <c:pt idx="1">
                  <c:v>1997</c:v>
                </c:pt>
                <c:pt idx="2">
                  <c:v>1999</c:v>
                </c:pt>
                <c:pt idx="3">
                  <c:v>2001</c:v>
                </c:pt>
                <c:pt idx="4">
                  <c:v>2003</c:v>
                </c:pt>
                <c:pt idx="5">
                  <c:v>2005</c:v>
                </c:pt>
                <c:pt idx="6">
                  <c:v>2007</c:v>
                </c:pt>
                <c:pt idx="7">
                  <c:v>2009</c:v>
                </c:pt>
                <c:pt idx="8">
                  <c:v>2011</c:v>
                </c:pt>
                <c:pt idx="9">
                  <c:v>2013</c:v>
                </c:pt>
                <c:pt idx="10">
                  <c:v>2015</c:v>
                </c:pt>
                <c:pt idx="11">
                  <c:v>2017</c:v>
                </c:pt>
              </c:numCache>
            </c:numRef>
          </c:cat>
          <c:val>
            <c:numRef>
              <c:f>Sheet1!$C$2:$C$13</c:f>
              <c:numCache>
                <c:formatCode>General</c:formatCode>
                <c:ptCount val="12"/>
                <c:pt idx="0">
                  <c:v>96</c:v>
                </c:pt>
                <c:pt idx="1">
                  <c:v>96</c:v>
                </c:pt>
                <c:pt idx="2">
                  <c:v>91</c:v>
                </c:pt>
                <c:pt idx="3">
                  <c:v>92</c:v>
                </c:pt>
                <c:pt idx="4">
                  <c:v>92</c:v>
                </c:pt>
                <c:pt idx="5">
                  <c:v>86</c:v>
                </c:pt>
                <c:pt idx="6">
                  <c:v>82</c:v>
                </c:pt>
                <c:pt idx="7">
                  <c:v>79</c:v>
                </c:pt>
                <c:pt idx="8">
                  <c:v>77</c:v>
                </c:pt>
                <c:pt idx="9">
                  <c:v>74</c:v>
                </c:pt>
                <c:pt idx="10">
                  <c:v>70</c:v>
                </c:pt>
                <c:pt idx="11">
                  <c:v>66</c:v>
                </c:pt>
              </c:numCache>
            </c:numRef>
          </c:val>
          <c:smooth val="0"/>
          <c:extLst>
            <c:ext xmlns:c16="http://schemas.microsoft.com/office/drawing/2014/chart" uri="{C3380CC4-5D6E-409C-BE32-E72D297353CC}">
              <c16:uniqueId val="{00000001-80F5-4844-94D3-AA903AECC623}"/>
            </c:ext>
          </c:extLst>
        </c:ser>
        <c:ser>
          <c:idx val="2"/>
          <c:order val="2"/>
          <c:tx>
            <c:strRef>
              <c:f>Sheet1!$D$1</c:f>
              <c:strCache>
                <c:ptCount val="1"/>
                <c:pt idx="0">
                  <c:v>Hong Kong SAR</c:v>
                </c:pt>
              </c:strCache>
            </c:strRef>
          </c:tx>
          <c:spPr>
            <a:ln w="19050">
              <a:solidFill>
                <a:srgbClr val="00B050"/>
              </a:solidFill>
            </a:ln>
            <a:effectLst>
              <a:glow rad="101600">
                <a:srgbClr val="00B050">
                  <a:alpha val="40000"/>
                </a:srgbClr>
              </a:glow>
            </a:effectLst>
          </c:spPr>
          <c:marker>
            <c:symbol val="triangle"/>
            <c:size val="5"/>
            <c:spPr>
              <a:solidFill>
                <a:srgbClr val="00B050"/>
              </a:solidFill>
              <a:ln w="19050">
                <a:noFill/>
              </a:ln>
              <a:effectLst>
                <a:glow rad="101600">
                  <a:srgbClr val="00B050">
                    <a:alpha val="40000"/>
                  </a:srgbClr>
                </a:glow>
              </a:effectLst>
              <a:scene3d>
                <a:camera prst="orthographicFront"/>
                <a:lightRig rig="threePt" dir="t"/>
              </a:scene3d>
              <a:sp3d>
                <a:bevelT/>
              </a:sp3d>
            </c:spPr>
          </c:marker>
          <c:cat>
            <c:numRef>
              <c:f>Sheet1!$A$2:$A$13</c:f>
              <c:numCache>
                <c:formatCode>General</c:formatCode>
                <c:ptCount val="12"/>
                <c:pt idx="0">
                  <c:v>1995</c:v>
                </c:pt>
                <c:pt idx="1">
                  <c:v>1997</c:v>
                </c:pt>
                <c:pt idx="2">
                  <c:v>1999</c:v>
                </c:pt>
                <c:pt idx="3">
                  <c:v>2001</c:v>
                </c:pt>
                <c:pt idx="4">
                  <c:v>2003</c:v>
                </c:pt>
                <c:pt idx="5">
                  <c:v>2005</c:v>
                </c:pt>
                <c:pt idx="6">
                  <c:v>2007</c:v>
                </c:pt>
                <c:pt idx="7">
                  <c:v>2009</c:v>
                </c:pt>
                <c:pt idx="8">
                  <c:v>2011</c:v>
                </c:pt>
                <c:pt idx="9">
                  <c:v>2013</c:v>
                </c:pt>
                <c:pt idx="10">
                  <c:v>2015</c:v>
                </c:pt>
                <c:pt idx="11">
                  <c:v>2017</c:v>
                </c:pt>
              </c:numCache>
            </c:numRef>
          </c:cat>
          <c:val>
            <c:numRef>
              <c:f>Sheet1!$D$2:$D$13</c:f>
              <c:numCache>
                <c:formatCode>General</c:formatCode>
                <c:ptCount val="12"/>
                <c:pt idx="0">
                  <c:v>62</c:v>
                </c:pt>
                <c:pt idx="1">
                  <c:v>67</c:v>
                </c:pt>
                <c:pt idx="2">
                  <c:v>56</c:v>
                </c:pt>
                <c:pt idx="3">
                  <c:v>53</c:v>
                </c:pt>
                <c:pt idx="4">
                  <c:v>52</c:v>
                </c:pt>
                <c:pt idx="5">
                  <c:v>47</c:v>
                </c:pt>
                <c:pt idx="6">
                  <c:v>51</c:v>
                </c:pt>
                <c:pt idx="7">
                  <c:v>47</c:v>
                </c:pt>
                <c:pt idx="8">
                  <c:v>43</c:v>
                </c:pt>
                <c:pt idx="9">
                  <c:v>43</c:v>
                </c:pt>
                <c:pt idx="10">
                  <c:v>40</c:v>
                </c:pt>
                <c:pt idx="11">
                  <c:v>38</c:v>
                </c:pt>
              </c:numCache>
            </c:numRef>
          </c:val>
          <c:smooth val="0"/>
          <c:extLst>
            <c:ext xmlns:c16="http://schemas.microsoft.com/office/drawing/2014/chart" uri="{C3380CC4-5D6E-409C-BE32-E72D297353CC}">
              <c16:uniqueId val="{00000002-80F5-4844-94D3-AA903AECC623}"/>
            </c:ext>
          </c:extLst>
        </c:ser>
        <c:dLbls>
          <c:showLegendKey val="0"/>
          <c:showVal val="0"/>
          <c:showCatName val="0"/>
          <c:showSerName val="0"/>
          <c:showPercent val="0"/>
          <c:showBubbleSize val="0"/>
        </c:dLbls>
        <c:marker val="1"/>
        <c:smooth val="0"/>
        <c:axId val="155838336"/>
        <c:axId val="155839872"/>
      </c:lineChart>
      <c:catAx>
        <c:axId val="155838336"/>
        <c:scaling>
          <c:orientation val="minMax"/>
        </c:scaling>
        <c:delete val="0"/>
        <c:axPos val="b"/>
        <c:numFmt formatCode="General" sourceLinked="1"/>
        <c:majorTickMark val="out"/>
        <c:minorTickMark val="none"/>
        <c:tickLblPos val="nextTo"/>
        <c:txPr>
          <a:bodyPr rot="-2700000"/>
          <a:lstStyle/>
          <a:p>
            <a:pPr>
              <a:defRPr/>
            </a:pPr>
            <a:endParaRPr lang="en-US"/>
          </a:p>
        </c:txPr>
        <c:crossAx val="155839872"/>
        <c:crosses val="autoZero"/>
        <c:auto val="1"/>
        <c:lblAlgn val="ctr"/>
        <c:lblOffset val="100"/>
        <c:noMultiLvlLbl val="0"/>
      </c:catAx>
      <c:valAx>
        <c:axId val="155839872"/>
        <c:scaling>
          <c:orientation val="minMax"/>
        </c:scaling>
        <c:delete val="0"/>
        <c:axPos val="l"/>
        <c:majorGridlines/>
        <c:numFmt formatCode="General" sourceLinked="1"/>
        <c:majorTickMark val="out"/>
        <c:minorTickMark val="none"/>
        <c:tickLblPos val="nextTo"/>
        <c:crossAx val="155838336"/>
        <c:crosses val="autoZero"/>
        <c:crossBetween val="between"/>
      </c:valAx>
    </c:plotArea>
    <c:legend>
      <c:legendPos val="r"/>
      <c:layout>
        <c:manualLayout>
          <c:xMode val="edge"/>
          <c:yMode val="edge"/>
          <c:x val="0.20813180417665181"/>
          <c:y val="0.85033037426393365"/>
          <c:w val="0.59130457605842746"/>
          <c:h val="0.13809194885808485"/>
        </c:manualLayout>
      </c:layout>
      <c:overlay val="0"/>
    </c:legend>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8049236900942939E-2"/>
          <c:y val="3.5816257014952647E-2"/>
          <c:w val="0.80184564213956011"/>
          <c:h val="0.7171385167161114"/>
        </c:manualLayout>
      </c:layout>
      <c:lineChart>
        <c:grouping val="standard"/>
        <c:varyColors val="0"/>
        <c:ser>
          <c:idx val="0"/>
          <c:order val="0"/>
          <c:tx>
            <c:strRef>
              <c:f>Sheet1!$B$1</c:f>
              <c:strCache>
                <c:ptCount val="1"/>
                <c:pt idx="0">
                  <c:v>U.S. exports to China</c:v>
                </c:pt>
              </c:strCache>
            </c:strRef>
          </c:tx>
          <c:spPr>
            <a:ln w="19050">
              <a:solidFill>
                <a:srgbClr val="00B0F0"/>
              </a:solidFill>
            </a:ln>
            <a:effectLst>
              <a:glow rad="101600">
                <a:schemeClr val="accent1">
                  <a:satMod val="175000"/>
                  <a:alpha val="40000"/>
                </a:schemeClr>
              </a:glow>
            </a:effectLst>
          </c:spPr>
          <c:marker>
            <c:symbol val="circle"/>
            <c:size val="5"/>
            <c:spPr>
              <a:solidFill>
                <a:srgbClr val="00B0F0"/>
              </a:solidFill>
              <a:ln w="19050">
                <a:noFill/>
              </a:ln>
              <a:effectLst>
                <a:glow rad="101600">
                  <a:schemeClr val="accent1">
                    <a:satMod val="175000"/>
                    <a:alpha val="40000"/>
                  </a:schemeClr>
                </a:glow>
              </a:effectLst>
              <a:scene3d>
                <a:camera prst="orthographicFront"/>
                <a:lightRig rig="threePt" dir="t"/>
              </a:scene3d>
              <a:sp3d>
                <a:bevelT/>
              </a:sp3d>
            </c:spPr>
          </c:marker>
          <c:cat>
            <c:numRef>
              <c:f>Sheet1!$A$2:$A$38</c:f>
              <c:numCache>
                <c:formatCode>General</c:formatCode>
                <c:ptCount val="3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pt idx="32">
                  <c:v>2017</c:v>
                </c:pt>
                <c:pt idx="33">
                  <c:v>2018</c:v>
                </c:pt>
                <c:pt idx="34">
                  <c:v>2019</c:v>
                </c:pt>
                <c:pt idx="35">
                  <c:v>2020</c:v>
                </c:pt>
                <c:pt idx="36">
                  <c:v>2021</c:v>
                </c:pt>
              </c:numCache>
            </c:numRef>
          </c:cat>
          <c:val>
            <c:numRef>
              <c:f>Sheet1!$B$2:$B$38</c:f>
              <c:numCache>
                <c:formatCode>General</c:formatCode>
                <c:ptCount val="37"/>
                <c:pt idx="0">
                  <c:v>3.9</c:v>
                </c:pt>
                <c:pt idx="1">
                  <c:v>3.1</c:v>
                </c:pt>
                <c:pt idx="2">
                  <c:v>3.5</c:v>
                </c:pt>
                <c:pt idx="3">
                  <c:v>5</c:v>
                </c:pt>
                <c:pt idx="4">
                  <c:v>5.8</c:v>
                </c:pt>
                <c:pt idx="5">
                  <c:v>4.8</c:v>
                </c:pt>
                <c:pt idx="6">
                  <c:v>6.3</c:v>
                </c:pt>
                <c:pt idx="7">
                  <c:v>7.4</c:v>
                </c:pt>
                <c:pt idx="8">
                  <c:v>8.8000000000000007</c:v>
                </c:pt>
                <c:pt idx="9">
                  <c:v>9.3000000000000007</c:v>
                </c:pt>
                <c:pt idx="10">
                  <c:v>11.8</c:v>
                </c:pt>
                <c:pt idx="11">
                  <c:v>12</c:v>
                </c:pt>
                <c:pt idx="12">
                  <c:v>12.9</c:v>
                </c:pt>
                <c:pt idx="13">
                  <c:v>14.2</c:v>
                </c:pt>
                <c:pt idx="14">
                  <c:v>13.1</c:v>
                </c:pt>
                <c:pt idx="15">
                  <c:v>16.2</c:v>
                </c:pt>
                <c:pt idx="16">
                  <c:v>19.2</c:v>
                </c:pt>
                <c:pt idx="17">
                  <c:v>22.1</c:v>
                </c:pt>
                <c:pt idx="18">
                  <c:v>28.4</c:v>
                </c:pt>
                <c:pt idx="19">
                  <c:v>34.4</c:v>
                </c:pt>
                <c:pt idx="20">
                  <c:v>41.2</c:v>
                </c:pt>
                <c:pt idx="21">
                  <c:v>53.7</c:v>
                </c:pt>
                <c:pt idx="22">
                  <c:v>62.9</c:v>
                </c:pt>
                <c:pt idx="23">
                  <c:v>69.7</c:v>
                </c:pt>
                <c:pt idx="24">
                  <c:v>69.5</c:v>
                </c:pt>
                <c:pt idx="25">
                  <c:v>92</c:v>
                </c:pt>
                <c:pt idx="26">
                  <c:v>104</c:v>
                </c:pt>
                <c:pt idx="27">
                  <c:v>111</c:v>
                </c:pt>
                <c:pt idx="28">
                  <c:v>122</c:v>
                </c:pt>
                <c:pt idx="29">
                  <c:v>124</c:v>
                </c:pt>
                <c:pt idx="30">
                  <c:v>116</c:v>
                </c:pt>
                <c:pt idx="31">
                  <c:v>116</c:v>
                </c:pt>
                <c:pt idx="32">
                  <c:v>130</c:v>
                </c:pt>
                <c:pt idx="33">
                  <c:v>122</c:v>
                </c:pt>
                <c:pt idx="34">
                  <c:v>107</c:v>
                </c:pt>
                <c:pt idx="35">
                  <c:v>125</c:v>
                </c:pt>
                <c:pt idx="36">
                  <c:v>151</c:v>
                </c:pt>
              </c:numCache>
            </c:numRef>
          </c:val>
          <c:smooth val="0"/>
          <c:extLst>
            <c:ext xmlns:c16="http://schemas.microsoft.com/office/drawing/2014/chart" uri="{C3380CC4-5D6E-409C-BE32-E72D297353CC}">
              <c16:uniqueId val="{00000000-78DF-4A8B-A45A-EDA4986C4521}"/>
            </c:ext>
          </c:extLst>
        </c:ser>
        <c:ser>
          <c:idx val="1"/>
          <c:order val="1"/>
          <c:tx>
            <c:strRef>
              <c:f>Sheet1!$C$1</c:f>
              <c:strCache>
                <c:ptCount val="1"/>
                <c:pt idx="0">
                  <c:v>Chinese exports to U.S.</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Sheet1!$A$2:$A$38</c:f>
              <c:numCache>
                <c:formatCode>General</c:formatCode>
                <c:ptCount val="3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pt idx="32">
                  <c:v>2017</c:v>
                </c:pt>
                <c:pt idx="33">
                  <c:v>2018</c:v>
                </c:pt>
                <c:pt idx="34">
                  <c:v>2019</c:v>
                </c:pt>
                <c:pt idx="35">
                  <c:v>2020</c:v>
                </c:pt>
                <c:pt idx="36">
                  <c:v>2021</c:v>
                </c:pt>
              </c:numCache>
            </c:numRef>
          </c:cat>
          <c:val>
            <c:numRef>
              <c:f>Sheet1!$C$2:$C$38</c:f>
              <c:numCache>
                <c:formatCode>General</c:formatCode>
                <c:ptCount val="37"/>
                <c:pt idx="0">
                  <c:v>3.9</c:v>
                </c:pt>
                <c:pt idx="1">
                  <c:v>4.8</c:v>
                </c:pt>
                <c:pt idx="2">
                  <c:v>6.3</c:v>
                </c:pt>
                <c:pt idx="3">
                  <c:v>8.5</c:v>
                </c:pt>
                <c:pt idx="4">
                  <c:v>12</c:v>
                </c:pt>
                <c:pt idx="5">
                  <c:v>15.2</c:v>
                </c:pt>
                <c:pt idx="6">
                  <c:v>19</c:v>
                </c:pt>
                <c:pt idx="7">
                  <c:v>25.7</c:v>
                </c:pt>
                <c:pt idx="8">
                  <c:v>31.5</c:v>
                </c:pt>
                <c:pt idx="9">
                  <c:v>38.799999999999997</c:v>
                </c:pt>
                <c:pt idx="10">
                  <c:v>45.5</c:v>
                </c:pt>
                <c:pt idx="11">
                  <c:v>51.5</c:v>
                </c:pt>
                <c:pt idx="12">
                  <c:v>62.6</c:v>
                </c:pt>
                <c:pt idx="13">
                  <c:v>71.099999999999994</c:v>
                </c:pt>
                <c:pt idx="14">
                  <c:v>81.8</c:v>
                </c:pt>
                <c:pt idx="15">
                  <c:v>100</c:v>
                </c:pt>
                <c:pt idx="16">
                  <c:v>102</c:v>
                </c:pt>
                <c:pt idx="17">
                  <c:v>125</c:v>
                </c:pt>
                <c:pt idx="18">
                  <c:v>152</c:v>
                </c:pt>
                <c:pt idx="19">
                  <c:v>197</c:v>
                </c:pt>
                <c:pt idx="20">
                  <c:v>243</c:v>
                </c:pt>
                <c:pt idx="21">
                  <c:v>288</c:v>
                </c:pt>
                <c:pt idx="22">
                  <c:v>321</c:v>
                </c:pt>
                <c:pt idx="23">
                  <c:v>338</c:v>
                </c:pt>
                <c:pt idx="24">
                  <c:v>296</c:v>
                </c:pt>
                <c:pt idx="25">
                  <c:v>365</c:v>
                </c:pt>
                <c:pt idx="26">
                  <c:v>399</c:v>
                </c:pt>
                <c:pt idx="27">
                  <c:v>426</c:v>
                </c:pt>
                <c:pt idx="28">
                  <c:v>440</c:v>
                </c:pt>
                <c:pt idx="29">
                  <c:v>467</c:v>
                </c:pt>
                <c:pt idx="30">
                  <c:v>484</c:v>
                </c:pt>
                <c:pt idx="31">
                  <c:v>463</c:v>
                </c:pt>
                <c:pt idx="32">
                  <c:v>506</c:v>
                </c:pt>
                <c:pt idx="33">
                  <c:v>536</c:v>
                </c:pt>
                <c:pt idx="34">
                  <c:v>452</c:v>
                </c:pt>
                <c:pt idx="35">
                  <c:v>435</c:v>
                </c:pt>
                <c:pt idx="36">
                  <c:v>506</c:v>
                </c:pt>
              </c:numCache>
            </c:numRef>
          </c:val>
          <c:smooth val="0"/>
          <c:extLst>
            <c:ext xmlns:c16="http://schemas.microsoft.com/office/drawing/2014/chart" uri="{C3380CC4-5D6E-409C-BE32-E72D297353CC}">
              <c16:uniqueId val="{00000001-78DF-4A8B-A45A-EDA4986C4521}"/>
            </c:ext>
          </c:extLst>
        </c:ser>
        <c:dLbls>
          <c:showLegendKey val="0"/>
          <c:showVal val="0"/>
          <c:showCatName val="0"/>
          <c:showSerName val="0"/>
          <c:showPercent val="0"/>
          <c:showBubbleSize val="0"/>
        </c:dLbls>
        <c:marker val="1"/>
        <c:smooth val="0"/>
        <c:axId val="202578176"/>
        <c:axId val="202579968"/>
      </c:lineChart>
      <c:catAx>
        <c:axId val="202578176"/>
        <c:scaling>
          <c:orientation val="minMax"/>
        </c:scaling>
        <c:delete val="0"/>
        <c:axPos val="b"/>
        <c:numFmt formatCode="General" sourceLinked="1"/>
        <c:majorTickMark val="out"/>
        <c:minorTickMark val="none"/>
        <c:tickLblPos val="nextTo"/>
        <c:txPr>
          <a:bodyPr rot="-2700000"/>
          <a:lstStyle/>
          <a:p>
            <a:pPr>
              <a:defRPr b="1"/>
            </a:pPr>
            <a:endParaRPr lang="en-US"/>
          </a:p>
        </c:txPr>
        <c:crossAx val="202579968"/>
        <c:crosses val="autoZero"/>
        <c:auto val="1"/>
        <c:lblAlgn val="ctr"/>
        <c:lblOffset val="100"/>
        <c:noMultiLvlLbl val="0"/>
      </c:catAx>
      <c:valAx>
        <c:axId val="202579968"/>
        <c:scaling>
          <c:orientation val="minMax"/>
        </c:scaling>
        <c:delete val="0"/>
        <c:axPos val="l"/>
        <c:majorGridlines/>
        <c:numFmt formatCode="General" sourceLinked="1"/>
        <c:majorTickMark val="out"/>
        <c:minorTickMark val="none"/>
        <c:tickLblPos val="nextTo"/>
        <c:txPr>
          <a:bodyPr/>
          <a:lstStyle/>
          <a:p>
            <a:pPr>
              <a:defRPr b="1"/>
            </a:pPr>
            <a:endParaRPr lang="en-US"/>
          </a:p>
        </c:txPr>
        <c:crossAx val="202578176"/>
        <c:crosses val="autoZero"/>
        <c:crossBetween val="between"/>
      </c:valAx>
    </c:plotArea>
    <c:legend>
      <c:legendPos val="r"/>
      <c:layout>
        <c:manualLayout>
          <c:xMode val="edge"/>
          <c:yMode val="edge"/>
          <c:x val="0.2539703819350167"/>
          <c:y val="0.84693758751602144"/>
          <c:w val="0.56440978821612819"/>
          <c:h val="0.14904315816546307"/>
        </c:manualLayout>
      </c:layout>
      <c:overlay val="0"/>
      <c:txPr>
        <a:bodyPr/>
        <a:lstStyle/>
        <a:p>
          <a:pPr>
            <a:defRPr b="1"/>
          </a:pPr>
          <a:endParaRPr lang="en-US"/>
        </a:p>
      </c:txPr>
    </c:legend>
    <c:plotVisOnly val="1"/>
    <c:dispBlanksAs val="gap"/>
    <c:showDLblsOverMax val="0"/>
  </c:chart>
  <c:txPr>
    <a:bodyPr/>
    <a:lstStyle/>
    <a:p>
      <a:pPr>
        <a:defRPr sz="1800">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plotArea>
      <c:layout>
        <c:manualLayout>
          <c:layoutTarget val="inner"/>
          <c:xMode val="edge"/>
          <c:yMode val="edge"/>
          <c:x val="7.2820371137818293E-2"/>
          <c:y val="4.1999238615074846E-2"/>
          <c:w val="0.77466680012456057"/>
          <c:h val="0.91600152276985025"/>
        </c:manualLayout>
      </c:layout>
      <c:lineChart>
        <c:grouping val="standard"/>
        <c:varyColors val="0"/>
        <c:ser>
          <c:idx val="0"/>
          <c:order val="0"/>
          <c:tx>
            <c:strRef>
              <c:f>Sheet1!$B$1</c:f>
              <c:strCache>
                <c:ptCount val="1"/>
                <c:pt idx="0">
                  <c:v>Total trade</c:v>
                </c:pt>
              </c:strCache>
            </c:strRef>
          </c:tx>
          <c:spPr>
            <a:ln w="19050">
              <a:solidFill>
                <a:srgbClr val="FFFF00"/>
              </a:solidFill>
            </a:ln>
            <a:effectLst>
              <a:glow rad="101600">
                <a:srgbClr val="FFFF00">
                  <a:alpha val="40000"/>
                </a:srgbClr>
              </a:glow>
            </a:effectLst>
          </c:spPr>
          <c:marker>
            <c:symbol val="diamond"/>
            <c:size val="5"/>
            <c:spPr>
              <a:solidFill>
                <a:srgbClr val="FFFF00"/>
              </a:solidFill>
              <a:ln w="19050">
                <a:noFill/>
              </a:ln>
              <a:effectLst>
                <a:glow rad="101600">
                  <a:srgbClr val="FFFF00">
                    <a:alpha val="40000"/>
                  </a:srgbClr>
                </a:glow>
              </a:effectLst>
              <a:scene3d>
                <a:camera prst="orthographicFront"/>
                <a:lightRig rig="threePt" dir="t"/>
              </a:scene3d>
              <a:sp3d>
                <a:bevelT/>
              </a:sp3d>
            </c:spPr>
          </c:marker>
          <c:cat>
            <c:numRef>
              <c:f>Sheet1!$A$2:$A$38</c:f>
              <c:numCache>
                <c:formatCode>General</c:formatCode>
                <c:ptCount val="3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pt idx="32">
                  <c:v>2017</c:v>
                </c:pt>
                <c:pt idx="33">
                  <c:v>2018</c:v>
                </c:pt>
                <c:pt idx="34">
                  <c:v>2019</c:v>
                </c:pt>
                <c:pt idx="35">
                  <c:v>2020</c:v>
                </c:pt>
                <c:pt idx="36">
                  <c:v>2021</c:v>
                </c:pt>
              </c:numCache>
            </c:numRef>
          </c:cat>
          <c:val>
            <c:numRef>
              <c:f>Sheet1!$B$2:$B$38</c:f>
              <c:numCache>
                <c:formatCode>General</c:formatCode>
                <c:ptCount val="37"/>
                <c:pt idx="0">
                  <c:v>7.7</c:v>
                </c:pt>
                <c:pt idx="1">
                  <c:v>7.9</c:v>
                </c:pt>
                <c:pt idx="2">
                  <c:v>9.8000000000000007</c:v>
                </c:pt>
                <c:pt idx="3">
                  <c:v>13.5</c:v>
                </c:pt>
                <c:pt idx="4">
                  <c:v>17.7</c:v>
                </c:pt>
                <c:pt idx="5">
                  <c:v>20</c:v>
                </c:pt>
                <c:pt idx="6">
                  <c:v>25.2</c:v>
                </c:pt>
                <c:pt idx="7">
                  <c:v>33.1</c:v>
                </c:pt>
                <c:pt idx="8">
                  <c:v>40.299999999999997</c:v>
                </c:pt>
                <c:pt idx="9">
                  <c:v>48.1</c:v>
                </c:pt>
                <c:pt idx="10">
                  <c:v>57.3</c:v>
                </c:pt>
                <c:pt idx="11">
                  <c:v>63.5</c:v>
                </c:pt>
                <c:pt idx="12">
                  <c:v>75.400000000000006</c:v>
                </c:pt>
                <c:pt idx="13">
                  <c:v>85.4</c:v>
                </c:pt>
                <c:pt idx="14">
                  <c:v>94.9</c:v>
                </c:pt>
                <c:pt idx="15">
                  <c:v>116</c:v>
                </c:pt>
                <c:pt idx="16">
                  <c:v>121</c:v>
                </c:pt>
                <c:pt idx="17">
                  <c:v>147</c:v>
                </c:pt>
                <c:pt idx="18">
                  <c:v>180</c:v>
                </c:pt>
                <c:pt idx="19">
                  <c:v>231</c:v>
                </c:pt>
                <c:pt idx="20">
                  <c:v>284</c:v>
                </c:pt>
                <c:pt idx="21">
                  <c:v>341</c:v>
                </c:pt>
                <c:pt idx="22">
                  <c:v>384</c:v>
                </c:pt>
                <c:pt idx="23">
                  <c:v>408</c:v>
                </c:pt>
                <c:pt idx="24">
                  <c:v>366</c:v>
                </c:pt>
                <c:pt idx="25">
                  <c:v>457</c:v>
                </c:pt>
                <c:pt idx="26">
                  <c:v>503</c:v>
                </c:pt>
                <c:pt idx="27">
                  <c:v>536</c:v>
                </c:pt>
                <c:pt idx="28">
                  <c:v>562</c:v>
                </c:pt>
                <c:pt idx="29">
                  <c:v>591</c:v>
                </c:pt>
                <c:pt idx="30">
                  <c:v>600</c:v>
                </c:pt>
                <c:pt idx="31">
                  <c:v>579</c:v>
                </c:pt>
                <c:pt idx="32">
                  <c:v>636</c:v>
                </c:pt>
                <c:pt idx="33">
                  <c:v>675</c:v>
                </c:pt>
                <c:pt idx="34">
                  <c:v>559</c:v>
                </c:pt>
                <c:pt idx="35">
                  <c:v>560</c:v>
                </c:pt>
                <c:pt idx="36">
                  <c:v>657</c:v>
                </c:pt>
              </c:numCache>
            </c:numRef>
          </c:val>
          <c:smooth val="0"/>
          <c:extLst>
            <c:ext xmlns:c16="http://schemas.microsoft.com/office/drawing/2014/chart" uri="{C3380CC4-5D6E-409C-BE32-E72D297353CC}">
              <c16:uniqueId val="{00000000-3C35-47BA-A45F-52E32E4AC524}"/>
            </c:ext>
          </c:extLst>
        </c:ser>
        <c:ser>
          <c:idx val="1"/>
          <c:order val="1"/>
          <c:tx>
            <c:strRef>
              <c:f>Sheet1!$C$1</c:f>
              <c:strCache>
                <c:ptCount val="1"/>
                <c:pt idx="0">
                  <c:v>U.S. trade deficit</c:v>
                </c:pt>
              </c:strCache>
            </c:strRef>
          </c:tx>
          <c:spPr>
            <a:ln w="19050">
              <a:solidFill>
                <a:srgbClr val="FFC000"/>
              </a:solidFill>
            </a:ln>
            <a:effectLst>
              <a:glow rad="101600">
                <a:srgbClr val="FFC000">
                  <a:alpha val="40000"/>
                </a:srgbClr>
              </a:glow>
            </a:effectLst>
          </c:spPr>
          <c:marker>
            <c:symbol val="triangle"/>
            <c:size val="5"/>
            <c:spPr>
              <a:solidFill>
                <a:srgbClr val="FFFF00"/>
              </a:solidFill>
              <a:ln w="19050">
                <a:noFill/>
              </a:ln>
              <a:effectLst>
                <a:glow rad="101600">
                  <a:srgbClr val="FFC000">
                    <a:alpha val="40000"/>
                  </a:srgbClr>
                </a:glow>
              </a:effectLst>
              <a:scene3d>
                <a:camera prst="orthographicFront"/>
                <a:lightRig rig="threePt" dir="t"/>
              </a:scene3d>
              <a:sp3d>
                <a:bevelT/>
              </a:sp3d>
            </c:spPr>
          </c:marker>
          <c:cat>
            <c:numRef>
              <c:f>Sheet1!$A$2:$A$38</c:f>
              <c:numCache>
                <c:formatCode>General</c:formatCode>
                <c:ptCount val="3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pt idx="32">
                  <c:v>2017</c:v>
                </c:pt>
                <c:pt idx="33">
                  <c:v>2018</c:v>
                </c:pt>
                <c:pt idx="34">
                  <c:v>2019</c:v>
                </c:pt>
                <c:pt idx="35">
                  <c:v>2020</c:v>
                </c:pt>
                <c:pt idx="36">
                  <c:v>2021</c:v>
                </c:pt>
              </c:numCache>
            </c:numRef>
          </c:cat>
          <c:val>
            <c:numRef>
              <c:f>Sheet1!$C$2:$C$38</c:f>
              <c:numCache>
                <c:formatCode>General</c:formatCode>
                <c:ptCount val="37"/>
                <c:pt idx="0">
                  <c:v>-6.0000000000000001E-3</c:v>
                </c:pt>
                <c:pt idx="1">
                  <c:v>-1.6</c:v>
                </c:pt>
                <c:pt idx="2">
                  <c:v>-2.8</c:v>
                </c:pt>
                <c:pt idx="3">
                  <c:v>-3.5</c:v>
                </c:pt>
                <c:pt idx="4">
                  <c:v>-6.2</c:v>
                </c:pt>
                <c:pt idx="5">
                  <c:v>-10.4</c:v>
                </c:pt>
                <c:pt idx="6">
                  <c:v>-12.7</c:v>
                </c:pt>
                <c:pt idx="7">
                  <c:v>-18.3</c:v>
                </c:pt>
                <c:pt idx="8">
                  <c:v>-22.8</c:v>
                </c:pt>
                <c:pt idx="9">
                  <c:v>-29.5</c:v>
                </c:pt>
                <c:pt idx="10">
                  <c:v>-33.799999999999997</c:v>
                </c:pt>
                <c:pt idx="11">
                  <c:v>-39.5</c:v>
                </c:pt>
                <c:pt idx="12">
                  <c:v>-49.7</c:v>
                </c:pt>
                <c:pt idx="13">
                  <c:v>-57</c:v>
                </c:pt>
                <c:pt idx="14">
                  <c:v>-68.7</c:v>
                </c:pt>
                <c:pt idx="15">
                  <c:v>-83.8</c:v>
                </c:pt>
                <c:pt idx="16">
                  <c:v>-83.1</c:v>
                </c:pt>
                <c:pt idx="17">
                  <c:v>-103</c:v>
                </c:pt>
                <c:pt idx="18">
                  <c:v>-124</c:v>
                </c:pt>
                <c:pt idx="19">
                  <c:v>-162</c:v>
                </c:pt>
                <c:pt idx="20">
                  <c:v>-202</c:v>
                </c:pt>
                <c:pt idx="21">
                  <c:v>-234</c:v>
                </c:pt>
                <c:pt idx="22">
                  <c:v>-358</c:v>
                </c:pt>
                <c:pt idx="23">
                  <c:v>-268</c:v>
                </c:pt>
                <c:pt idx="24">
                  <c:v>-226</c:v>
                </c:pt>
                <c:pt idx="25">
                  <c:v>-273</c:v>
                </c:pt>
                <c:pt idx="26">
                  <c:v>-295</c:v>
                </c:pt>
                <c:pt idx="27">
                  <c:v>-315</c:v>
                </c:pt>
                <c:pt idx="28">
                  <c:v>-318</c:v>
                </c:pt>
                <c:pt idx="29">
                  <c:v>-343</c:v>
                </c:pt>
                <c:pt idx="30">
                  <c:v>-368</c:v>
                </c:pt>
                <c:pt idx="31">
                  <c:v>-347</c:v>
                </c:pt>
                <c:pt idx="32">
                  <c:v>-375</c:v>
                </c:pt>
                <c:pt idx="33">
                  <c:v>-418</c:v>
                </c:pt>
                <c:pt idx="34">
                  <c:v>-346</c:v>
                </c:pt>
                <c:pt idx="35">
                  <c:v>-311</c:v>
                </c:pt>
                <c:pt idx="36">
                  <c:v>-355</c:v>
                </c:pt>
              </c:numCache>
            </c:numRef>
          </c:val>
          <c:smooth val="0"/>
          <c:extLst>
            <c:ext xmlns:c16="http://schemas.microsoft.com/office/drawing/2014/chart" uri="{C3380CC4-5D6E-409C-BE32-E72D297353CC}">
              <c16:uniqueId val="{00000001-3C35-47BA-A45F-52E32E4AC524}"/>
            </c:ext>
          </c:extLst>
        </c:ser>
        <c:dLbls>
          <c:showLegendKey val="0"/>
          <c:showVal val="0"/>
          <c:showCatName val="0"/>
          <c:showSerName val="0"/>
          <c:showPercent val="0"/>
          <c:showBubbleSize val="0"/>
        </c:dLbls>
        <c:marker val="1"/>
        <c:smooth val="0"/>
        <c:axId val="202628480"/>
        <c:axId val="202634368"/>
      </c:lineChart>
      <c:catAx>
        <c:axId val="202628480"/>
        <c:scaling>
          <c:orientation val="minMax"/>
        </c:scaling>
        <c:delete val="0"/>
        <c:axPos val="b"/>
        <c:numFmt formatCode="0" sourceLinked="0"/>
        <c:majorTickMark val="out"/>
        <c:minorTickMark val="none"/>
        <c:tickLblPos val="nextTo"/>
        <c:txPr>
          <a:bodyPr rot="-2700000"/>
          <a:lstStyle/>
          <a:p>
            <a:pPr>
              <a:defRPr sz="1200" b="0" i="0">
                <a:solidFill>
                  <a:schemeClr val="bg1">
                    <a:lumMod val="85000"/>
                  </a:schemeClr>
                </a:solidFill>
              </a:defRPr>
            </a:pPr>
            <a:endParaRPr lang="en-US"/>
          </a:p>
        </c:txPr>
        <c:crossAx val="202634368"/>
        <c:crosses val="autoZero"/>
        <c:auto val="1"/>
        <c:lblAlgn val="ctr"/>
        <c:lblOffset val="100"/>
        <c:tickLblSkip val="5"/>
        <c:noMultiLvlLbl val="0"/>
      </c:catAx>
      <c:valAx>
        <c:axId val="202634368"/>
        <c:scaling>
          <c:orientation val="minMax"/>
        </c:scaling>
        <c:delete val="0"/>
        <c:axPos val="l"/>
        <c:majorGridlines/>
        <c:numFmt formatCode="General" sourceLinked="1"/>
        <c:majorTickMark val="out"/>
        <c:minorTickMark val="none"/>
        <c:tickLblPos val="nextTo"/>
        <c:txPr>
          <a:bodyPr/>
          <a:lstStyle/>
          <a:p>
            <a:pPr>
              <a:defRPr>
                <a:solidFill>
                  <a:schemeClr val="bg1">
                    <a:lumMod val="85000"/>
                  </a:schemeClr>
                </a:solidFill>
              </a:defRPr>
            </a:pPr>
            <a:endParaRPr lang="en-US"/>
          </a:p>
        </c:txPr>
        <c:crossAx val="202628480"/>
        <c:crosses val="autoZero"/>
        <c:crossBetween val="between"/>
      </c:valAx>
      <c:spPr>
        <a:ln w="19050"/>
      </c:spPr>
    </c:plotArea>
    <c:legend>
      <c:legendPos val="r"/>
      <c:legendEntry>
        <c:idx val="0"/>
        <c:txPr>
          <a:bodyPr/>
          <a:lstStyle/>
          <a:p>
            <a:pPr>
              <a:defRPr sz="1400">
                <a:solidFill>
                  <a:schemeClr val="bg1">
                    <a:lumMod val="85000"/>
                  </a:schemeClr>
                </a:solidFill>
              </a:defRPr>
            </a:pPr>
            <a:endParaRPr lang="en-US"/>
          </a:p>
        </c:txPr>
      </c:legendEntry>
      <c:legendEntry>
        <c:idx val="1"/>
        <c:txPr>
          <a:bodyPr/>
          <a:lstStyle/>
          <a:p>
            <a:pPr>
              <a:defRPr sz="1400">
                <a:solidFill>
                  <a:schemeClr val="bg1">
                    <a:lumMod val="85000"/>
                  </a:schemeClr>
                </a:solidFill>
              </a:defRPr>
            </a:pPr>
            <a:endParaRPr lang="en-US"/>
          </a:p>
        </c:txPr>
      </c:legendEntry>
      <c:layout>
        <c:manualLayout>
          <c:xMode val="edge"/>
          <c:yMode val="edge"/>
          <c:x val="0.83289577289680905"/>
          <c:y val="0.25375594100084342"/>
          <c:w val="0.16418646682322605"/>
          <c:h val="0.4055008845631306"/>
        </c:manualLayout>
      </c:layout>
      <c:overlay val="0"/>
      <c:txPr>
        <a:bodyPr/>
        <a:lstStyle/>
        <a:p>
          <a:pPr>
            <a:defRPr sz="1400"/>
          </a:pPr>
          <a:endParaRPr lang="en-US"/>
        </a:p>
      </c:txPr>
    </c:legend>
    <c:plotVisOnly val="1"/>
    <c:dispBlanksAs val="gap"/>
    <c:showDLblsOverMax val="0"/>
  </c:chart>
  <c:txPr>
    <a:bodyPr/>
    <a:lstStyle/>
    <a:p>
      <a:pPr>
        <a:defRPr sz="1800" b="1">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6.1983267699152036E-2"/>
          <c:y val="4.4861391929187228E-2"/>
          <c:w val="0.76414839298972714"/>
          <c:h val="0.80993989566419344"/>
        </c:manualLayout>
      </c:layout>
      <c:lineChart>
        <c:grouping val="standard"/>
        <c:varyColors val="0"/>
        <c:ser>
          <c:idx val="0"/>
          <c:order val="0"/>
          <c:tx>
            <c:strRef>
              <c:f>Sheet1!$B$1</c:f>
              <c:strCache>
                <c:ptCount val="1"/>
                <c:pt idx="0">
                  <c:v>yuan/dollar</c:v>
                </c:pt>
              </c:strCache>
            </c:strRef>
          </c:tx>
          <c:spPr>
            <a:ln w="19050">
              <a:solidFill>
                <a:srgbClr val="E905B8"/>
              </a:solidFill>
            </a:ln>
            <a:effectLst>
              <a:glow rad="101600">
                <a:srgbClr val="E905B8">
                  <a:alpha val="40000"/>
                </a:srgbClr>
              </a:glow>
            </a:effectLst>
          </c:spPr>
          <c:marker>
            <c:symbol val="square"/>
            <c:size val="5"/>
            <c:spPr>
              <a:solidFill>
                <a:srgbClr val="E905B8"/>
              </a:solidFill>
              <a:ln w="19050">
                <a:noFill/>
              </a:ln>
              <a:effectLst>
                <a:glow rad="101600">
                  <a:srgbClr val="E905B8">
                    <a:alpha val="40000"/>
                  </a:srgbClr>
                </a:glow>
              </a:effectLst>
              <a:scene3d>
                <a:camera prst="orthographicFront"/>
                <a:lightRig rig="threePt" dir="t"/>
              </a:scene3d>
              <a:sp3d>
                <a:bevelT/>
              </a:sp3d>
            </c:spPr>
          </c:marker>
          <c:cat>
            <c:numRef>
              <c:f>Sheet1!$A$2:$A$38</c:f>
              <c:numCache>
                <c:formatCode>General</c:formatCode>
                <c:ptCount val="37"/>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pt idx="35">
                  <c:v>2021</c:v>
                </c:pt>
                <c:pt idx="36">
                  <c:v>2022</c:v>
                </c:pt>
              </c:numCache>
            </c:numRef>
          </c:cat>
          <c:val>
            <c:numRef>
              <c:f>Sheet1!$B$2:$B$38</c:f>
              <c:numCache>
                <c:formatCode>General</c:formatCode>
                <c:ptCount val="37"/>
                <c:pt idx="0">
                  <c:v>3.45</c:v>
                </c:pt>
                <c:pt idx="1">
                  <c:v>3.72</c:v>
                </c:pt>
                <c:pt idx="2">
                  <c:v>3.72</c:v>
                </c:pt>
                <c:pt idx="3">
                  <c:v>3.77</c:v>
                </c:pt>
                <c:pt idx="4">
                  <c:v>4.78</c:v>
                </c:pt>
                <c:pt idx="5">
                  <c:v>5.32</c:v>
                </c:pt>
                <c:pt idx="6">
                  <c:v>5.51</c:v>
                </c:pt>
                <c:pt idx="7">
                  <c:v>5.76</c:v>
                </c:pt>
                <c:pt idx="8">
                  <c:v>8.6199999999999992</c:v>
                </c:pt>
                <c:pt idx="9">
                  <c:v>8.35</c:v>
                </c:pt>
                <c:pt idx="10">
                  <c:v>8.31</c:v>
                </c:pt>
                <c:pt idx="11">
                  <c:v>8.2899999999999991</c:v>
                </c:pt>
                <c:pt idx="12">
                  <c:v>8.2799999999999994</c:v>
                </c:pt>
                <c:pt idx="13">
                  <c:v>8.2799999999999994</c:v>
                </c:pt>
                <c:pt idx="14">
                  <c:v>8.2799999999999994</c:v>
                </c:pt>
                <c:pt idx="15">
                  <c:v>8.2799999999999994</c:v>
                </c:pt>
                <c:pt idx="16">
                  <c:v>8.2799999999999994</c:v>
                </c:pt>
                <c:pt idx="17">
                  <c:v>8.2799999999999994</c:v>
                </c:pt>
                <c:pt idx="18">
                  <c:v>8.2799999999999994</c:v>
                </c:pt>
                <c:pt idx="19">
                  <c:v>8.19</c:v>
                </c:pt>
                <c:pt idx="20">
                  <c:v>7.97</c:v>
                </c:pt>
                <c:pt idx="21">
                  <c:v>7.6</c:v>
                </c:pt>
                <c:pt idx="22">
                  <c:v>6.95</c:v>
                </c:pt>
                <c:pt idx="23">
                  <c:v>6.83</c:v>
                </c:pt>
                <c:pt idx="24">
                  <c:v>6.77</c:v>
                </c:pt>
                <c:pt idx="25">
                  <c:v>6.46</c:v>
                </c:pt>
                <c:pt idx="26">
                  <c:v>6.31</c:v>
                </c:pt>
                <c:pt idx="27">
                  <c:v>6.19</c:v>
                </c:pt>
                <c:pt idx="28">
                  <c:v>6.46</c:v>
                </c:pt>
                <c:pt idx="29">
                  <c:v>6.35</c:v>
                </c:pt>
                <c:pt idx="30">
                  <c:v>6.9</c:v>
                </c:pt>
                <c:pt idx="31">
                  <c:v>6.6</c:v>
                </c:pt>
                <c:pt idx="32">
                  <c:v>6.9</c:v>
                </c:pt>
                <c:pt idx="33">
                  <c:v>6.9</c:v>
                </c:pt>
                <c:pt idx="34">
                  <c:v>7</c:v>
                </c:pt>
                <c:pt idx="35">
                  <c:v>6.4</c:v>
                </c:pt>
                <c:pt idx="36">
                  <c:v>6.5</c:v>
                </c:pt>
              </c:numCache>
            </c:numRef>
          </c:val>
          <c:smooth val="0"/>
          <c:extLst>
            <c:ext xmlns:c16="http://schemas.microsoft.com/office/drawing/2014/chart" uri="{C3380CC4-5D6E-409C-BE32-E72D297353CC}">
              <c16:uniqueId val="{00000000-8A2C-4301-A0C5-7D62D1B17C95}"/>
            </c:ext>
          </c:extLst>
        </c:ser>
        <c:dLbls>
          <c:showLegendKey val="0"/>
          <c:showVal val="0"/>
          <c:showCatName val="0"/>
          <c:showSerName val="0"/>
          <c:showPercent val="0"/>
          <c:showBubbleSize val="0"/>
        </c:dLbls>
        <c:marker val="1"/>
        <c:smooth val="0"/>
        <c:axId val="236065920"/>
        <c:axId val="236067456"/>
      </c:lineChart>
      <c:catAx>
        <c:axId val="236065920"/>
        <c:scaling>
          <c:orientation val="minMax"/>
        </c:scaling>
        <c:delete val="0"/>
        <c:axPos val="b"/>
        <c:numFmt formatCode="0" sourceLinked="0"/>
        <c:majorTickMark val="out"/>
        <c:minorTickMark val="none"/>
        <c:tickLblPos val="nextTo"/>
        <c:txPr>
          <a:bodyPr rot="-2700000"/>
          <a:lstStyle/>
          <a:p>
            <a:pPr>
              <a:defRPr/>
            </a:pPr>
            <a:endParaRPr lang="en-US"/>
          </a:p>
        </c:txPr>
        <c:crossAx val="236067456"/>
        <c:crosses val="autoZero"/>
        <c:auto val="1"/>
        <c:lblAlgn val="ctr"/>
        <c:lblOffset val="100"/>
        <c:noMultiLvlLbl val="0"/>
      </c:catAx>
      <c:valAx>
        <c:axId val="236067456"/>
        <c:scaling>
          <c:orientation val="minMax"/>
        </c:scaling>
        <c:delete val="0"/>
        <c:axPos val="l"/>
        <c:majorGridlines/>
        <c:numFmt formatCode="General" sourceLinked="1"/>
        <c:majorTickMark val="out"/>
        <c:minorTickMark val="none"/>
        <c:tickLblPos val="nextTo"/>
        <c:crossAx val="236065920"/>
        <c:crosses val="autoZero"/>
        <c:crossBetween val="between"/>
      </c:valAx>
    </c:plotArea>
    <c:legend>
      <c:legendPos val="r"/>
      <c:layout>
        <c:manualLayout>
          <c:xMode val="edge"/>
          <c:yMode val="edge"/>
          <c:x val="0.82844644874409135"/>
          <c:y val="0.41896851565070248"/>
          <c:w val="0.1715535512559086"/>
          <c:h val="8.0688021532655044E-2"/>
        </c:manualLayout>
      </c:layout>
      <c:overlay val="0"/>
    </c:legend>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US to China</c:v>
                </c:pt>
              </c:strCache>
            </c:strRef>
          </c:tx>
          <c:spPr>
            <a:ln w="19050">
              <a:solidFill>
                <a:srgbClr val="00B0F0"/>
              </a:solidFill>
            </a:ln>
            <a:effectLst>
              <a:glow rad="101600">
                <a:srgbClr val="0070C0">
                  <a:alpha val="40000"/>
                </a:srgbClr>
              </a:glow>
            </a:effectLst>
          </c:spPr>
          <c:marker>
            <c:symbol val="squar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Sheet1!$A$13:$A$32</c:f>
              <c:numCache>
                <c:formatCode>General</c:formatCode>
                <c:ptCount val="20"/>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numCache>
            </c:numRef>
          </c:cat>
          <c:val>
            <c:numRef>
              <c:f>Sheet1!$B$13:$B$32</c:f>
              <c:numCache>
                <c:formatCode>General</c:formatCode>
                <c:ptCount val="20"/>
                <c:pt idx="0">
                  <c:v>4.3</c:v>
                </c:pt>
                <c:pt idx="1">
                  <c:v>4.0999999999999996</c:v>
                </c:pt>
                <c:pt idx="2">
                  <c:v>5.6</c:v>
                </c:pt>
                <c:pt idx="3">
                  <c:v>8.4</c:v>
                </c:pt>
                <c:pt idx="4">
                  <c:v>15.6</c:v>
                </c:pt>
                <c:pt idx="5">
                  <c:v>15.2</c:v>
                </c:pt>
                <c:pt idx="6">
                  <c:v>14.8</c:v>
                </c:pt>
                <c:pt idx="7">
                  <c:v>20</c:v>
                </c:pt>
                <c:pt idx="8">
                  <c:v>9.9</c:v>
                </c:pt>
                <c:pt idx="9">
                  <c:v>12.6</c:v>
                </c:pt>
                <c:pt idx="10">
                  <c:v>13.5</c:v>
                </c:pt>
                <c:pt idx="11">
                  <c:v>15.4</c:v>
                </c:pt>
                <c:pt idx="12">
                  <c:v>14.7</c:v>
                </c:pt>
                <c:pt idx="13">
                  <c:v>14.7</c:v>
                </c:pt>
                <c:pt idx="14">
                  <c:v>13.9</c:v>
                </c:pt>
                <c:pt idx="15">
                  <c:v>14</c:v>
                </c:pt>
                <c:pt idx="16">
                  <c:v>14.2</c:v>
                </c:pt>
                <c:pt idx="17">
                  <c:v>12.9</c:v>
                </c:pt>
                <c:pt idx="18">
                  <c:v>14.1</c:v>
                </c:pt>
                <c:pt idx="19">
                  <c:v>8.6999999999999993</c:v>
                </c:pt>
              </c:numCache>
            </c:numRef>
          </c:val>
          <c:smooth val="0"/>
          <c:extLst>
            <c:ext xmlns:c16="http://schemas.microsoft.com/office/drawing/2014/chart" uri="{C3380CC4-5D6E-409C-BE32-E72D297353CC}">
              <c16:uniqueId val="{00000000-6DA8-4A02-BA51-5DE18B49197E}"/>
            </c:ext>
          </c:extLst>
        </c:ser>
        <c:ser>
          <c:idx val="1"/>
          <c:order val="1"/>
          <c:tx>
            <c:strRef>
              <c:f>Sheet1!$C$1</c:f>
              <c:strCache>
                <c:ptCount val="1"/>
                <c:pt idx="0">
                  <c:v>China to US</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Sheet1!$A$13:$A$32</c:f>
              <c:numCache>
                <c:formatCode>General</c:formatCode>
                <c:ptCount val="20"/>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numCache>
            </c:numRef>
          </c:cat>
          <c:val>
            <c:numRef>
              <c:f>Sheet1!$C$13:$C$32</c:f>
              <c:numCache>
                <c:formatCode>General</c:formatCode>
                <c:ptCount val="20"/>
                <c:pt idx="0">
                  <c:v>0.51</c:v>
                </c:pt>
                <c:pt idx="1">
                  <c:v>0.1</c:v>
                </c:pt>
                <c:pt idx="2">
                  <c:v>0.7</c:v>
                </c:pt>
                <c:pt idx="3">
                  <c:v>0.19</c:v>
                </c:pt>
                <c:pt idx="4">
                  <c:v>2</c:v>
                </c:pt>
                <c:pt idx="5">
                  <c:v>2</c:v>
                </c:pt>
                <c:pt idx="6">
                  <c:v>0.36</c:v>
                </c:pt>
                <c:pt idx="7">
                  <c:v>0.77</c:v>
                </c:pt>
                <c:pt idx="8">
                  <c:v>0.7</c:v>
                </c:pt>
                <c:pt idx="9">
                  <c:v>4.5999999999999996</c:v>
                </c:pt>
                <c:pt idx="10">
                  <c:v>4.8</c:v>
                </c:pt>
                <c:pt idx="11">
                  <c:v>7.4</c:v>
                </c:pt>
                <c:pt idx="12">
                  <c:v>14.2</c:v>
                </c:pt>
                <c:pt idx="13">
                  <c:v>12.7</c:v>
                </c:pt>
                <c:pt idx="14">
                  <c:v>15.3</c:v>
                </c:pt>
                <c:pt idx="15">
                  <c:v>45.5</c:v>
                </c:pt>
                <c:pt idx="16">
                  <c:v>29.8</c:v>
                </c:pt>
                <c:pt idx="17">
                  <c:v>5.4</c:v>
                </c:pt>
                <c:pt idx="18">
                  <c:v>4.8</c:v>
                </c:pt>
                <c:pt idx="19">
                  <c:v>7.2</c:v>
                </c:pt>
              </c:numCache>
            </c:numRef>
          </c:val>
          <c:smooth val="0"/>
          <c:extLst>
            <c:ext xmlns:c16="http://schemas.microsoft.com/office/drawing/2014/chart" uri="{C3380CC4-5D6E-409C-BE32-E72D297353CC}">
              <c16:uniqueId val="{00000001-6DA8-4A02-BA51-5DE18B49197E}"/>
            </c:ext>
          </c:extLst>
        </c:ser>
        <c:dLbls>
          <c:showLegendKey val="0"/>
          <c:showVal val="0"/>
          <c:showCatName val="0"/>
          <c:showSerName val="0"/>
          <c:showPercent val="0"/>
          <c:showBubbleSize val="0"/>
        </c:dLbls>
        <c:marker val="1"/>
        <c:smooth val="0"/>
        <c:axId val="235997440"/>
        <c:axId val="235999232"/>
      </c:lineChart>
      <c:catAx>
        <c:axId val="235997440"/>
        <c:scaling>
          <c:orientation val="minMax"/>
        </c:scaling>
        <c:delete val="0"/>
        <c:axPos val="b"/>
        <c:numFmt formatCode="General" sourceLinked="1"/>
        <c:majorTickMark val="out"/>
        <c:minorTickMark val="none"/>
        <c:tickLblPos val="nextTo"/>
        <c:txPr>
          <a:bodyPr rot="-2700000"/>
          <a:lstStyle/>
          <a:p>
            <a:pPr>
              <a:defRPr sz="1400"/>
            </a:pPr>
            <a:endParaRPr lang="en-US"/>
          </a:p>
        </c:txPr>
        <c:crossAx val="235999232"/>
        <c:crosses val="autoZero"/>
        <c:auto val="1"/>
        <c:lblAlgn val="ctr"/>
        <c:lblOffset val="100"/>
        <c:noMultiLvlLbl val="0"/>
      </c:catAx>
      <c:valAx>
        <c:axId val="235999232"/>
        <c:scaling>
          <c:orientation val="minMax"/>
        </c:scaling>
        <c:delete val="0"/>
        <c:axPos val="l"/>
        <c:majorGridlines>
          <c:spPr>
            <a:ln w="3175"/>
          </c:spPr>
        </c:majorGridlines>
        <c:numFmt formatCode="General" sourceLinked="1"/>
        <c:majorTickMark val="out"/>
        <c:minorTickMark val="none"/>
        <c:tickLblPos val="nextTo"/>
        <c:crossAx val="235997440"/>
        <c:crosses val="autoZero"/>
        <c:crossBetween val="between"/>
      </c:valAx>
    </c:plotArea>
    <c:legend>
      <c:legendPos val="r"/>
      <c:layout>
        <c:manualLayout>
          <c:xMode val="edge"/>
          <c:yMode val="edge"/>
          <c:x val="0.79434908429088502"/>
          <c:y val="0.35477311679304491"/>
          <c:w val="0.19639170521744986"/>
          <c:h val="0.42233708052849744"/>
        </c:manualLayout>
      </c:layout>
      <c:overlay val="0"/>
    </c:legend>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Sheet1!$B$1</c:f>
              <c:strCache>
                <c:ptCount val="1"/>
                <c:pt idx="0">
                  <c:v>Chinese holdings</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Sheet1!$A$2:$A$24</c:f>
              <c:numCache>
                <c:formatCode>General</c:formatCod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numCache>
            </c:numRef>
          </c:cat>
          <c:val>
            <c:numRef>
              <c:f>Sheet1!$B$2:$B$24</c:f>
              <c:numCache>
                <c:formatCode>General</c:formatCode>
                <c:ptCount val="23"/>
                <c:pt idx="0">
                  <c:v>60.3</c:v>
                </c:pt>
                <c:pt idx="1">
                  <c:v>78.599999999999994</c:v>
                </c:pt>
                <c:pt idx="2">
                  <c:v>118</c:v>
                </c:pt>
                <c:pt idx="3">
                  <c:v>159</c:v>
                </c:pt>
                <c:pt idx="4">
                  <c:v>223</c:v>
                </c:pt>
                <c:pt idx="5">
                  <c:v>310</c:v>
                </c:pt>
                <c:pt idx="6">
                  <c:v>397</c:v>
                </c:pt>
                <c:pt idx="7">
                  <c:v>478</c:v>
                </c:pt>
                <c:pt idx="8">
                  <c:v>727</c:v>
                </c:pt>
                <c:pt idx="9">
                  <c:v>895</c:v>
                </c:pt>
                <c:pt idx="10">
                  <c:v>1160</c:v>
                </c:pt>
                <c:pt idx="11">
                  <c:v>1152</c:v>
                </c:pt>
                <c:pt idx="12">
                  <c:v>1220</c:v>
                </c:pt>
                <c:pt idx="13">
                  <c:v>1270</c:v>
                </c:pt>
                <c:pt idx="14">
                  <c:v>1244</c:v>
                </c:pt>
                <c:pt idx="15">
                  <c:v>1264</c:v>
                </c:pt>
                <c:pt idx="16">
                  <c:v>1049</c:v>
                </c:pt>
                <c:pt idx="17">
                  <c:v>1185</c:v>
                </c:pt>
                <c:pt idx="18">
                  <c:v>1138</c:v>
                </c:pt>
                <c:pt idx="19">
                  <c:v>1069</c:v>
                </c:pt>
                <c:pt idx="20">
                  <c:v>1083</c:v>
                </c:pt>
                <c:pt idx="21">
                  <c:v>1100</c:v>
                </c:pt>
                <c:pt idx="22">
                  <c:v>1000</c:v>
                </c:pt>
              </c:numCache>
            </c:numRef>
          </c:val>
          <c:smooth val="0"/>
          <c:extLst>
            <c:ext xmlns:c16="http://schemas.microsoft.com/office/drawing/2014/chart" uri="{C3380CC4-5D6E-409C-BE32-E72D297353CC}">
              <c16:uniqueId val="{00000000-FC58-4D2A-A70A-3EFE8A3E76C3}"/>
            </c:ext>
          </c:extLst>
        </c:ser>
        <c:dLbls>
          <c:showLegendKey val="0"/>
          <c:showVal val="0"/>
          <c:showCatName val="0"/>
          <c:showSerName val="0"/>
          <c:showPercent val="0"/>
          <c:showBubbleSize val="0"/>
        </c:dLbls>
        <c:marker val="1"/>
        <c:smooth val="0"/>
        <c:axId val="236026880"/>
        <c:axId val="236040960"/>
      </c:lineChart>
      <c:catAx>
        <c:axId val="236026880"/>
        <c:scaling>
          <c:orientation val="minMax"/>
        </c:scaling>
        <c:delete val="0"/>
        <c:axPos val="b"/>
        <c:numFmt formatCode="General" sourceLinked="1"/>
        <c:majorTickMark val="out"/>
        <c:minorTickMark val="none"/>
        <c:tickLblPos val="nextTo"/>
        <c:txPr>
          <a:bodyPr rot="-2700000"/>
          <a:lstStyle/>
          <a:p>
            <a:pPr>
              <a:defRPr/>
            </a:pPr>
            <a:endParaRPr lang="en-US"/>
          </a:p>
        </c:txPr>
        <c:crossAx val="236040960"/>
        <c:crosses val="autoZero"/>
        <c:auto val="1"/>
        <c:lblAlgn val="ctr"/>
        <c:lblOffset val="100"/>
        <c:noMultiLvlLbl val="0"/>
      </c:catAx>
      <c:valAx>
        <c:axId val="236040960"/>
        <c:scaling>
          <c:orientation val="minMax"/>
        </c:scaling>
        <c:delete val="0"/>
        <c:axPos val="l"/>
        <c:majorGridlines/>
        <c:numFmt formatCode="General" sourceLinked="1"/>
        <c:majorTickMark val="out"/>
        <c:minorTickMark val="none"/>
        <c:tickLblPos val="nextTo"/>
        <c:crossAx val="236026880"/>
        <c:crosses val="autoZero"/>
        <c:crossBetween val="between"/>
      </c:valAx>
      <c:spPr>
        <a:ln w="3175"/>
      </c:spPr>
    </c:plotArea>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2131087780694079E-2"/>
          <c:y val="4.4861391929187228E-2"/>
          <c:w val="0.77570117880001854"/>
          <c:h val="0.788811574464926"/>
        </c:manualLayout>
      </c:layout>
      <c:lineChart>
        <c:grouping val="standard"/>
        <c:varyColors val="0"/>
        <c:ser>
          <c:idx val="0"/>
          <c:order val="0"/>
          <c:tx>
            <c:strRef>
              <c:f>Sheet1!$B$1</c:f>
              <c:strCache>
                <c:ptCount val="1"/>
                <c:pt idx="0">
                  <c:v>From United States</c:v>
                </c:pt>
              </c:strCache>
            </c:strRef>
          </c:tx>
          <c:spPr>
            <a:ln w="19050">
              <a:solidFill>
                <a:srgbClr val="00B0F0"/>
              </a:solidFill>
            </a:ln>
            <a:effectLst>
              <a:glow rad="101600">
                <a:srgbClr val="0070C0">
                  <a:alpha val="40000"/>
                </a:srgbClr>
              </a:glow>
            </a:effectLst>
          </c:spPr>
          <c:marker>
            <c:symbol val="circl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Sheet1!$A$2:$A$28</c:f>
              <c:numCache>
                <c:formatCode>General</c:formatCode>
                <c:ptCount val="2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numCache>
            </c:numRef>
          </c:cat>
          <c:val>
            <c:numRef>
              <c:f>Sheet1!$B$2:$B$28</c:f>
              <c:numCache>
                <c:formatCode>General</c:formatCode>
                <c:ptCount val="27"/>
                <c:pt idx="0">
                  <c:v>419</c:v>
                </c:pt>
                <c:pt idx="1">
                  <c:v>396</c:v>
                </c:pt>
                <c:pt idx="2">
                  <c:v>476</c:v>
                </c:pt>
                <c:pt idx="3">
                  <c:v>508</c:v>
                </c:pt>
                <c:pt idx="4">
                  <c:v>565</c:v>
                </c:pt>
                <c:pt idx="5">
                  <c:v>644</c:v>
                </c:pt>
                <c:pt idx="6">
                  <c:v>682</c:v>
                </c:pt>
                <c:pt idx="7">
                  <c:v>725</c:v>
                </c:pt>
                <c:pt idx="8">
                  <c:v>562</c:v>
                </c:pt>
                <c:pt idx="9">
                  <c:v>1067</c:v>
                </c:pt>
                <c:pt idx="10">
                  <c:v>1295</c:v>
                </c:pt>
                <c:pt idx="11">
                  <c:v>1327</c:v>
                </c:pt>
                <c:pt idx="12">
                  <c:v>1900</c:v>
                </c:pt>
                <c:pt idx="13">
                  <c:v>1790</c:v>
                </c:pt>
                <c:pt idx="14">
                  <c:v>1710</c:v>
                </c:pt>
                <c:pt idx="15">
                  <c:v>2010</c:v>
                </c:pt>
                <c:pt idx="16">
                  <c:v>2120</c:v>
                </c:pt>
                <c:pt idx="17">
                  <c:v>2120</c:v>
                </c:pt>
                <c:pt idx="18">
                  <c:v>2090</c:v>
                </c:pt>
                <c:pt idx="19">
                  <c:v>2090</c:v>
                </c:pt>
                <c:pt idx="20">
                  <c:v>1698</c:v>
                </c:pt>
                <c:pt idx="21">
                  <c:v>1850</c:v>
                </c:pt>
                <c:pt idx="22">
                  <c:v>1921</c:v>
                </c:pt>
                <c:pt idx="23">
                  <c:v>2170</c:v>
                </c:pt>
                <c:pt idx="24">
                  <c:v>2250</c:v>
                </c:pt>
                <c:pt idx="25">
                  <c:v>450</c:v>
                </c:pt>
                <c:pt idx="26">
                  <c:v>192</c:v>
                </c:pt>
              </c:numCache>
            </c:numRef>
          </c:val>
          <c:smooth val="0"/>
          <c:extLst>
            <c:ext xmlns:c16="http://schemas.microsoft.com/office/drawing/2014/chart" uri="{C3380CC4-5D6E-409C-BE32-E72D297353CC}">
              <c16:uniqueId val="{00000000-CF32-42BC-9BC5-0C1B7FEB2D0F}"/>
            </c:ext>
          </c:extLst>
        </c:ser>
        <c:ser>
          <c:idx val="1"/>
          <c:order val="1"/>
          <c:tx>
            <c:strRef>
              <c:f>Sheet1!$C$1</c:f>
              <c:strCache>
                <c:ptCount val="1"/>
                <c:pt idx="0">
                  <c:v>From China</c:v>
                </c:pt>
              </c:strCache>
            </c:strRef>
          </c:tx>
          <c:spPr>
            <a:ln w="19050">
              <a:solidFill>
                <a:srgbClr val="FF0000"/>
              </a:solidFill>
            </a:ln>
            <a:effectLst>
              <a:glow rad="101600">
                <a:srgbClr val="FF0000">
                  <a:alpha val="40000"/>
                </a:srgbClr>
              </a:glow>
            </a:effectLst>
          </c:spPr>
          <c:marker>
            <c:symbol val="triangl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Sheet1!$A$2:$A$28</c:f>
              <c:numCache>
                <c:formatCode>General</c:formatCode>
                <c:ptCount val="2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numCache>
            </c:numRef>
          </c:cat>
          <c:val>
            <c:numRef>
              <c:f>Sheet1!$C$2:$C$28</c:f>
              <c:numCache>
                <c:formatCode>General</c:formatCode>
                <c:ptCount val="27"/>
                <c:pt idx="0">
                  <c:v>167</c:v>
                </c:pt>
                <c:pt idx="1">
                  <c:v>199</c:v>
                </c:pt>
                <c:pt idx="2">
                  <c:v>210</c:v>
                </c:pt>
                <c:pt idx="3">
                  <c:v>209</c:v>
                </c:pt>
                <c:pt idx="4">
                  <c:v>193</c:v>
                </c:pt>
                <c:pt idx="5">
                  <c:v>203</c:v>
                </c:pt>
                <c:pt idx="6">
                  <c:v>170</c:v>
                </c:pt>
                <c:pt idx="7">
                  <c:v>135</c:v>
                </c:pt>
                <c:pt idx="8">
                  <c:v>114</c:v>
                </c:pt>
                <c:pt idx="9">
                  <c:v>123</c:v>
                </c:pt>
                <c:pt idx="10">
                  <c:v>135</c:v>
                </c:pt>
                <c:pt idx="11">
                  <c:v>137</c:v>
                </c:pt>
                <c:pt idx="12">
                  <c:v>142</c:v>
                </c:pt>
                <c:pt idx="13">
                  <c:v>139</c:v>
                </c:pt>
                <c:pt idx="14">
                  <c:v>525</c:v>
                </c:pt>
                <c:pt idx="15">
                  <c:v>802</c:v>
                </c:pt>
                <c:pt idx="16">
                  <c:v>1089</c:v>
                </c:pt>
                <c:pt idx="17">
                  <c:v>1500</c:v>
                </c:pt>
                <c:pt idx="18">
                  <c:v>1810</c:v>
                </c:pt>
                <c:pt idx="19">
                  <c:v>2200</c:v>
                </c:pt>
                <c:pt idx="20">
                  <c:v>2629</c:v>
                </c:pt>
                <c:pt idx="21">
                  <c:v>3050</c:v>
                </c:pt>
                <c:pt idx="22">
                  <c:v>3174</c:v>
                </c:pt>
                <c:pt idx="23">
                  <c:v>3000</c:v>
                </c:pt>
                <c:pt idx="24">
                  <c:v>2800</c:v>
                </c:pt>
                <c:pt idx="25">
                  <c:v>378</c:v>
                </c:pt>
              </c:numCache>
            </c:numRef>
          </c:val>
          <c:smooth val="0"/>
          <c:extLst>
            <c:ext xmlns:c16="http://schemas.microsoft.com/office/drawing/2014/chart" uri="{C3380CC4-5D6E-409C-BE32-E72D297353CC}">
              <c16:uniqueId val="{00000001-CF32-42BC-9BC5-0C1B7FEB2D0F}"/>
            </c:ext>
          </c:extLst>
        </c:ser>
        <c:dLbls>
          <c:showLegendKey val="0"/>
          <c:showVal val="0"/>
          <c:showCatName val="0"/>
          <c:showSerName val="0"/>
          <c:showPercent val="0"/>
          <c:showBubbleSize val="0"/>
        </c:dLbls>
        <c:marker val="1"/>
        <c:smooth val="0"/>
        <c:axId val="236187008"/>
        <c:axId val="241960064"/>
      </c:lineChart>
      <c:catAx>
        <c:axId val="236187008"/>
        <c:scaling>
          <c:orientation val="minMax"/>
        </c:scaling>
        <c:delete val="0"/>
        <c:axPos val="b"/>
        <c:numFmt formatCode="General" sourceLinked="1"/>
        <c:majorTickMark val="out"/>
        <c:minorTickMark val="none"/>
        <c:tickLblPos val="nextTo"/>
        <c:txPr>
          <a:bodyPr rot="-2700000"/>
          <a:lstStyle/>
          <a:p>
            <a:pPr>
              <a:defRPr sz="1200"/>
            </a:pPr>
            <a:endParaRPr lang="en-US"/>
          </a:p>
        </c:txPr>
        <c:crossAx val="241960064"/>
        <c:crosses val="autoZero"/>
        <c:auto val="1"/>
        <c:lblAlgn val="ctr"/>
        <c:lblOffset val="100"/>
        <c:noMultiLvlLbl val="0"/>
      </c:catAx>
      <c:valAx>
        <c:axId val="241960064"/>
        <c:scaling>
          <c:orientation val="minMax"/>
        </c:scaling>
        <c:delete val="0"/>
        <c:axPos val="l"/>
        <c:majorGridlines/>
        <c:numFmt formatCode="General" sourceLinked="1"/>
        <c:majorTickMark val="out"/>
        <c:minorTickMark val="none"/>
        <c:tickLblPos val="nextTo"/>
        <c:crossAx val="236187008"/>
        <c:crosses val="autoZero"/>
        <c:crossBetween val="between"/>
      </c:valAx>
    </c:plotArea>
    <c:legend>
      <c:legendPos val="r"/>
      <c:layout>
        <c:manualLayout>
          <c:xMode val="edge"/>
          <c:yMode val="edge"/>
          <c:x val="0.12180181424690333"/>
          <c:y val="5.1721589416440235E-2"/>
          <c:w val="0.27131486853616987"/>
          <c:h val="0.20066050031783295"/>
        </c:manualLayout>
      </c:layout>
      <c:overlay val="0"/>
    </c:legend>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9.2131087780694079E-2"/>
          <c:y val="4.4861391929187228E-2"/>
          <c:w val="0.70428477690288716"/>
          <c:h val="0.77283313237426221"/>
        </c:manualLayout>
      </c:layout>
      <c:lineChart>
        <c:grouping val="standard"/>
        <c:varyColors val="0"/>
        <c:ser>
          <c:idx val="0"/>
          <c:order val="0"/>
          <c:tx>
            <c:strRef>
              <c:f>'[Chart in Microsoft PowerPoint]Sheet1'!$B$1</c:f>
              <c:strCache>
                <c:ptCount val="1"/>
                <c:pt idx="0">
                  <c:v>U.S. patents granted</c:v>
                </c:pt>
              </c:strCache>
            </c:strRef>
          </c:tx>
          <c:spPr>
            <a:ln w="19050">
              <a:solidFill>
                <a:srgbClr val="FFFF00"/>
              </a:solidFill>
            </a:ln>
            <a:effectLst>
              <a:glow rad="101600">
                <a:srgbClr val="FFFF00">
                  <a:alpha val="40000"/>
                </a:srgbClr>
              </a:glow>
            </a:effectLst>
          </c:spPr>
          <c:marker>
            <c:symbol val="diamond"/>
            <c:size val="5"/>
            <c:spPr>
              <a:solidFill>
                <a:srgbClr val="FFFF00"/>
              </a:solidFill>
              <a:ln w="19050">
                <a:noFill/>
              </a:ln>
              <a:effectLst>
                <a:glow rad="101600">
                  <a:srgbClr val="FFFF00">
                    <a:alpha val="40000"/>
                  </a:srgbClr>
                </a:glow>
              </a:effectLst>
            </c:spPr>
          </c:marker>
          <c:cat>
            <c:numRef>
              <c:f>'[Chart in Microsoft PowerPoint]Sheet1'!$A$2:$A$37</c:f>
              <c:numCache>
                <c:formatCode>General</c:formatCode>
                <c:ptCount val="36"/>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pt idx="35">
                  <c:v>2021</c:v>
                </c:pt>
              </c:numCache>
            </c:numRef>
          </c:cat>
          <c:val>
            <c:numRef>
              <c:f>'[Chart in Microsoft PowerPoint]Sheet1'!$B$2:$B$37</c:f>
              <c:numCache>
                <c:formatCode>General</c:formatCode>
                <c:ptCount val="36"/>
                <c:pt idx="0">
                  <c:v>4</c:v>
                </c:pt>
                <c:pt idx="1">
                  <c:v>8</c:v>
                </c:pt>
                <c:pt idx="2">
                  <c:v>5</c:v>
                </c:pt>
                <c:pt idx="3">
                  <c:v>8</c:v>
                </c:pt>
                <c:pt idx="4">
                  <c:v>8</c:v>
                </c:pt>
                <c:pt idx="5">
                  <c:v>11</c:v>
                </c:pt>
                <c:pt idx="6">
                  <c:v>15</c:v>
                </c:pt>
                <c:pt idx="7">
                  <c:v>14</c:v>
                </c:pt>
                <c:pt idx="8">
                  <c:v>17</c:v>
                </c:pt>
                <c:pt idx="9">
                  <c:v>23</c:v>
                </c:pt>
                <c:pt idx="10">
                  <c:v>20</c:v>
                </c:pt>
                <c:pt idx="11">
                  <c:v>30</c:v>
                </c:pt>
                <c:pt idx="12">
                  <c:v>24</c:v>
                </c:pt>
                <c:pt idx="13">
                  <c:v>51</c:v>
                </c:pt>
                <c:pt idx="14">
                  <c:v>45</c:v>
                </c:pt>
                <c:pt idx="15">
                  <c:v>72</c:v>
                </c:pt>
                <c:pt idx="16">
                  <c:v>86</c:v>
                </c:pt>
                <c:pt idx="17">
                  <c:v>113</c:v>
                </c:pt>
                <c:pt idx="18">
                  <c:v>125</c:v>
                </c:pt>
                <c:pt idx="19">
                  <c:v>156</c:v>
                </c:pt>
                <c:pt idx="20">
                  <c:v>280</c:v>
                </c:pt>
                <c:pt idx="21">
                  <c:v>332</c:v>
                </c:pt>
                <c:pt idx="22">
                  <c:v>448</c:v>
                </c:pt>
                <c:pt idx="23">
                  <c:v>518</c:v>
                </c:pt>
                <c:pt idx="24">
                  <c:v>738</c:v>
                </c:pt>
                <c:pt idx="25">
                  <c:v>798</c:v>
                </c:pt>
                <c:pt idx="26">
                  <c:v>1104</c:v>
                </c:pt>
                <c:pt idx="27">
                  <c:v>1311</c:v>
                </c:pt>
                <c:pt idx="28">
                  <c:v>1573</c:v>
                </c:pt>
                <c:pt idx="29">
                  <c:v>1681</c:v>
                </c:pt>
                <c:pt idx="30">
                  <c:v>2005</c:v>
                </c:pt>
                <c:pt idx="31">
                  <c:v>2228</c:v>
                </c:pt>
                <c:pt idx="32">
                  <c:v>2157</c:v>
                </c:pt>
                <c:pt idx="33">
                  <c:v>2440</c:v>
                </c:pt>
                <c:pt idx="34">
                  <c:v>2641</c:v>
                </c:pt>
                <c:pt idx="35">
                  <c:v>2467</c:v>
                </c:pt>
              </c:numCache>
            </c:numRef>
          </c:val>
          <c:smooth val="0"/>
          <c:extLst>
            <c:ext xmlns:c16="http://schemas.microsoft.com/office/drawing/2014/chart" uri="{C3380CC4-5D6E-409C-BE32-E72D297353CC}">
              <c16:uniqueId val="{00000000-546D-4EC0-8C79-AEA45AE69DE8}"/>
            </c:ext>
          </c:extLst>
        </c:ser>
        <c:ser>
          <c:idx val="1"/>
          <c:order val="1"/>
          <c:tx>
            <c:strRef>
              <c:f>'[Chart in Microsoft PowerPoint]Sheet1'!$C$1</c:f>
              <c:strCache>
                <c:ptCount val="1"/>
                <c:pt idx="0">
                  <c:v>PRC &amp; California only, ~40%</c:v>
                </c:pt>
              </c:strCache>
            </c:strRef>
          </c:tx>
          <c:spPr>
            <a:ln w="19050">
              <a:solidFill>
                <a:srgbClr val="FFC000"/>
              </a:solidFill>
            </a:ln>
            <a:effectLst>
              <a:glow rad="101600">
                <a:srgbClr val="FFC000">
                  <a:alpha val="40000"/>
                </a:srgbClr>
              </a:glow>
            </a:effectLst>
          </c:spPr>
          <c:marker>
            <c:symbol val="triangle"/>
            <c:size val="5"/>
            <c:spPr>
              <a:solidFill>
                <a:srgbClr val="FFC000"/>
              </a:solidFill>
              <a:ln w="19050">
                <a:noFill/>
              </a:ln>
              <a:effectLst>
                <a:glow rad="101600">
                  <a:srgbClr val="FFC000">
                    <a:alpha val="40000"/>
                  </a:srgbClr>
                </a:glow>
              </a:effectLst>
              <a:scene3d>
                <a:camera prst="orthographicFront"/>
                <a:lightRig rig="threePt" dir="t"/>
              </a:scene3d>
              <a:sp3d>
                <a:bevelT/>
              </a:sp3d>
            </c:spPr>
          </c:marker>
          <c:cat>
            <c:numRef>
              <c:f>'[Chart in Microsoft PowerPoint]Sheet1'!$A$2:$A$37</c:f>
              <c:numCache>
                <c:formatCode>General</c:formatCode>
                <c:ptCount val="36"/>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pt idx="35">
                  <c:v>2021</c:v>
                </c:pt>
              </c:numCache>
            </c:numRef>
          </c:cat>
          <c:val>
            <c:numRef>
              <c:f>'[Chart in Microsoft PowerPoint]Sheet1'!$C$2:$C$37</c:f>
              <c:numCache>
                <c:formatCode>General</c:formatCode>
                <c:ptCount val="36"/>
                <c:pt idx="0">
                  <c:v>0</c:v>
                </c:pt>
                <c:pt idx="1">
                  <c:v>1</c:v>
                </c:pt>
                <c:pt idx="2">
                  <c:v>0</c:v>
                </c:pt>
                <c:pt idx="3">
                  <c:v>1</c:v>
                </c:pt>
                <c:pt idx="4">
                  <c:v>0</c:v>
                </c:pt>
                <c:pt idx="5">
                  <c:v>0</c:v>
                </c:pt>
                <c:pt idx="6">
                  <c:v>3</c:v>
                </c:pt>
                <c:pt idx="7">
                  <c:v>3</c:v>
                </c:pt>
                <c:pt idx="8">
                  <c:v>1</c:v>
                </c:pt>
                <c:pt idx="9">
                  <c:v>5</c:v>
                </c:pt>
                <c:pt idx="10">
                  <c:v>8</c:v>
                </c:pt>
                <c:pt idx="11">
                  <c:v>5</c:v>
                </c:pt>
                <c:pt idx="12">
                  <c:v>9</c:v>
                </c:pt>
                <c:pt idx="13">
                  <c:v>10</c:v>
                </c:pt>
                <c:pt idx="14">
                  <c:v>14</c:v>
                </c:pt>
                <c:pt idx="15">
                  <c:v>20</c:v>
                </c:pt>
                <c:pt idx="16">
                  <c:v>26</c:v>
                </c:pt>
                <c:pt idx="17">
                  <c:v>38</c:v>
                </c:pt>
                <c:pt idx="18">
                  <c:v>43</c:v>
                </c:pt>
                <c:pt idx="19">
                  <c:v>59</c:v>
                </c:pt>
                <c:pt idx="20">
                  <c:v>97</c:v>
                </c:pt>
                <c:pt idx="21">
                  <c:v>110</c:v>
                </c:pt>
                <c:pt idx="22">
                  <c:v>153</c:v>
                </c:pt>
                <c:pt idx="23">
                  <c:v>168</c:v>
                </c:pt>
                <c:pt idx="24">
                  <c:v>275</c:v>
                </c:pt>
                <c:pt idx="25">
                  <c:v>301</c:v>
                </c:pt>
                <c:pt idx="26">
                  <c:v>390</c:v>
                </c:pt>
                <c:pt idx="27">
                  <c:v>547</c:v>
                </c:pt>
                <c:pt idx="28">
                  <c:v>647</c:v>
                </c:pt>
                <c:pt idx="29">
                  <c:v>711</c:v>
                </c:pt>
                <c:pt idx="30">
                  <c:v>940</c:v>
                </c:pt>
                <c:pt idx="31">
                  <c:v>1015</c:v>
                </c:pt>
                <c:pt idx="32">
                  <c:v>895</c:v>
                </c:pt>
                <c:pt idx="33">
                  <c:v>1031</c:v>
                </c:pt>
                <c:pt idx="34">
                  <c:v>1123</c:v>
                </c:pt>
                <c:pt idx="35">
                  <c:v>1135</c:v>
                </c:pt>
              </c:numCache>
            </c:numRef>
          </c:val>
          <c:smooth val="0"/>
          <c:extLst>
            <c:ext xmlns:c16="http://schemas.microsoft.com/office/drawing/2014/chart" uri="{C3380CC4-5D6E-409C-BE32-E72D297353CC}">
              <c16:uniqueId val="{00000001-546D-4EC0-8C79-AEA45AE69DE8}"/>
            </c:ext>
          </c:extLst>
        </c:ser>
        <c:dLbls>
          <c:showLegendKey val="0"/>
          <c:showVal val="0"/>
          <c:showCatName val="0"/>
          <c:showSerName val="0"/>
          <c:showPercent val="0"/>
          <c:showBubbleSize val="0"/>
        </c:dLbls>
        <c:marker val="1"/>
        <c:smooth val="0"/>
        <c:axId val="242367872"/>
        <c:axId val="242373760"/>
      </c:lineChart>
      <c:catAx>
        <c:axId val="242367872"/>
        <c:scaling>
          <c:orientation val="minMax"/>
        </c:scaling>
        <c:delete val="0"/>
        <c:axPos val="b"/>
        <c:numFmt formatCode="General" sourceLinked="1"/>
        <c:majorTickMark val="out"/>
        <c:minorTickMark val="none"/>
        <c:tickLblPos val="nextTo"/>
        <c:txPr>
          <a:bodyPr rot="-2700000"/>
          <a:lstStyle/>
          <a:p>
            <a:pPr>
              <a:defRPr/>
            </a:pPr>
            <a:endParaRPr lang="en-US"/>
          </a:p>
        </c:txPr>
        <c:crossAx val="242373760"/>
        <c:crosses val="autoZero"/>
        <c:auto val="1"/>
        <c:lblAlgn val="ctr"/>
        <c:lblOffset val="100"/>
        <c:tickLblSkip val="5"/>
        <c:tickMarkSkip val="2"/>
        <c:noMultiLvlLbl val="0"/>
      </c:catAx>
      <c:valAx>
        <c:axId val="242373760"/>
        <c:scaling>
          <c:orientation val="minMax"/>
        </c:scaling>
        <c:delete val="0"/>
        <c:axPos val="l"/>
        <c:majorGridlines>
          <c:spPr>
            <a:ln>
              <a:solidFill>
                <a:schemeClr val="bg1">
                  <a:lumMod val="50000"/>
                </a:schemeClr>
              </a:solidFill>
            </a:ln>
          </c:spPr>
        </c:majorGridlines>
        <c:numFmt formatCode="#,##0" sourceLinked="0"/>
        <c:majorTickMark val="out"/>
        <c:minorTickMark val="none"/>
        <c:tickLblPos val="nextTo"/>
        <c:crossAx val="242367872"/>
        <c:crosses val="autoZero"/>
        <c:crossBetween val="between"/>
      </c:valAx>
    </c:plotArea>
    <c:legend>
      <c:legendPos val="r"/>
      <c:layout>
        <c:manualLayout>
          <c:xMode val="edge"/>
          <c:yMode val="edge"/>
          <c:x val="0.78765787289409339"/>
          <c:y val="0.19323347642392888"/>
          <c:w val="0.21234215514727328"/>
          <c:h val="0.44400564312597934"/>
        </c:manualLayout>
      </c:layout>
      <c:overlay val="0"/>
    </c:legend>
    <c:plotVisOnly val="1"/>
    <c:dispBlanksAs val="gap"/>
    <c:showDLblsOverMax val="0"/>
  </c:chart>
  <c:txPr>
    <a:bodyPr/>
    <a:lstStyle/>
    <a:p>
      <a:pPr>
        <a:defRPr sz="14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981335666375031E-2"/>
          <c:y val="4.4861391929187228E-2"/>
          <c:w val="0.74428465539029842"/>
          <c:h val="0.788811574464926"/>
        </c:manualLayout>
      </c:layout>
      <c:lineChart>
        <c:grouping val="standard"/>
        <c:varyColors val="0"/>
        <c:ser>
          <c:idx val="0"/>
          <c:order val="0"/>
          <c:tx>
            <c:strRef>
              <c:f>'[Chart in Microsoft PowerPoint]Sheet1'!$B$1</c:f>
              <c:strCache>
                <c:ptCount val="1"/>
                <c:pt idx="0">
                  <c:v>by U.S. </c:v>
                </c:pt>
              </c:strCache>
            </c:strRef>
          </c:tx>
          <c:spPr>
            <a:ln w="19050"/>
            <a:effectLst>
              <a:glow rad="101600">
                <a:srgbClr val="0070C0">
                  <a:alpha val="40000"/>
                </a:srgbClr>
              </a:glow>
            </a:effectLst>
          </c:spPr>
          <c:marker>
            <c:symbol val="circl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'[Chart in Microsoft PowerPoint]Sheet1'!$A$2:$A$20</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cat>
          <c:val>
            <c:numRef>
              <c:f>'[Chart in Microsoft PowerPoint]Sheet1'!$B$2:$B$20</c:f>
              <c:numCache>
                <c:formatCode>General</c:formatCode>
                <c:ptCount val="19"/>
                <c:pt idx="0">
                  <c:v>0</c:v>
                </c:pt>
                <c:pt idx="1">
                  <c:v>1</c:v>
                </c:pt>
                <c:pt idx="2">
                  <c:v>0</c:v>
                </c:pt>
                <c:pt idx="3">
                  <c:v>1</c:v>
                </c:pt>
                <c:pt idx="4">
                  <c:v>3</c:v>
                </c:pt>
                <c:pt idx="5">
                  <c:v>2</c:v>
                </c:pt>
                <c:pt idx="6">
                  <c:v>1</c:v>
                </c:pt>
                <c:pt idx="7">
                  <c:v>3</c:v>
                </c:pt>
                <c:pt idx="8">
                  <c:v>1</c:v>
                </c:pt>
                <c:pt idx="9">
                  <c:v>2</c:v>
                </c:pt>
                <c:pt idx="10">
                  <c:v>0</c:v>
                </c:pt>
                <c:pt idx="11">
                  <c:v>0</c:v>
                </c:pt>
                <c:pt idx="12">
                  <c:v>2</c:v>
                </c:pt>
                <c:pt idx="13">
                  <c:v>3</c:v>
                </c:pt>
                <c:pt idx="14">
                  <c:v>2</c:v>
                </c:pt>
                <c:pt idx="15">
                  <c:v>2</c:v>
                </c:pt>
                <c:pt idx="16">
                  <c:v>0</c:v>
                </c:pt>
                <c:pt idx="17">
                  <c:v>0</c:v>
                </c:pt>
                <c:pt idx="18">
                  <c:v>0</c:v>
                </c:pt>
              </c:numCache>
            </c:numRef>
          </c:val>
          <c:smooth val="0"/>
          <c:extLst>
            <c:ext xmlns:c16="http://schemas.microsoft.com/office/drawing/2014/chart" uri="{C3380CC4-5D6E-409C-BE32-E72D297353CC}">
              <c16:uniqueId val="{00000000-39A8-4FFC-B088-1FD83BA08E48}"/>
            </c:ext>
          </c:extLst>
        </c:ser>
        <c:ser>
          <c:idx val="1"/>
          <c:order val="1"/>
          <c:tx>
            <c:strRef>
              <c:f>'[Chart in Microsoft PowerPoint]Sheet1'!$C$1</c:f>
              <c:strCache>
                <c:ptCount val="1"/>
                <c:pt idx="0">
                  <c:v>by China</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'[Chart in Microsoft PowerPoint]Sheet1'!$A$2:$A$20</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cat>
          <c:val>
            <c:numRef>
              <c:f>'[Chart in Microsoft PowerPoint]Sheet1'!$C$2:$C$20</c:f>
              <c:numCache>
                <c:formatCode>General</c:formatCode>
                <c:ptCount val="19"/>
                <c:pt idx="0">
                  <c:v>0</c:v>
                </c:pt>
                <c:pt idx="1">
                  <c:v>0</c:v>
                </c:pt>
                <c:pt idx="2">
                  <c:v>0</c:v>
                </c:pt>
                <c:pt idx="3">
                  <c:v>0</c:v>
                </c:pt>
                <c:pt idx="4">
                  <c:v>1</c:v>
                </c:pt>
                <c:pt idx="5">
                  <c:v>1</c:v>
                </c:pt>
                <c:pt idx="6">
                  <c:v>2</c:v>
                </c:pt>
                <c:pt idx="7">
                  <c:v>0</c:v>
                </c:pt>
                <c:pt idx="8">
                  <c:v>1</c:v>
                </c:pt>
                <c:pt idx="9">
                  <c:v>2</c:v>
                </c:pt>
                <c:pt idx="10">
                  <c:v>1</c:v>
                </c:pt>
                <c:pt idx="11">
                  <c:v>0</c:v>
                </c:pt>
                <c:pt idx="12">
                  <c:v>0</c:v>
                </c:pt>
                <c:pt idx="13">
                  <c:v>1</c:v>
                </c:pt>
                <c:pt idx="14">
                  <c:v>0</c:v>
                </c:pt>
                <c:pt idx="15">
                  <c:v>5</c:v>
                </c:pt>
                <c:pt idx="16">
                  <c:v>1</c:v>
                </c:pt>
                <c:pt idx="17">
                  <c:v>1</c:v>
                </c:pt>
                <c:pt idx="18">
                  <c:v>0</c:v>
                </c:pt>
              </c:numCache>
            </c:numRef>
          </c:val>
          <c:smooth val="0"/>
          <c:extLst>
            <c:ext xmlns:c16="http://schemas.microsoft.com/office/drawing/2014/chart" uri="{C3380CC4-5D6E-409C-BE32-E72D297353CC}">
              <c16:uniqueId val="{00000001-39A8-4FFC-B088-1FD83BA08E48}"/>
            </c:ext>
          </c:extLst>
        </c:ser>
        <c:dLbls>
          <c:showLegendKey val="0"/>
          <c:showVal val="0"/>
          <c:showCatName val="0"/>
          <c:showSerName val="0"/>
          <c:showPercent val="0"/>
          <c:showBubbleSize val="0"/>
        </c:dLbls>
        <c:marker val="1"/>
        <c:smooth val="0"/>
        <c:axId val="242025216"/>
        <c:axId val="242026752"/>
      </c:lineChart>
      <c:catAx>
        <c:axId val="242025216"/>
        <c:scaling>
          <c:orientation val="minMax"/>
        </c:scaling>
        <c:delete val="0"/>
        <c:axPos val="b"/>
        <c:numFmt formatCode="General" sourceLinked="1"/>
        <c:majorTickMark val="out"/>
        <c:minorTickMark val="none"/>
        <c:tickLblPos val="nextTo"/>
        <c:txPr>
          <a:bodyPr rot="-2700000"/>
          <a:lstStyle/>
          <a:p>
            <a:pPr>
              <a:defRPr/>
            </a:pPr>
            <a:endParaRPr lang="en-US"/>
          </a:p>
        </c:txPr>
        <c:crossAx val="242026752"/>
        <c:crosses val="autoZero"/>
        <c:auto val="1"/>
        <c:lblAlgn val="ctr"/>
        <c:lblOffset val="100"/>
        <c:noMultiLvlLbl val="0"/>
      </c:catAx>
      <c:valAx>
        <c:axId val="242026752"/>
        <c:scaling>
          <c:orientation val="minMax"/>
        </c:scaling>
        <c:delete val="0"/>
        <c:axPos val="l"/>
        <c:majorGridlines>
          <c:spPr>
            <a:ln w="3175"/>
          </c:spPr>
        </c:majorGridlines>
        <c:minorGridlines>
          <c:spPr>
            <a:ln>
              <a:noFill/>
            </a:ln>
          </c:spPr>
        </c:minorGridlines>
        <c:numFmt formatCode="General" sourceLinked="1"/>
        <c:majorTickMark val="out"/>
        <c:minorTickMark val="none"/>
        <c:tickLblPos val="nextTo"/>
        <c:crossAx val="242025216"/>
        <c:crosses val="autoZero"/>
        <c:crossBetween val="between"/>
      </c:valAx>
    </c:plotArea>
    <c:legend>
      <c:legendPos val="r"/>
      <c:overlay val="0"/>
    </c:legend>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394150383979781"/>
          <c:y val="4.1999238615074846E-2"/>
          <c:w val="0.75524436181588417"/>
          <c:h val="0.80616128591402714"/>
        </c:manualLayout>
      </c:layout>
      <c:lineChart>
        <c:grouping val="standard"/>
        <c:varyColors val="0"/>
        <c:ser>
          <c:idx val="0"/>
          <c:order val="0"/>
          <c:tx>
            <c:strRef>
              <c:f>Sheet1!$B$1</c:f>
              <c:strCache>
                <c:ptCount val="1"/>
                <c:pt idx="0">
                  <c:v>From United States</c:v>
                </c:pt>
              </c:strCache>
            </c:strRef>
          </c:tx>
          <c:spPr>
            <a:ln w="19050">
              <a:solidFill>
                <a:srgbClr val="00B0F0"/>
              </a:solidFill>
            </a:ln>
            <a:effectLst>
              <a:glow rad="101600">
                <a:srgbClr val="0070C0">
                  <a:alpha val="40000"/>
                </a:srgbClr>
              </a:glow>
            </a:effectLst>
          </c:spPr>
          <c:marker>
            <c:symbol val="circl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Sheet1!$A$2:$A$28</c:f>
              <c:numCache>
                <c:formatCode>General</c:formatCode>
                <c:ptCount val="2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2012</c:v>
                </c:pt>
                <c:pt idx="18">
                  <c:v>2013</c:v>
                </c:pt>
                <c:pt idx="19">
                  <c:v>2014</c:v>
                </c:pt>
                <c:pt idx="20">
                  <c:v>2015</c:v>
                </c:pt>
                <c:pt idx="21">
                  <c:v>2016</c:v>
                </c:pt>
                <c:pt idx="22">
                  <c:v>2017</c:v>
                </c:pt>
                <c:pt idx="23">
                  <c:v>2018</c:v>
                </c:pt>
                <c:pt idx="24">
                  <c:v>2019</c:v>
                </c:pt>
                <c:pt idx="25">
                  <c:v>2020</c:v>
                </c:pt>
                <c:pt idx="26">
                  <c:v>2021</c:v>
                </c:pt>
              </c:numCache>
            </c:numRef>
          </c:cat>
          <c:val>
            <c:numRef>
              <c:f>Sheet1!$B$2:$B$28</c:f>
              <c:numCache>
                <c:formatCode>General</c:formatCode>
                <c:ptCount val="27"/>
                <c:pt idx="0">
                  <c:v>1396</c:v>
                </c:pt>
                <c:pt idx="1">
                  <c:v>1627</c:v>
                </c:pt>
                <c:pt idx="2">
                  <c:v>2116</c:v>
                </c:pt>
                <c:pt idx="3">
                  <c:v>2278</c:v>
                </c:pt>
                <c:pt idx="4">
                  <c:v>2949</c:v>
                </c:pt>
                <c:pt idx="5">
                  <c:v>2942</c:v>
                </c:pt>
                <c:pt idx="6">
                  <c:v>3911</c:v>
                </c:pt>
                <c:pt idx="7">
                  <c:v>2493</c:v>
                </c:pt>
                <c:pt idx="8">
                  <c:v>4737</c:v>
                </c:pt>
                <c:pt idx="9">
                  <c:v>6391</c:v>
                </c:pt>
                <c:pt idx="10">
                  <c:v>8830</c:v>
                </c:pt>
                <c:pt idx="11">
                  <c:v>11064</c:v>
                </c:pt>
                <c:pt idx="12">
                  <c:v>13188</c:v>
                </c:pt>
                <c:pt idx="13">
                  <c:v>13200</c:v>
                </c:pt>
                <c:pt idx="14">
                  <c:v>13900</c:v>
                </c:pt>
                <c:pt idx="15">
                  <c:v>14596</c:v>
                </c:pt>
                <c:pt idx="16">
                  <c:v>14800</c:v>
                </c:pt>
                <c:pt idx="17">
                  <c:v>15000</c:v>
                </c:pt>
                <c:pt idx="18">
                  <c:v>15000</c:v>
                </c:pt>
                <c:pt idx="19">
                  <c:v>15000</c:v>
                </c:pt>
                <c:pt idx="20">
                  <c:v>12700</c:v>
                </c:pt>
                <c:pt idx="21">
                  <c:v>11688</c:v>
                </c:pt>
                <c:pt idx="22">
                  <c:v>11910</c:v>
                </c:pt>
                <c:pt idx="23">
                  <c:v>11631</c:v>
                </c:pt>
                <c:pt idx="25">
                  <c:v>9280</c:v>
                </c:pt>
              </c:numCache>
            </c:numRef>
          </c:val>
          <c:smooth val="0"/>
          <c:extLst>
            <c:ext xmlns:c16="http://schemas.microsoft.com/office/drawing/2014/chart" uri="{C3380CC4-5D6E-409C-BE32-E72D297353CC}">
              <c16:uniqueId val="{00000000-1F97-4B5D-9CC7-9CB3367F2721}"/>
            </c:ext>
          </c:extLst>
        </c:ser>
        <c:ser>
          <c:idx val="1"/>
          <c:order val="1"/>
          <c:tx>
            <c:strRef>
              <c:f>Sheet1!$C$1</c:f>
              <c:strCache>
                <c:ptCount val="1"/>
                <c:pt idx="0">
                  <c:v>From China</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Sheet1!$A$2:$A$28</c:f>
              <c:numCache>
                <c:formatCode>General</c:formatCode>
                <c:ptCount val="2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2012</c:v>
                </c:pt>
                <c:pt idx="18">
                  <c:v>2013</c:v>
                </c:pt>
                <c:pt idx="19">
                  <c:v>2014</c:v>
                </c:pt>
                <c:pt idx="20">
                  <c:v>2015</c:v>
                </c:pt>
                <c:pt idx="21">
                  <c:v>2016</c:v>
                </c:pt>
                <c:pt idx="22">
                  <c:v>2017</c:v>
                </c:pt>
                <c:pt idx="23">
                  <c:v>2018</c:v>
                </c:pt>
                <c:pt idx="24">
                  <c:v>2019</c:v>
                </c:pt>
                <c:pt idx="25">
                  <c:v>2020</c:v>
                </c:pt>
                <c:pt idx="26">
                  <c:v>2021</c:v>
                </c:pt>
              </c:numCache>
            </c:numRef>
          </c:cat>
          <c:val>
            <c:numRef>
              <c:f>Sheet1!$C$2:$C$28</c:f>
              <c:numCache>
                <c:formatCode>General</c:formatCode>
                <c:ptCount val="27"/>
                <c:pt idx="0">
                  <c:v>39613</c:v>
                </c:pt>
                <c:pt idx="1">
                  <c:v>42503</c:v>
                </c:pt>
                <c:pt idx="2">
                  <c:v>46958</c:v>
                </c:pt>
                <c:pt idx="3">
                  <c:v>51001</c:v>
                </c:pt>
                <c:pt idx="4">
                  <c:v>54466</c:v>
                </c:pt>
                <c:pt idx="5">
                  <c:v>59939</c:v>
                </c:pt>
                <c:pt idx="6">
                  <c:v>63211</c:v>
                </c:pt>
                <c:pt idx="7">
                  <c:v>64757</c:v>
                </c:pt>
                <c:pt idx="8">
                  <c:v>61765</c:v>
                </c:pt>
                <c:pt idx="9">
                  <c:v>62523</c:v>
                </c:pt>
                <c:pt idx="10">
                  <c:v>62582</c:v>
                </c:pt>
                <c:pt idx="11">
                  <c:v>67723</c:v>
                </c:pt>
                <c:pt idx="12">
                  <c:v>81127</c:v>
                </c:pt>
                <c:pt idx="13">
                  <c:v>98235</c:v>
                </c:pt>
                <c:pt idx="14">
                  <c:v>127628</c:v>
                </c:pt>
                <c:pt idx="15">
                  <c:v>161000</c:v>
                </c:pt>
                <c:pt idx="16">
                  <c:v>194000</c:v>
                </c:pt>
                <c:pt idx="17">
                  <c:v>274000</c:v>
                </c:pt>
                <c:pt idx="18">
                  <c:v>274000</c:v>
                </c:pt>
                <c:pt idx="19">
                  <c:v>304000</c:v>
                </c:pt>
                <c:pt idx="20">
                  <c:v>329000</c:v>
                </c:pt>
                <c:pt idx="21">
                  <c:v>350755</c:v>
                </c:pt>
                <c:pt idx="22">
                  <c:v>363341</c:v>
                </c:pt>
                <c:pt idx="23">
                  <c:v>361000</c:v>
                </c:pt>
                <c:pt idx="24">
                  <c:v>369548</c:v>
                </c:pt>
                <c:pt idx="25">
                  <c:v>365000</c:v>
                </c:pt>
                <c:pt idx="26">
                  <c:v>317000</c:v>
                </c:pt>
              </c:numCache>
            </c:numRef>
          </c:val>
          <c:smooth val="0"/>
          <c:extLst>
            <c:ext xmlns:c16="http://schemas.microsoft.com/office/drawing/2014/chart" uri="{C3380CC4-5D6E-409C-BE32-E72D297353CC}">
              <c16:uniqueId val="{00000001-1F97-4B5D-9CC7-9CB3367F2721}"/>
            </c:ext>
          </c:extLst>
        </c:ser>
        <c:dLbls>
          <c:showLegendKey val="0"/>
          <c:showVal val="0"/>
          <c:showCatName val="0"/>
          <c:showSerName val="0"/>
          <c:showPercent val="0"/>
          <c:showBubbleSize val="0"/>
        </c:dLbls>
        <c:marker val="1"/>
        <c:smooth val="0"/>
        <c:axId val="242260224"/>
        <c:axId val="242270208"/>
      </c:lineChart>
      <c:catAx>
        <c:axId val="242260224"/>
        <c:scaling>
          <c:orientation val="minMax"/>
        </c:scaling>
        <c:delete val="0"/>
        <c:axPos val="b"/>
        <c:numFmt formatCode="General" sourceLinked="1"/>
        <c:majorTickMark val="out"/>
        <c:minorTickMark val="none"/>
        <c:tickLblPos val="nextTo"/>
        <c:txPr>
          <a:bodyPr rot="-2700000"/>
          <a:lstStyle/>
          <a:p>
            <a:pPr>
              <a:defRPr sz="1400"/>
            </a:pPr>
            <a:endParaRPr lang="en-US"/>
          </a:p>
        </c:txPr>
        <c:crossAx val="242270208"/>
        <c:crosses val="autoZero"/>
        <c:auto val="1"/>
        <c:lblAlgn val="ctr"/>
        <c:lblOffset val="100"/>
        <c:tickLblSkip val="5"/>
        <c:noMultiLvlLbl val="0"/>
      </c:catAx>
      <c:valAx>
        <c:axId val="242270208"/>
        <c:scaling>
          <c:orientation val="minMax"/>
        </c:scaling>
        <c:delete val="0"/>
        <c:axPos val="l"/>
        <c:majorGridlines/>
        <c:numFmt formatCode="#,##0" sourceLinked="0"/>
        <c:majorTickMark val="out"/>
        <c:minorTickMark val="none"/>
        <c:tickLblPos val="nextTo"/>
        <c:crossAx val="242260224"/>
        <c:crosses val="autoZero"/>
        <c:crossBetween val="between"/>
      </c:valAx>
    </c:plotArea>
    <c:legend>
      <c:legendPos val="r"/>
      <c:layout>
        <c:manualLayout>
          <c:xMode val="edge"/>
          <c:yMode val="edge"/>
          <c:x val="0.18521568484494993"/>
          <c:y val="8.0923435972372615E-2"/>
          <c:w val="0.27774727811801303"/>
          <c:h val="0.14442981526804352"/>
        </c:manualLayout>
      </c:layout>
      <c:overlay val="0"/>
    </c:legend>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897798959340608E-2"/>
          <c:y val="4.0745502130001145E-2"/>
          <c:w val="0.8519935355302809"/>
          <c:h val="0.69350163610976323"/>
        </c:manualLayout>
      </c:layout>
      <c:lineChart>
        <c:grouping val="standard"/>
        <c:varyColors val="0"/>
        <c:ser>
          <c:idx val="0"/>
          <c:order val="0"/>
          <c:tx>
            <c:strRef>
              <c:f>Sheet1!$B$1</c:f>
              <c:strCache>
                <c:ptCount val="1"/>
                <c:pt idx="0">
                  <c:v>United States</c:v>
                </c:pt>
              </c:strCache>
            </c:strRef>
          </c:tx>
          <c:spPr>
            <a:ln w="19050">
              <a:solidFill>
                <a:srgbClr val="00B0F0"/>
              </a:solidFill>
            </a:ln>
            <a:effectLst>
              <a:glow rad="101600">
                <a:srgbClr val="00B0F0">
                  <a:alpha val="40000"/>
                </a:srgbClr>
              </a:glow>
              <a:outerShdw blurRad="50800" dist="38100" dir="5400000" algn="t" rotWithShape="0">
                <a:prstClr val="black">
                  <a:alpha val="40000"/>
                </a:prstClr>
              </a:outerShdw>
            </a:effectLst>
          </c:spPr>
          <c:marker>
            <c:symbol val="circle"/>
            <c:size val="5"/>
            <c:spPr>
              <a:solidFill>
                <a:srgbClr val="00B0F0"/>
              </a:solidFill>
              <a:ln w="19050">
                <a:noFill/>
              </a:ln>
              <a:effectLst>
                <a:glow rad="101600">
                  <a:srgbClr val="00B0F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Sheet1!$A$2:$A$36</c:f>
              <c:numCache>
                <c:formatCode>General</c:formatCode>
                <c:ptCount val="35"/>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numCache>
            </c:numRef>
          </c:cat>
          <c:val>
            <c:numRef>
              <c:f>Sheet1!$B$2:$B$36</c:f>
              <c:numCache>
                <c:formatCode>General</c:formatCode>
                <c:ptCount val="35"/>
                <c:pt idx="0">
                  <c:v>75</c:v>
                </c:pt>
                <c:pt idx="1">
                  <c:v>75</c:v>
                </c:pt>
                <c:pt idx="2">
                  <c:v>75</c:v>
                </c:pt>
                <c:pt idx="3">
                  <c:v>75</c:v>
                </c:pt>
                <c:pt idx="4">
                  <c:v>75</c:v>
                </c:pt>
                <c:pt idx="5">
                  <c:v>75</c:v>
                </c:pt>
                <c:pt idx="6">
                  <c:v>76</c:v>
                </c:pt>
                <c:pt idx="7">
                  <c:v>75</c:v>
                </c:pt>
                <c:pt idx="8">
                  <c:v>76</c:v>
                </c:pt>
                <c:pt idx="9">
                  <c:v>76</c:v>
                </c:pt>
                <c:pt idx="10">
                  <c:v>76</c:v>
                </c:pt>
                <c:pt idx="11">
                  <c:v>76</c:v>
                </c:pt>
                <c:pt idx="12">
                  <c:v>77</c:v>
                </c:pt>
                <c:pt idx="13">
                  <c:v>77</c:v>
                </c:pt>
                <c:pt idx="14">
                  <c:v>77</c:v>
                </c:pt>
                <c:pt idx="15">
                  <c:v>77</c:v>
                </c:pt>
                <c:pt idx="16">
                  <c:v>77</c:v>
                </c:pt>
                <c:pt idx="17">
                  <c:v>77</c:v>
                </c:pt>
                <c:pt idx="18">
                  <c:v>77</c:v>
                </c:pt>
                <c:pt idx="19">
                  <c:v>78</c:v>
                </c:pt>
                <c:pt idx="20">
                  <c:v>78</c:v>
                </c:pt>
                <c:pt idx="21">
                  <c:v>78</c:v>
                </c:pt>
                <c:pt idx="22">
                  <c:v>78</c:v>
                </c:pt>
                <c:pt idx="23">
                  <c:v>78</c:v>
                </c:pt>
                <c:pt idx="24">
                  <c:v>78</c:v>
                </c:pt>
                <c:pt idx="25">
                  <c:v>79</c:v>
                </c:pt>
                <c:pt idx="26">
                  <c:v>79</c:v>
                </c:pt>
                <c:pt idx="27">
                  <c:v>79</c:v>
                </c:pt>
                <c:pt idx="28">
                  <c:v>79</c:v>
                </c:pt>
                <c:pt idx="29">
                  <c:v>78.7</c:v>
                </c:pt>
                <c:pt idx="30">
                  <c:v>78.5</c:v>
                </c:pt>
                <c:pt idx="31">
                  <c:v>78.5</c:v>
                </c:pt>
                <c:pt idx="32">
                  <c:v>78.7</c:v>
                </c:pt>
                <c:pt idx="33">
                  <c:v>78.8</c:v>
                </c:pt>
                <c:pt idx="34">
                  <c:v>76.900000000000006</c:v>
                </c:pt>
              </c:numCache>
            </c:numRef>
          </c:val>
          <c:smooth val="0"/>
          <c:extLst>
            <c:ext xmlns:c16="http://schemas.microsoft.com/office/drawing/2014/chart" uri="{C3380CC4-5D6E-409C-BE32-E72D297353CC}">
              <c16:uniqueId val="{00000000-6C2A-42CE-B1C5-6400C6494799}"/>
            </c:ext>
          </c:extLst>
        </c:ser>
        <c:ser>
          <c:idx val="1"/>
          <c:order val="1"/>
          <c:tx>
            <c:strRef>
              <c:f>Sheet1!$C$1</c:f>
              <c:strCache>
                <c:ptCount val="1"/>
                <c:pt idx="0">
                  <c:v>China</c:v>
                </c:pt>
              </c:strCache>
            </c:strRef>
          </c:tx>
          <c:spPr>
            <a:ln w="19050">
              <a:solidFill>
                <a:srgbClr val="FF0000"/>
              </a:solidFill>
            </a:ln>
            <a:effectLst>
              <a:glow rad="101600">
                <a:srgbClr val="FF0000">
                  <a:alpha val="40000"/>
                </a:srgbClr>
              </a:glow>
              <a:outerShdw blurRad="50800" dist="38100" dir="5400000" algn="t" rotWithShape="0">
                <a:prstClr val="black">
                  <a:alpha val="40000"/>
                </a:prstClr>
              </a:outerShdw>
            </a:effectLst>
          </c:spPr>
          <c:marker>
            <c:symbol val="square"/>
            <c:size val="5"/>
            <c:spPr>
              <a:solidFill>
                <a:srgbClr val="FF0000"/>
              </a:solidFill>
              <a:ln w="19050">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Sheet1!$A$2:$A$36</c:f>
              <c:numCache>
                <c:formatCode>General</c:formatCode>
                <c:ptCount val="35"/>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numCache>
            </c:numRef>
          </c:cat>
          <c:val>
            <c:numRef>
              <c:f>Sheet1!$C$2:$C$36</c:f>
              <c:numCache>
                <c:formatCode>General</c:formatCode>
                <c:ptCount val="35"/>
                <c:pt idx="0">
                  <c:v>67</c:v>
                </c:pt>
                <c:pt idx="1">
                  <c:v>67</c:v>
                </c:pt>
                <c:pt idx="2">
                  <c:v>68</c:v>
                </c:pt>
                <c:pt idx="3">
                  <c:v>68</c:v>
                </c:pt>
                <c:pt idx="4">
                  <c:v>68</c:v>
                </c:pt>
                <c:pt idx="5">
                  <c:v>68</c:v>
                </c:pt>
                <c:pt idx="6">
                  <c:v>69</c:v>
                </c:pt>
                <c:pt idx="7">
                  <c:v>69</c:v>
                </c:pt>
                <c:pt idx="8">
                  <c:v>69</c:v>
                </c:pt>
                <c:pt idx="9">
                  <c:v>70</c:v>
                </c:pt>
                <c:pt idx="10">
                  <c:v>70</c:v>
                </c:pt>
                <c:pt idx="11">
                  <c:v>70</c:v>
                </c:pt>
                <c:pt idx="12">
                  <c:v>71</c:v>
                </c:pt>
                <c:pt idx="13">
                  <c:v>71</c:v>
                </c:pt>
                <c:pt idx="14">
                  <c:v>71</c:v>
                </c:pt>
                <c:pt idx="15">
                  <c:v>72</c:v>
                </c:pt>
                <c:pt idx="16">
                  <c:v>72</c:v>
                </c:pt>
                <c:pt idx="17">
                  <c:v>72</c:v>
                </c:pt>
                <c:pt idx="18">
                  <c:v>72</c:v>
                </c:pt>
                <c:pt idx="19">
                  <c:v>73</c:v>
                </c:pt>
                <c:pt idx="20">
                  <c:v>73</c:v>
                </c:pt>
                <c:pt idx="21">
                  <c:v>73</c:v>
                </c:pt>
                <c:pt idx="22">
                  <c:v>73</c:v>
                </c:pt>
                <c:pt idx="23">
                  <c:v>73</c:v>
                </c:pt>
                <c:pt idx="24">
                  <c:v>73</c:v>
                </c:pt>
                <c:pt idx="25">
                  <c:v>74</c:v>
                </c:pt>
                <c:pt idx="26">
                  <c:v>75</c:v>
                </c:pt>
                <c:pt idx="27">
                  <c:v>75</c:v>
                </c:pt>
                <c:pt idx="28">
                  <c:v>76</c:v>
                </c:pt>
                <c:pt idx="29">
                  <c:v>76</c:v>
                </c:pt>
                <c:pt idx="30">
                  <c:v>76.099999999999994</c:v>
                </c:pt>
                <c:pt idx="31">
                  <c:v>76.3</c:v>
                </c:pt>
                <c:pt idx="32">
                  <c:v>76.7</c:v>
                </c:pt>
                <c:pt idx="33">
                  <c:v>77.3</c:v>
                </c:pt>
                <c:pt idx="34">
                  <c:v>76.599999999999994</c:v>
                </c:pt>
              </c:numCache>
            </c:numRef>
          </c:val>
          <c:smooth val="0"/>
          <c:extLst>
            <c:ext xmlns:c16="http://schemas.microsoft.com/office/drawing/2014/chart" uri="{C3380CC4-5D6E-409C-BE32-E72D297353CC}">
              <c16:uniqueId val="{00000001-6C2A-42CE-B1C5-6400C6494799}"/>
            </c:ext>
          </c:extLst>
        </c:ser>
        <c:ser>
          <c:idx val="2"/>
          <c:order val="2"/>
          <c:tx>
            <c:strRef>
              <c:f>Sheet1!$D$1</c:f>
              <c:strCache>
                <c:ptCount val="1"/>
                <c:pt idx="0">
                  <c:v>Hong Kong SAR</c:v>
                </c:pt>
              </c:strCache>
            </c:strRef>
          </c:tx>
          <c:spPr>
            <a:ln w="19050">
              <a:solidFill>
                <a:srgbClr val="00B050"/>
              </a:solidFill>
            </a:ln>
            <a:effectLst>
              <a:glow rad="101600">
                <a:srgbClr val="00B050">
                  <a:alpha val="40000"/>
                </a:srgbClr>
              </a:glow>
              <a:outerShdw blurRad="50800" dist="38100" dir="5400000" algn="t" rotWithShape="0">
                <a:prstClr val="black">
                  <a:alpha val="40000"/>
                </a:prstClr>
              </a:outerShdw>
            </a:effectLst>
          </c:spPr>
          <c:marker>
            <c:symbol val="triangle"/>
            <c:size val="5"/>
            <c:spPr>
              <a:solidFill>
                <a:srgbClr val="00B050"/>
              </a:solidFill>
              <a:ln w="19050">
                <a:noFill/>
              </a:ln>
              <a:effectLst>
                <a:glow rad="101600">
                  <a:srgbClr val="00B05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Sheet1!$A$2:$A$36</c:f>
              <c:numCache>
                <c:formatCode>General</c:formatCode>
                <c:ptCount val="35"/>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numCache>
            </c:numRef>
          </c:cat>
          <c:val>
            <c:numRef>
              <c:f>Sheet1!$D$2:$D$36</c:f>
              <c:numCache>
                <c:formatCode>General</c:formatCode>
                <c:ptCount val="35"/>
                <c:pt idx="0">
                  <c:v>77</c:v>
                </c:pt>
                <c:pt idx="1">
                  <c:v>77</c:v>
                </c:pt>
                <c:pt idx="2">
                  <c:v>77</c:v>
                </c:pt>
                <c:pt idx="3">
                  <c:v>77</c:v>
                </c:pt>
                <c:pt idx="4">
                  <c:v>77</c:v>
                </c:pt>
                <c:pt idx="5">
                  <c:v>78</c:v>
                </c:pt>
                <c:pt idx="6">
                  <c:v>78</c:v>
                </c:pt>
                <c:pt idx="7">
                  <c:v>78</c:v>
                </c:pt>
                <c:pt idx="8">
                  <c:v>79</c:v>
                </c:pt>
                <c:pt idx="9">
                  <c:v>79</c:v>
                </c:pt>
                <c:pt idx="10">
                  <c:v>80</c:v>
                </c:pt>
                <c:pt idx="11">
                  <c:v>80</c:v>
                </c:pt>
                <c:pt idx="12">
                  <c:v>80</c:v>
                </c:pt>
                <c:pt idx="13">
                  <c:v>80</c:v>
                </c:pt>
                <c:pt idx="14">
                  <c:v>81</c:v>
                </c:pt>
                <c:pt idx="15">
                  <c:v>81</c:v>
                </c:pt>
                <c:pt idx="16">
                  <c:v>81</c:v>
                </c:pt>
                <c:pt idx="17">
                  <c:v>81</c:v>
                </c:pt>
                <c:pt idx="18">
                  <c:v>82</c:v>
                </c:pt>
                <c:pt idx="19">
                  <c:v>82</c:v>
                </c:pt>
                <c:pt idx="20">
                  <c:v>82</c:v>
                </c:pt>
                <c:pt idx="21">
                  <c:v>82</c:v>
                </c:pt>
                <c:pt idx="22">
                  <c:v>82</c:v>
                </c:pt>
                <c:pt idx="23">
                  <c:v>83</c:v>
                </c:pt>
                <c:pt idx="24">
                  <c:v>83</c:v>
                </c:pt>
                <c:pt idx="25">
                  <c:v>83</c:v>
                </c:pt>
                <c:pt idx="26">
                  <c:v>83</c:v>
                </c:pt>
                <c:pt idx="27">
                  <c:v>84</c:v>
                </c:pt>
                <c:pt idx="28">
                  <c:v>84</c:v>
                </c:pt>
                <c:pt idx="29">
                  <c:v>84</c:v>
                </c:pt>
                <c:pt idx="30">
                  <c:v>84.3</c:v>
                </c:pt>
                <c:pt idx="31">
                  <c:v>84.2</c:v>
                </c:pt>
                <c:pt idx="32">
                  <c:v>84.9</c:v>
                </c:pt>
                <c:pt idx="33">
                  <c:v>84.7</c:v>
                </c:pt>
                <c:pt idx="34">
                  <c:v>85</c:v>
                </c:pt>
              </c:numCache>
            </c:numRef>
          </c:val>
          <c:smooth val="0"/>
          <c:extLst>
            <c:ext xmlns:c16="http://schemas.microsoft.com/office/drawing/2014/chart" uri="{C3380CC4-5D6E-409C-BE32-E72D297353CC}">
              <c16:uniqueId val="{00000002-6C2A-42CE-B1C5-6400C6494799}"/>
            </c:ext>
          </c:extLst>
        </c:ser>
        <c:dLbls>
          <c:showLegendKey val="0"/>
          <c:showVal val="0"/>
          <c:showCatName val="0"/>
          <c:showSerName val="0"/>
          <c:showPercent val="0"/>
          <c:showBubbleSize val="0"/>
        </c:dLbls>
        <c:marker val="1"/>
        <c:smooth val="0"/>
        <c:axId val="144542720"/>
        <c:axId val="144552704"/>
      </c:lineChart>
      <c:catAx>
        <c:axId val="144542720"/>
        <c:scaling>
          <c:orientation val="minMax"/>
        </c:scaling>
        <c:delete val="0"/>
        <c:axPos val="b"/>
        <c:numFmt formatCode="General" sourceLinked="1"/>
        <c:majorTickMark val="out"/>
        <c:minorTickMark val="none"/>
        <c:tickLblPos val="nextTo"/>
        <c:txPr>
          <a:bodyPr rot="-2700000"/>
          <a:lstStyle/>
          <a:p>
            <a:pPr>
              <a:defRPr>
                <a:solidFill>
                  <a:schemeClr val="bg1">
                    <a:lumMod val="85000"/>
                  </a:schemeClr>
                </a:solidFill>
              </a:defRPr>
            </a:pPr>
            <a:endParaRPr lang="en-US"/>
          </a:p>
        </c:txPr>
        <c:crossAx val="144552704"/>
        <c:crosses val="autoZero"/>
        <c:auto val="1"/>
        <c:lblAlgn val="ctr"/>
        <c:lblOffset val="100"/>
        <c:noMultiLvlLbl val="0"/>
      </c:catAx>
      <c:valAx>
        <c:axId val="144552704"/>
        <c:scaling>
          <c:orientation val="minMax"/>
          <c:min val="60"/>
        </c:scaling>
        <c:delete val="0"/>
        <c:axPos val="l"/>
        <c:majorGridlines>
          <c:spPr>
            <a:ln w="3175"/>
          </c:spPr>
        </c:majorGridlines>
        <c:numFmt formatCode="General" sourceLinked="1"/>
        <c:majorTickMark val="out"/>
        <c:minorTickMark val="none"/>
        <c:tickLblPos val="nextTo"/>
        <c:txPr>
          <a:bodyPr/>
          <a:lstStyle/>
          <a:p>
            <a:pPr>
              <a:defRPr>
                <a:solidFill>
                  <a:schemeClr val="bg1">
                    <a:lumMod val="85000"/>
                  </a:schemeClr>
                </a:solidFill>
              </a:defRPr>
            </a:pPr>
            <a:endParaRPr lang="en-US"/>
          </a:p>
        </c:txPr>
        <c:crossAx val="144542720"/>
        <c:crosses val="autoZero"/>
        <c:crossBetween val="between"/>
      </c:valAx>
    </c:plotArea>
    <c:legend>
      <c:legendPos val="r"/>
      <c:layout>
        <c:manualLayout>
          <c:xMode val="edge"/>
          <c:yMode val="edge"/>
          <c:x val="0.17900420433556916"/>
          <c:y val="0.83963989896260582"/>
          <c:w val="0.64198344998541856"/>
          <c:h val="0.15851794421033011"/>
        </c:manualLayout>
      </c:layout>
      <c:overlay val="0"/>
      <c:txPr>
        <a:bodyPr/>
        <a:lstStyle/>
        <a:p>
          <a:pPr>
            <a:defRPr>
              <a:solidFill>
                <a:schemeClr val="bg1">
                  <a:lumMod val="85000"/>
                </a:schemeClr>
              </a:solidFill>
            </a:defRPr>
          </a:pPr>
          <a:endParaRPr lang="en-US"/>
        </a:p>
      </c:txPr>
    </c:legend>
    <c:plotVisOnly val="1"/>
    <c:dispBlanksAs val="gap"/>
    <c:showDLblsOverMax val="0"/>
  </c:chart>
  <c:txPr>
    <a:bodyPr/>
    <a:lstStyle/>
    <a:p>
      <a:pPr>
        <a:defRPr sz="1800" b="1">
          <a:solidFill>
            <a:schemeClr val="tx1"/>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U.S. students </c:v>
                </c:pt>
              </c:strCache>
            </c:strRef>
          </c:tx>
          <c:spPr>
            <a:ln w="19050">
              <a:solidFill>
                <a:srgbClr val="00B0F0"/>
              </a:solidFill>
            </a:ln>
            <a:effectLst>
              <a:glow rad="101600">
                <a:schemeClr val="accent1">
                  <a:satMod val="175000"/>
                  <a:alpha val="40000"/>
                </a:schemeClr>
              </a:glow>
              <a:outerShdw blurRad="50800" dist="38100" dir="5400000" algn="t" rotWithShape="0">
                <a:prstClr val="black">
                  <a:alpha val="40000"/>
                </a:prstClr>
              </a:outerShdw>
            </a:effectLst>
          </c:spPr>
          <c:marker>
            <c:symbol val="circle"/>
            <c:size val="5"/>
            <c:spPr>
              <a:solidFill>
                <a:srgbClr val="00B0F0"/>
              </a:solidFill>
              <a:ln w="19050">
                <a:noFill/>
              </a:ln>
              <a:effectLst>
                <a:glow rad="101600">
                  <a:schemeClr val="accent1">
                    <a:satMod val="175000"/>
                    <a:alpha val="40000"/>
                  </a:schemeClr>
                </a:glow>
                <a:outerShdw blurRad="50800" dist="38100" dir="5400000" algn="t" rotWithShape="0">
                  <a:prstClr val="black">
                    <a:alpha val="40000"/>
                  </a:prstClr>
                </a:outerShdw>
              </a:effectLst>
              <a:scene3d>
                <a:camera prst="orthographicFront"/>
                <a:lightRig rig="threePt" dir="t"/>
              </a:scene3d>
              <a:sp3d>
                <a:bevelT/>
              </a:sp3d>
            </c:spPr>
          </c:marker>
          <c:cat>
            <c:numRef>
              <c:f>Sheet1!$A$2:$A$10</c:f>
              <c:numCache>
                <c:formatCode>General</c:formatCode>
                <c:ptCount val="9"/>
                <c:pt idx="0">
                  <c:v>1983</c:v>
                </c:pt>
                <c:pt idx="1">
                  <c:v>1990</c:v>
                </c:pt>
                <c:pt idx="2">
                  <c:v>1995</c:v>
                </c:pt>
                <c:pt idx="3">
                  <c:v>1998</c:v>
                </c:pt>
                <c:pt idx="4">
                  <c:v>2002</c:v>
                </c:pt>
                <c:pt idx="5">
                  <c:v>2006</c:v>
                </c:pt>
                <c:pt idx="6">
                  <c:v>2009</c:v>
                </c:pt>
                <c:pt idx="7">
                  <c:v>2013</c:v>
                </c:pt>
                <c:pt idx="8">
                  <c:v>2016</c:v>
                </c:pt>
              </c:numCache>
            </c:numRef>
          </c:cat>
          <c:val>
            <c:numRef>
              <c:f>Sheet1!$B$2:$B$10</c:f>
              <c:numCache>
                <c:formatCode>General</c:formatCode>
                <c:ptCount val="9"/>
                <c:pt idx="0">
                  <c:v>13178</c:v>
                </c:pt>
                <c:pt idx="1">
                  <c:v>19427</c:v>
                </c:pt>
                <c:pt idx="2">
                  <c:v>26471</c:v>
                </c:pt>
                <c:pt idx="3">
                  <c:v>28456</c:v>
                </c:pt>
                <c:pt idx="4">
                  <c:v>34153</c:v>
                </c:pt>
                <c:pt idx="5">
                  <c:v>51582</c:v>
                </c:pt>
                <c:pt idx="6">
                  <c:v>60976</c:v>
                </c:pt>
                <c:pt idx="7">
                  <c:v>61111</c:v>
                </c:pt>
                <c:pt idx="8">
                  <c:v>53069</c:v>
                </c:pt>
              </c:numCache>
            </c:numRef>
          </c:val>
          <c:smooth val="0"/>
          <c:extLst>
            <c:ext xmlns:c16="http://schemas.microsoft.com/office/drawing/2014/chart" uri="{C3380CC4-5D6E-409C-BE32-E72D297353CC}">
              <c16:uniqueId val="{00000000-4D03-4C1B-8FDF-7412CBA0880D}"/>
            </c:ext>
          </c:extLst>
        </c:ser>
        <c:dLbls>
          <c:showLegendKey val="0"/>
          <c:showVal val="0"/>
          <c:showCatName val="0"/>
          <c:showSerName val="0"/>
          <c:showPercent val="0"/>
          <c:showBubbleSize val="0"/>
        </c:dLbls>
        <c:marker val="1"/>
        <c:smooth val="0"/>
        <c:axId val="242313472"/>
        <c:axId val="242327552"/>
      </c:lineChart>
      <c:catAx>
        <c:axId val="242313472"/>
        <c:scaling>
          <c:orientation val="minMax"/>
        </c:scaling>
        <c:delete val="0"/>
        <c:axPos val="b"/>
        <c:numFmt formatCode="General" sourceLinked="1"/>
        <c:majorTickMark val="out"/>
        <c:minorTickMark val="none"/>
        <c:tickLblPos val="nextTo"/>
        <c:txPr>
          <a:bodyPr rot="-2700000"/>
          <a:lstStyle/>
          <a:p>
            <a:pPr>
              <a:defRPr sz="1200" b="1">
                <a:solidFill>
                  <a:schemeClr val="bg1">
                    <a:lumMod val="85000"/>
                  </a:schemeClr>
                </a:solidFill>
                <a:latin typeface="Times New Roman" panose="02020603050405020304" pitchFamily="18" charset="0"/>
                <a:cs typeface="Times New Roman" panose="02020603050405020304" pitchFamily="18" charset="0"/>
              </a:defRPr>
            </a:pPr>
            <a:endParaRPr lang="en-US"/>
          </a:p>
        </c:txPr>
        <c:crossAx val="242327552"/>
        <c:crosses val="autoZero"/>
        <c:auto val="1"/>
        <c:lblAlgn val="ctr"/>
        <c:lblOffset val="100"/>
        <c:noMultiLvlLbl val="0"/>
      </c:catAx>
      <c:valAx>
        <c:axId val="242327552"/>
        <c:scaling>
          <c:orientation val="minMax"/>
        </c:scaling>
        <c:delete val="0"/>
        <c:axPos val="l"/>
        <c:majorGridlines/>
        <c:numFmt formatCode="#,##0" sourceLinked="0"/>
        <c:majorTickMark val="out"/>
        <c:minorTickMark val="none"/>
        <c:tickLblPos val="nextTo"/>
        <c:txPr>
          <a:bodyPr/>
          <a:lstStyle/>
          <a:p>
            <a:pPr>
              <a:defRPr sz="1200" b="1">
                <a:solidFill>
                  <a:schemeClr val="bg1">
                    <a:lumMod val="85000"/>
                  </a:schemeClr>
                </a:solidFill>
                <a:latin typeface="Times New Roman" panose="02020603050405020304" pitchFamily="18" charset="0"/>
                <a:cs typeface="Times New Roman" panose="02020603050405020304" pitchFamily="18" charset="0"/>
              </a:defRPr>
            </a:pPr>
            <a:endParaRPr lang="en-US"/>
          </a:p>
        </c:txPr>
        <c:crossAx val="242313472"/>
        <c:crosses val="autoZero"/>
        <c:crossBetween val="between"/>
      </c:valAx>
    </c:plotArea>
    <c:legend>
      <c:legendPos val="r"/>
      <c:overlay val="0"/>
      <c:txPr>
        <a:bodyPr/>
        <a:lstStyle/>
        <a:p>
          <a:pPr>
            <a:defRPr>
              <a:solidFill>
                <a:schemeClr val="bg1">
                  <a:lumMod val="85000"/>
                </a:schemeClr>
              </a:solidFill>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Approve</c:v>
                </c:pt>
              </c:strCache>
            </c:strRef>
          </c:tx>
          <c:spPr>
            <a:ln w="19050">
              <a:solidFill>
                <a:srgbClr val="00B0F0"/>
              </a:solidFill>
            </a:ln>
            <a:effectLst>
              <a:glow rad="101600">
                <a:srgbClr val="0070C0">
                  <a:alpha val="40000"/>
                </a:srgbClr>
              </a:glow>
            </a:effectLst>
          </c:spPr>
          <c:marker>
            <c:symbol val="circle"/>
            <c:size val="5"/>
            <c:spPr>
              <a:solidFill>
                <a:srgbClr val="00B0F0"/>
              </a:solidFill>
              <a:ln w="19050">
                <a:noFill/>
              </a:ln>
              <a:effectLst>
                <a:glow rad="101600">
                  <a:srgbClr val="0070C0">
                    <a:alpha val="40000"/>
                  </a:srgbClr>
                </a:glow>
              </a:effectLst>
            </c:spPr>
          </c:marker>
          <c:cat>
            <c:numRef>
              <c:f>Sheet1!$A$2:$A$19</c:f>
              <c:numCache>
                <c:formatCode>General</c:formatCode>
                <c:ptCount val="18"/>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numCache>
            </c:numRef>
          </c:cat>
          <c:val>
            <c:numRef>
              <c:f>Sheet1!$B$2:$B$19</c:f>
              <c:numCache>
                <c:formatCode>General</c:formatCode>
                <c:ptCount val="18"/>
                <c:pt idx="0">
                  <c:v>43</c:v>
                </c:pt>
                <c:pt idx="1">
                  <c:v>52</c:v>
                </c:pt>
                <c:pt idx="2">
                  <c:v>42</c:v>
                </c:pt>
                <c:pt idx="3">
                  <c:v>39</c:v>
                </c:pt>
                <c:pt idx="4">
                  <c:v>50</c:v>
                </c:pt>
                <c:pt idx="5">
                  <c:v>49</c:v>
                </c:pt>
                <c:pt idx="6">
                  <c:v>51</c:v>
                </c:pt>
                <c:pt idx="7">
                  <c:v>40</c:v>
                </c:pt>
                <c:pt idx="8">
                  <c:v>37</c:v>
                </c:pt>
                <c:pt idx="9">
                  <c:v>35</c:v>
                </c:pt>
                <c:pt idx="10">
                  <c:v>38</c:v>
                </c:pt>
                <c:pt idx="11">
                  <c:v>37</c:v>
                </c:pt>
                <c:pt idx="12">
                  <c:v>44</c:v>
                </c:pt>
                <c:pt idx="13">
                  <c:v>39</c:v>
                </c:pt>
                <c:pt idx="14">
                  <c:v>26</c:v>
                </c:pt>
                <c:pt idx="15">
                  <c:v>26</c:v>
                </c:pt>
                <c:pt idx="16">
                  <c:v>22</c:v>
                </c:pt>
                <c:pt idx="17">
                  <c:v>16</c:v>
                </c:pt>
              </c:numCache>
            </c:numRef>
          </c:val>
          <c:smooth val="0"/>
          <c:extLst>
            <c:ext xmlns:c16="http://schemas.microsoft.com/office/drawing/2014/chart" uri="{C3380CC4-5D6E-409C-BE32-E72D297353CC}">
              <c16:uniqueId val="{00000000-5BD4-4B0E-B71B-EC8F3FD72642}"/>
            </c:ext>
          </c:extLst>
        </c:ser>
        <c:dLbls>
          <c:showLegendKey val="0"/>
          <c:showVal val="0"/>
          <c:showCatName val="0"/>
          <c:showSerName val="0"/>
          <c:showPercent val="0"/>
          <c:showBubbleSize val="0"/>
        </c:dLbls>
        <c:marker val="1"/>
        <c:smooth val="0"/>
        <c:axId val="242170112"/>
        <c:axId val="242176000"/>
      </c:lineChart>
      <c:catAx>
        <c:axId val="242170112"/>
        <c:scaling>
          <c:orientation val="minMax"/>
        </c:scaling>
        <c:delete val="0"/>
        <c:axPos val="b"/>
        <c:numFmt formatCode="General" sourceLinked="1"/>
        <c:majorTickMark val="out"/>
        <c:minorTickMark val="none"/>
        <c:tickLblPos val="nextTo"/>
        <c:crossAx val="242176000"/>
        <c:crosses val="autoZero"/>
        <c:auto val="1"/>
        <c:lblAlgn val="ctr"/>
        <c:lblOffset val="100"/>
        <c:noMultiLvlLbl val="0"/>
      </c:catAx>
      <c:valAx>
        <c:axId val="242176000"/>
        <c:scaling>
          <c:orientation val="minMax"/>
        </c:scaling>
        <c:delete val="0"/>
        <c:axPos val="l"/>
        <c:majorGridlines/>
        <c:numFmt formatCode="General" sourceLinked="1"/>
        <c:majorTickMark val="out"/>
        <c:minorTickMark val="none"/>
        <c:tickLblPos val="nextTo"/>
        <c:crossAx val="242170112"/>
        <c:crosses val="autoZero"/>
        <c:crossBetween val="between"/>
      </c:valAx>
    </c:plotArea>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a:solidFill>
                <a:srgbClr val="FF0000"/>
              </a:solidFill>
            </a:ln>
            <a:effectLst>
              <a:glow rad="101600">
                <a:srgbClr val="FF0000">
                  <a:alpha val="40000"/>
                </a:srgbClr>
              </a:glow>
            </a:effectLst>
          </c:spPr>
          <c:marker>
            <c:symbol val="square"/>
            <c:size val="5"/>
            <c:spPr>
              <a:solidFill>
                <a:srgbClr val="FF0000"/>
              </a:solidFill>
              <a:ln>
                <a:noFill/>
              </a:ln>
              <a:effectLst>
                <a:glow rad="101600">
                  <a:srgbClr val="FF0000">
                    <a:alpha val="40000"/>
                  </a:srgbClr>
                </a:glow>
              </a:effectLst>
              <a:scene3d>
                <a:camera prst="orthographicFront"/>
                <a:lightRig rig="threePt" dir="t"/>
              </a:scene3d>
              <a:sp3d>
                <a:bevelT/>
              </a:sp3d>
            </c:spPr>
          </c:marker>
          <c:cat>
            <c:numRef>
              <c:f>Sheet1!$A$2:$A$17</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Sheet1!$B$2:$B$17</c:f>
              <c:numCache>
                <c:formatCode>General</c:formatCode>
                <c:ptCount val="16"/>
                <c:pt idx="0">
                  <c:v>42</c:v>
                </c:pt>
                <c:pt idx="1">
                  <c:v>47</c:v>
                </c:pt>
                <c:pt idx="2">
                  <c:v>34</c:v>
                </c:pt>
                <c:pt idx="3">
                  <c:v>41</c:v>
                </c:pt>
                <c:pt idx="4">
                  <c:v>47</c:v>
                </c:pt>
                <c:pt idx="5">
                  <c:v>58</c:v>
                </c:pt>
                <c:pt idx="6">
                  <c:v>44</c:v>
                </c:pt>
                <c:pt idx="7">
                  <c:v>43</c:v>
                </c:pt>
                <c:pt idx="8">
                  <c:v>40</c:v>
                </c:pt>
                <c:pt idx="9">
                  <c:v>50</c:v>
                </c:pt>
                <c:pt idx="10">
                  <c:v>44</c:v>
                </c:pt>
                <c:pt idx="11">
                  <c:v>50</c:v>
                </c:pt>
              </c:numCache>
            </c:numRef>
          </c:val>
          <c:smooth val="0"/>
          <c:extLst>
            <c:ext xmlns:c16="http://schemas.microsoft.com/office/drawing/2014/chart" uri="{C3380CC4-5D6E-409C-BE32-E72D297353CC}">
              <c16:uniqueId val="{00000000-BE7E-45B2-8944-C9F0C4C362BF}"/>
            </c:ext>
          </c:extLst>
        </c:ser>
        <c:dLbls>
          <c:showLegendKey val="0"/>
          <c:showVal val="0"/>
          <c:showCatName val="0"/>
          <c:showSerName val="0"/>
          <c:showPercent val="0"/>
          <c:showBubbleSize val="0"/>
        </c:dLbls>
        <c:marker val="1"/>
        <c:smooth val="0"/>
        <c:axId val="242220416"/>
        <c:axId val="242754688"/>
      </c:lineChart>
      <c:catAx>
        <c:axId val="242220416"/>
        <c:scaling>
          <c:orientation val="minMax"/>
        </c:scaling>
        <c:delete val="0"/>
        <c:axPos val="b"/>
        <c:numFmt formatCode="General" sourceLinked="1"/>
        <c:majorTickMark val="out"/>
        <c:minorTickMark val="none"/>
        <c:tickLblPos val="nextTo"/>
        <c:crossAx val="242754688"/>
        <c:crosses val="autoZero"/>
        <c:auto val="1"/>
        <c:lblAlgn val="ctr"/>
        <c:lblOffset val="100"/>
        <c:noMultiLvlLbl val="0"/>
      </c:catAx>
      <c:valAx>
        <c:axId val="242754688"/>
        <c:scaling>
          <c:orientation val="minMax"/>
        </c:scaling>
        <c:delete val="0"/>
        <c:axPos val="l"/>
        <c:majorGridlines/>
        <c:numFmt formatCode="General" sourceLinked="1"/>
        <c:majorTickMark val="out"/>
        <c:minorTickMark val="none"/>
        <c:tickLblPos val="nextTo"/>
        <c:crossAx val="242220416"/>
        <c:crosses val="autoZero"/>
        <c:crossBetween val="between"/>
      </c:valAx>
    </c:plotArea>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020781874077856E-2"/>
          <c:y val="1.7802102196201524E-2"/>
          <c:w val="0.94583058562992128"/>
          <c:h val="0.76748654235442038"/>
        </c:manualLayout>
      </c:layout>
      <c:barChart>
        <c:barDir val="bar"/>
        <c:grouping val="clustered"/>
        <c:varyColors val="0"/>
        <c:ser>
          <c:idx val="0"/>
          <c:order val="0"/>
          <c:tx>
            <c:strRef>
              <c:f>Sheet1!$B$1</c:f>
              <c:strCache>
                <c:ptCount val="1"/>
                <c:pt idx="0">
                  <c:v>Deaths Per Capita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Peru</c:v>
                </c:pt>
                <c:pt idx="1">
                  <c:v>Bulgaria</c:v>
                </c:pt>
                <c:pt idx="2">
                  <c:v>Brazil</c:v>
                </c:pt>
                <c:pt idx="3">
                  <c:v>United States</c:v>
                </c:pt>
                <c:pt idx="4">
                  <c:v>Italy</c:v>
                </c:pt>
                <c:pt idx="5">
                  <c:v>United Kingdom</c:v>
                </c:pt>
                <c:pt idx="6">
                  <c:v>Russia</c:v>
                </c:pt>
                <c:pt idx="7">
                  <c:v>Mexico</c:v>
                </c:pt>
                <c:pt idx="8">
                  <c:v>France</c:v>
                </c:pt>
                <c:pt idx="9">
                  <c:v>Sweden</c:v>
                </c:pt>
                <c:pt idx="10">
                  <c:v>Iran</c:v>
                </c:pt>
                <c:pt idx="11">
                  <c:v>Germany</c:v>
                </c:pt>
                <c:pt idx="12">
                  <c:v>Israel</c:v>
                </c:pt>
                <c:pt idx="13">
                  <c:v>Canada</c:v>
                </c:pt>
                <c:pt idx="14">
                  <c:v>South Korea</c:v>
                </c:pt>
                <c:pt idx="15">
                  <c:v>India</c:v>
                </c:pt>
                <c:pt idx="16">
                  <c:v>Japan</c:v>
                </c:pt>
                <c:pt idx="17">
                  <c:v>Egypt</c:v>
                </c:pt>
                <c:pt idx="18">
                  <c:v>Kenya</c:v>
                </c:pt>
                <c:pt idx="19">
                  <c:v>China</c:v>
                </c:pt>
              </c:strCache>
            </c:strRef>
          </c:cat>
          <c:val>
            <c:numRef>
              <c:f>Sheet1!$B$2:$B$21</c:f>
              <c:numCache>
                <c:formatCode>General</c:formatCode>
                <c:ptCount val="20"/>
                <c:pt idx="0">
                  <c:v>6391</c:v>
                </c:pt>
                <c:pt idx="1">
                  <c:v>5386</c:v>
                </c:pt>
                <c:pt idx="2">
                  <c:v>3115</c:v>
                </c:pt>
                <c:pt idx="3">
                  <c:v>3025</c:v>
                </c:pt>
                <c:pt idx="4">
                  <c:v>2761</c:v>
                </c:pt>
                <c:pt idx="5">
                  <c:v>2622</c:v>
                </c:pt>
                <c:pt idx="6">
                  <c:v>2546</c:v>
                </c:pt>
                <c:pt idx="7">
                  <c:v>2494</c:v>
                </c:pt>
                <c:pt idx="8">
                  <c:v>2201</c:v>
                </c:pt>
                <c:pt idx="9">
                  <c:v>1868</c:v>
                </c:pt>
                <c:pt idx="10">
                  <c:v>1662</c:v>
                </c:pt>
                <c:pt idx="11">
                  <c:v>1658</c:v>
                </c:pt>
                <c:pt idx="12">
                  <c:v>1168</c:v>
                </c:pt>
                <c:pt idx="13">
                  <c:v>1078</c:v>
                </c:pt>
                <c:pt idx="14">
                  <c:v>480</c:v>
                </c:pt>
                <c:pt idx="15">
                  <c:v>377</c:v>
                </c:pt>
                <c:pt idx="16">
                  <c:v>243</c:v>
                </c:pt>
                <c:pt idx="17">
                  <c:v>237</c:v>
                </c:pt>
                <c:pt idx="18">
                  <c:v>103</c:v>
                </c:pt>
                <c:pt idx="19">
                  <c:v>4</c:v>
                </c:pt>
              </c:numCache>
            </c:numRef>
          </c:val>
          <c:extLst>
            <c:ext xmlns:c16="http://schemas.microsoft.com/office/drawing/2014/chart" uri="{C3380CC4-5D6E-409C-BE32-E72D297353CC}">
              <c16:uniqueId val="{00000000-6C69-4C27-9D8B-30BC31396944}"/>
            </c:ext>
          </c:extLst>
        </c:ser>
        <c:dLbls>
          <c:dLblPos val="outEnd"/>
          <c:showLegendKey val="0"/>
          <c:showVal val="1"/>
          <c:showCatName val="0"/>
          <c:showSerName val="0"/>
          <c:showPercent val="0"/>
          <c:showBubbleSize val="0"/>
        </c:dLbls>
        <c:gapWidth val="219"/>
        <c:axId val="1960536783"/>
        <c:axId val="1960548015"/>
      </c:barChart>
      <c:catAx>
        <c:axId val="1960536783"/>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Times New Roman" panose="02020603050405020304" pitchFamily="18" charset="0"/>
                <a:ea typeface="Tahoma" panose="020B0604030504040204" pitchFamily="34" charset="0"/>
                <a:cs typeface="Times New Roman" panose="02020603050405020304" pitchFamily="18" charset="0"/>
              </a:defRPr>
            </a:pPr>
            <a:endParaRPr lang="en-US"/>
          </a:p>
        </c:txPr>
        <c:crossAx val="1960548015"/>
        <c:crosses val="autoZero"/>
        <c:auto val="1"/>
        <c:lblAlgn val="ctr"/>
        <c:lblOffset val="100"/>
        <c:noMultiLvlLbl val="0"/>
      </c:catAx>
      <c:valAx>
        <c:axId val="196054801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Times New Roman" panose="02020603050405020304" pitchFamily="18" charset="0"/>
                <a:ea typeface="+mn-ea"/>
                <a:cs typeface="Times New Roman" panose="02020603050405020304" pitchFamily="18" charset="0"/>
              </a:defRPr>
            </a:pPr>
            <a:endParaRPr lang="en-US"/>
          </a:p>
        </c:txPr>
        <c:crossAx val="196053678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9885535141440653E-2"/>
          <c:y val="4.4861391929187228E-2"/>
          <c:w val="0.91370990084572756"/>
          <c:h val="0.71171991463474182"/>
        </c:manualLayout>
      </c:layout>
      <c:lineChart>
        <c:grouping val="standard"/>
        <c:varyColors val="0"/>
        <c:ser>
          <c:idx val="0"/>
          <c:order val="0"/>
          <c:tx>
            <c:strRef>
              <c:f>Sheet1!$B$1</c:f>
              <c:strCache>
                <c:ptCount val="1"/>
                <c:pt idx="0">
                  <c:v>United States</c:v>
                </c:pt>
              </c:strCache>
            </c:strRef>
          </c:tx>
          <c:spPr>
            <a:ln w="19050">
              <a:solidFill>
                <a:srgbClr val="00B0F0"/>
              </a:solidFill>
            </a:ln>
            <a:effectLst>
              <a:glow rad="101600">
                <a:srgbClr val="0070C0">
                  <a:alpha val="40000"/>
                </a:srgbClr>
              </a:glow>
              <a:outerShdw blurRad="50800" dist="38100" dir="5400000" algn="t" rotWithShape="0">
                <a:prstClr val="black">
                  <a:alpha val="40000"/>
                </a:prstClr>
              </a:outerShdw>
            </a:effectLst>
          </c:spPr>
          <c:marker>
            <c:symbol val="circle"/>
            <c:size val="5"/>
            <c:spPr>
              <a:solidFill>
                <a:srgbClr val="00B0F0"/>
              </a:solidFill>
              <a:ln w="19050">
                <a:noFill/>
              </a:ln>
              <a:effectLst>
                <a:glow rad="101600">
                  <a:srgbClr val="0070C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Sheet1!$A$11:$A$27</c:f>
              <c:numCache>
                <c:formatCode>General</c:formatCode>
                <c:ptCount val="17"/>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numCache>
            </c:numRef>
          </c:cat>
          <c:val>
            <c:numRef>
              <c:f>Sheet1!$B$11:$B$27</c:f>
              <c:numCache>
                <c:formatCode>General</c:formatCode>
                <c:ptCount val="17"/>
                <c:pt idx="0">
                  <c:v>5.5</c:v>
                </c:pt>
                <c:pt idx="1">
                  <c:v>5.6</c:v>
                </c:pt>
                <c:pt idx="2">
                  <c:v>5.8</c:v>
                </c:pt>
                <c:pt idx="3">
                  <c:v>5.7</c:v>
                </c:pt>
                <c:pt idx="4">
                  <c:v>5.4</c:v>
                </c:pt>
                <c:pt idx="5">
                  <c:v>5</c:v>
                </c:pt>
                <c:pt idx="6">
                  <c:v>4.8</c:v>
                </c:pt>
                <c:pt idx="7">
                  <c:v>5</c:v>
                </c:pt>
                <c:pt idx="8">
                  <c:v>5</c:v>
                </c:pt>
                <c:pt idx="9">
                  <c:v>4</c:v>
                </c:pt>
                <c:pt idx="10">
                  <c:v>4.5</c:v>
                </c:pt>
                <c:pt idx="11">
                  <c:v>5</c:v>
                </c:pt>
                <c:pt idx="12">
                  <c:v>5.4</c:v>
                </c:pt>
                <c:pt idx="13">
                  <c:v>5.3</c:v>
                </c:pt>
                <c:pt idx="14">
                  <c:v>5</c:v>
                </c:pt>
                <c:pt idx="15">
                  <c:v>5</c:v>
                </c:pt>
                <c:pt idx="16">
                  <c:v>7</c:v>
                </c:pt>
              </c:numCache>
            </c:numRef>
          </c:val>
          <c:smooth val="0"/>
          <c:extLst>
            <c:ext xmlns:c16="http://schemas.microsoft.com/office/drawing/2014/chart" uri="{C3380CC4-5D6E-409C-BE32-E72D297353CC}">
              <c16:uniqueId val="{00000000-1415-48C7-9546-50216BCDC9AC}"/>
            </c:ext>
          </c:extLst>
        </c:ser>
        <c:ser>
          <c:idx val="1"/>
          <c:order val="1"/>
          <c:tx>
            <c:strRef>
              <c:f>Sheet1!$C$1</c:f>
              <c:strCache>
                <c:ptCount val="1"/>
                <c:pt idx="0">
                  <c:v>China</c:v>
                </c:pt>
              </c:strCache>
            </c:strRef>
          </c:tx>
          <c:spPr>
            <a:ln w="19050">
              <a:solidFill>
                <a:srgbClr val="FF0000"/>
              </a:solidFill>
            </a:ln>
            <a:effectLst>
              <a:glow rad="101600">
                <a:srgbClr val="FF0000">
                  <a:alpha val="40000"/>
                </a:srgbClr>
              </a:glow>
              <a:outerShdw blurRad="50800" dist="38100" dir="5400000" algn="t" rotWithShape="0">
                <a:prstClr val="black">
                  <a:alpha val="40000"/>
                </a:prstClr>
              </a:outerShdw>
            </a:effectLst>
          </c:spPr>
          <c:marker>
            <c:symbol val="square"/>
            <c:size val="5"/>
            <c:spPr>
              <a:solidFill>
                <a:srgbClr val="FF0000"/>
              </a:solidFill>
              <a:ln w="19050">
                <a:noFill/>
              </a:ln>
              <a:effectLst>
                <a:glow rad="101600">
                  <a:srgbClr val="FF0000">
                    <a:alpha val="40000"/>
                  </a:srgbClr>
                </a:glow>
                <a:outerShdw blurRad="50800" dist="38100" dir="5400000" algn="t" rotWithShape="0">
                  <a:prstClr val="black">
                    <a:alpha val="40000"/>
                  </a:prstClr>
                </a:outerShdw>
              </a:effectLst>
              <a:scene3d>
                <a:camera prst="orthographicFront"/>
                <a:lightRig rig="threePt" dir="t"/>
              </a:scene3d>
              <a:sp3d>
                <a:bevelT/>
              </a:sp3d>
            </c:spPr>
          </c:marker>
          <c:cat>
            <c:numRef>
              <c:f>Sheet1!$A$11:$A$27</c:f>
              <c:numCache>
                <c:formatCode>General</c:formatCode>
                <c:ptCount val="17"/>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numCache>
            </c:numRef>
          </c:cat>
          <c:val>
            <c:numRef>
              <c:f>Sheet1!$C$11:$C$27</c:f>
              <c:numCache>
                <c:formatCode>General</c:formatCode>
                <c:ptCount val="17"/>
                <c:pt idx="0">
                  <c:v>1.9</c:v>
                </c:pt>
                <c:pt idx="1">
                  <c:v>1.6</c:v>
                </c:pt>
                <c:pt idx="2">
                  <c:v>1.4</c:v>
                </c:pt>
                <c:pt idx="3">
                  <c:v>1.2</c:v>
                </c:pt>
                <c:pt idx="4">
                  <c:v>1.1000000000000001</c:v>
                </c:pt>
                <c:pt idx="5">
                  <c:v>1.1000000000000001</c:v>
                </c:pt>
                <c:pt idx="6">
                  <c:v>1</c:v>
                </c:pt>
                <c:pt idx="7">
                  <c:v>0.9</c:v>
                </c:pt>
                <c:pt idx="8">
                  <c:v>0.8</c:v>
                </c:pt>
                <c:pt idx="9">
                  <c:v>0.8</c:v>
                </c:pt>
                <c:pt idx="10">
                  <c:v>0.7</c:v>
                </c:pt>
                <c:pt idx="11">
                  <c:v>0.7</c:v>
                </c:pt>
                <c:pt idx="12">
                  <c:v>0.6</c:v>
                </c:pt>
                <c:pt idx="13">
                  <c:v>0.6</c:v>
                </c:pt>
                <c:pt idx="14">
                  <c:v>0.9</c:v>
                </c:pt>
              </c:numCache>
            </c:numRef>
          </c:val>
          <c:smooth val="0"/>
          <c:extLst>
            <c:ext xmlns:c16="http://schemas.microsoft.com/office/drawing/2014/chart" uri="{C3380CC4-5D6E-409C-BE32-E72D297353CC}">
              <c16:uniqueId val="{00000001-1415-48C7-9546-50216BCDC9AC}"/>
            </c:ext>
          </c:extLst>
        </c:ser>
        <c:dLbls>
          <c:showLegendKey val="0"/>
          <c:showVal val="0"/>
          <c:showCatName val="0"/>
          <c:showSerName val="0"/>
          <c:showPercent val="0"/>
          <c:showBubbleSize val="0"/>
        </c:dLbls>
        <c:marker val="1"/>
        <c:smooth val="0"/>
        <c:axId val="145592320"/>
        <c:axId val="145595392"/>
      </c:lineChart>
      <c:catAx>
        <c:axId val="145592320"/>
        <c:scaling>
          <c:orientation val="minMax"/>
        </c:scaling>
        <c:delete val="0"/>
        <c:axPos val="b"/>
        <c:numFmt formatCode="General" sourceLinked="1"/>
        <c:majorTickMark val="out"/>
        <c:minorTickMark val="none"/>
        <c:tickLblPos val="nextTo"/>
        <c:txPr>
          <a:bodyPr rot="-2700000"/>
          <a:lstStyle/>
          <a:p>
            <a:pPr>
              <a:defRPr>
                <a:solidFill>
                  <a:schemeClr val="bg1">
                    <a:lumMod val="85000"/>
                  </a:schemeClr>
                </a:solidFill>
              </a:defRPr>
            </a:pPr>
            <a:endParaRPr lang="en-US"/>
          </a:p>
        </c:txPr>
        <c:crossAx val="145595392"/>
        <c:crosses val="autoZero"/>
        <c:auto val="1"/>
        <c:lblAlgn val="ctr"/>
        <c:lblOffset val="100"/>
        <c:noMultiLvlLbl val="0"/>
      </c:catAx>
      <c:valAx>
        <c:axId val="145595392"/>
        <c:scaling>
          <c:orientation val="minMax"/>
        </c:scaling>
        <c:delete val="0"/>
        <c:axPos val="l"/>
        <c:majorGridlines/>
        <c:numFmt formatCode="General" sourceLinked="1"/>
        <c:majorTickMark val="out"/>
        <c:minorTickMark val="none"/>
        <c:tickLblPos val="nextTo"/>
        <c:txPr>
          <a:bodyPr/>
          <a:lstStyle/>
          <a:p>
            <a:pPr>
              <a:defRPr>
                <a:solidFill>
                  <a:schemeClr val="bg1">
                    <a:lumMod val="85000"/>
                  </a:schemeClr>
                </a:solidFill>
              </a:defRPr>
            </a:pPr>
            <a:endParaRPr lang="en-US"/>
          </a:p>
        </c:txPr>
        <c:crossAx val="145592320"/>
        <c:crosses val="autoZero"/>
        <c:crossBetween val="between"/>
      </c:valAx>
    </c:plotArea>
    <c:legend>
      <c:legendPos val="r"/>
      <c:layout>
        <c:manualLayout>
          <c:xMode val="edge"/>
          <c:yMode val="edge"/>
          <c:x val="0.34168185574025461"/>
          <c:y val="0.86765591235556527"/>
          <c:w val="0.32807123067949839"/>
          <c:h val="0.13234408764443473"/>
        </c:manualLayout>
      </c:layout>
      <c:overlay val="0"/>
      <c:txPr>
        <a:bodyPr/>
        <a:lstStyle/>
        <a:p>
          <a:pPr>
            <a:defRPr>
              <a:solidFill>
                <a:schemeClr val="bg1">
                  <a:lumMod val="85000"/>
                </a:schemeClr>
              </a:solidFill>
            </a:defRPr>
          </a:pPr>
          <a:endParaRPr lang="en-US"/>
        </a:p>
      </c:txPr>
    </c:legend>
    <c:plotVisOnly val="1"/>
    <c:dispBlanksAs val="gap"/>
    <c:showDLblsOverMax val="0"/>
  </c:chart>
  <c:txPr>
    <a:bodyPr/>
    <a:lstStyle/>
    <a:p>
      <a:pPr>
        <a:defRPr sz="1800" b="1">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347137163410129E-2"/>
          <c:y val="3.0831228624714786E-2"/>
          <c:w val="0.73269639786406005"/>
          <c:h val="0.7569199441810146"/>
        </c:manualLayout>
      </c:layout>
      <c:lineChart>
        <c:grouping val="standard"/>
        <c:varyColors val="0"/>
        <c:ser>
          <c:idx val="0"/>
          <c:order val="0"/>
          <c:tx>
            <c:strRef>
              <c:f>Sheet1!$B$1</c:f>
              <c:strCache>
                <c:ptCount val="1"/>
                <c:pt idx="0">
                  <c:v>United States</c:v>
                </c:pt>
              </c:strCache>
            </c:strRef>
          </c:tx>
          <c:spPr>
            <a:ln w="19050">
              <a:solidFill>
                <a:srgbClr val="00B0F0"/>
              </a:solidFill>
            </a:ln>
            <a:effectLst>
              <a:glow rad="101600">
                <a:srgbClr val="0070C0">
                  <a:alpha val="40000"/>
                </a:srgbClr>
              </a:glow>
            </a:effectLst>
          </c:spPr>
          <c:marker>
            <c:symbol val="circl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Sheet1!$A$3:$A$14</c:f>
              <c:numCache>
                <c:formatCode>General</c:formatCode>
                <c:ptCount val="12"/>
                <c:pt idx="0">
                  <c:v>2000</c:v>
                </c:pt>
                <c:pt idx="1">
                  <c:v>2005</c:v>
                </c:pt>
                <c:pt idx="2">
                  <c:v>2010</c:v>
                </c:pt>
                <c:pt idx="3">
                  <c:v>2011</c:v>
                </c:pt>
                <c:pt idx="4">
                  <c:v>2012</c:v>
                </c:pt>
                <c:pt idx="5">
                  <c:v>2013</c:v>
                </c:pt>
                <c:pt idx="6">
                  <c:v>2014</c:v>
                </c:pt>
                <c:pt idx="7">
                  <c:v>2015</c:v>
                </c:pt>
                <c:pt idx="8">
                  <c:v>2016</c:v>
                </c:pt>
                <c:pt idx="9">
                  <c:v>2017</c:v>
                </c:pt>
                <c:pt idx="10">
                  <c:v>2018</c:v>
                </c:pt>
                <c:pt idx="11">
                  <c:v>2019</c:v>
                </c:pt>
              </c:numCache>
            </c:numRef>
          </c:cat>
          <c:val>
            <c:numRef>
              <c:f>Sheet1!$B$3:$B$14</c:f>
              <c:numCache>
                <c:formatCode>General</c:formatCode>
                <c:ptCount val="12"/>
                <c:pt idx="1">
                  <c:v>0.26400000000000001</c:v>
                </c:pt>
                <c:pt idx="2">
                  <c:v>0.24199999999999999</c:v>
                </c:pt>
                <c:pt idx="3">
                  <c:v>0.23699999999999999</c:v>
                </c:pt>
                <c:pt idx="4">
                  <c:v>0.22700000000000001</c:v>
                </c:pt>
                <c:pt idx="5">
                  <c:v>0.222</c:v>
                </c:pt>
                <c:pt idx="6">
                  <c:v>0.21199999999999999</c:v>
                </c:pt>
                <c:pt idx="7">
                  <c:v>0.20599999999999999</c:v>
                </c:pt>
                <c:pt idx="8">
                  <c:v>0.189</c:v>
                </c:pt>
                <c:pt idx="9">
                  <c:v>0.189</c:v>
                </c:pt>
                <c:pt idx="10">
                  <c:v>0.182</c:v>
                </c:pt>
                <c:pt idx="11">
                  <c:v>0.20399999999999999</c:v>
                </c:pt>
              </c:numCache>
            </c:numRef>
          </c:val>
          <c:smooth val="0"/>
          <c:extLst>
            <c:ext xmlns:c16="http://schemas.microsoft.com/office/drawing/2014/chart" uri="{C3380CC4-5D6E-409C-BE32-E72D297353CC}">
              <c16:uniqueId val="{00000000-AB17-493B-B405-071AD6037957}"/>
            </c:ext>
          </c:extLst>
        </c:ser>
        <c:ser>
          <c:idx val="1"/>
          <c:order val="1"/>
          <c:tx>
            <c:strRef>
              <c:f>Sheet1!$C$1</c:f>
              <c:strCache>
                <c:ptCount val="1"/>
                <c:pt idx="0">
                  <c:v>China</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Sheet1!$A$3:$A$14</c:f>
              <c:numCache>
                <c:formatCode>General</c:formatCode>
                <c:ptCount val="12"/>
                <c:pt idx="0">
                  <c:v>2000</c:v>
                </c:pt>
                <c:pt idx="1">
                  <c:v>2005</c:v>
                </c:pt>
                <c:pt idx="2">
                  <c:v>2010</c:v>
                </c:pt>
                <c:pt idx="3">
                  <c:v>2011</c:v>
                </c:pt>
                <c:pt idx="4">
                  <c:v>2012</c:v>
                </c:pt>
                <c:pt idx="5">
                  <c:v>2013</c:v>
                </c:pt>
                <c:pt idx="6">
                  <c:v>2014</c:v>
                </c:pt>
                <c:pt idx="7">
                  <c:v>2015</c:v>
                </c:pt>
                <c:pt idx="8">
                  <c:v>2016</c:v>
                </c:pt>
                <c:pt idx="9">
                  <c:v>2017</c:v>
                </c:pt>
                <c:pt idx="10">
                  <c:v>2018</c:v>
                </c:pt>
                <c:pt idx="11">
                  <c:v>2019</c:v>
                </c:pt>
              </c:numCache>
            </c:numRef>
          </c:cat>
          <c:val>
            <c:numRef>
              <c:f>Sheet1!$C$3:$C$14</c:f>
              <c:numCache>
                <c:formatCode>General</c:formatCode>
                <c:ptCount val="12"/>
                <c:pt idx="0">
                  <c:v>0.255</c:v>
                </c:pt>
                <c:pt idx="1">
                  <c:v>0.23100000000000001</c:v>
                </c:pt>
                <c:pt idx="2">
                  <c:v>0.189</c:v>
                </c:pt>
                <c:pt idx="3">
                  <c:v>0.183</c:v>
                </c:pt>
                <c:pt idx="4">
                  <c:v>0.17699999999999999</c:v>
                </c:pt>
                <c:pt idx="5">
                  <c:v>0.16500000000000001</c:v>
                </c:pt>
                <c:pt idx="6">
                  <c:v>0.161</c:v>
                </c:pt>
                <c:pt idx="7">
                  <c:v>0.157</c:v>
                </c:pt>
                <c:pt idx="8">
                  <c:v>0.154</c:v>
                </c:pt>
                <c:pt idx="9">
                  <c:v>0.152</c:v>
                </c:pt>
                <c:pt idx="10">
                  <c:v>0.16700000000000001</c:v>
                </c:pt>
                <c:pt idx="11">
                  <c:v>0.16800000000000001</c:v>
                </c:pt>
              </c:numCache>
            </c:numRef>
          </c:val>
          <c:smooth val="0"/>
          <c:extLst>
            <c:ext xmlns:c16="http://schemas.microsoft.com/office/drawing/2014/chart" uri="{C3380CC4-5D6E-409C-BE32-E72D297353CC}">
              <c16:uniqueId val="{00000001-AB17-493B-B405-071AD6037957}"/>
            </c:ext>
          </c:extLst>
        </c:ser>
        <c:dLbls>
          <c:showLegendKey val="0"/>
          <c:showVal val="0"/>
          <c:showCatName val="0"/>
          <c:showSerName val="0"/>
          <c:showPercent val="0"/>
          <c:showBubbleSize val="0"/>
        </c:dLbls>
        <c:marker val="1"/>
        <c:smooth val="0"/>
        <c:axId val="154540672"/>
        <c:axId val="154550656"/>
      </c:lineChart>
      <c:catAx>
        <c:axId val="154540672"/>
        <c:scaling>
          <c:orientation val="minMax"/>
        </c:scaling>
        <c:delete val="0"/>
        <c:axPos val="b"/>
        <c:numFmt formatCode="General" sourceLinked="1"/>
        <c:majorTickMark val="out"/>
        <c:minorTickMark val="none"/>
        <c:tickLblPos val="nextTo"/>
        <c:txPr>
          <a:bodyPr rot="-2700000"/>
          <a:lstStyle/>
          <a:p>
            <a:pPr>
              <a:defRPr b="1">
                <a:solidFill>
                  <a:schemeClr val="bg1">
                    <a:lumMod val="85000"/>
                  </a:schemeClr>
                </a:solidFill>
              </a:defRPr>
            </a:pPr>
            <a:endParaRPr lang="en-US"/>
          </a:p>
        </c:txPr>
        <c:crossAx val="154550656"/>
        <c:crosses val="autoZero"/>
        <c:auto val="1"/>
        <c:lblAlgn val="ctr"/>
        <c:lblOffset val="100"/>
        <c:noMultiLvlLbl val="0"/>
      </c:catAx>
      <c:valAx>
        <c:axId val="154550656"/>
        <c:scaling>
          <c:orientation val="minMax"/>
          <c:max val="0.30000000000000004"/>
          <c:min val="0.1"/>
        </c:scaling>
        <c:delete val="0"/>
        <c:axPos val="l"/>
        <c:majorGridlines/>
        <c:numFmt formatCode="General" sourceLinked="1"/>
        <c:majorTickMark val="out"/>
        <c:minorTickMark val="none"/>
        <c:tickLblPos val="nextTo"/>
        <c:txPr>
          <a:bodyPr/>
          <a:lstStyle/>
          <a:p>
            <a:pPr>
              <a:defRPr b="1">
                <a:solidFill>
                  <a:schemeClr val="bg1">
                    <a:lumMod val="85000"/>
                  </a:schemeClr>
                </a:solidFill>
              </a:defRPr>
            </a:pPr>
            <a:endParaRPr lang="en-US"/>
          </a:p>
        </c:txPr>
        <c:crossAx val="154540672"/>
        <c:crosses val="autoZero"/>
        <c:crossBetween val="between"/>
      </c:valAx>
    </c:plotArea>
    <c:legend>
      <c:legendPos val="r"/>
      <c:overlay val="0"/>
      <c:txPr>
        <a:bodyPr/>
        <a:lstStyle/>
        <a:p>
          <a:pPr>
            <a:defRPr>
              <a:solidFill>
                <a:schemeClr val="bg1">
                  <a:lumMod val="85000"/>
                </a:schemeClr>
              </a:solidFill>
            </a:defRPr>
          </a:pPr>
          <a:endParaRPr lang="en-US"/>
        </a:p>
      </c:txPr>
    </c:legend>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261764154480687E-2"/>
          <c:y val="3.8065429321334832E-2"/>
          <c:w val="0.88895575553055883"/>
          <c:h val="0.70413742032245974"/>
        </c:manualLayout>
      </c:layout>
      <c:lineChart>
        <c:grouping val="standard"/>
        <c:varyColors val="0"/>
        <c:ser>
          <c:idx val="0"/>
          <c:order val="0"/>
          <c:tx>
            <c:strRef>
              <c:f>Sheet1!$B$1</c:f>
              <c:strCache>
                <c:ptCount val="1"/>
                <c:pt idx="0">
                  <c:v>United States</c:v>
                </c:pt>
              </c:strCache>
            </c:strRef>
          </c:tx>
          <c:spPr>
            <a:ln w="19050">
              <a:solidFill>
                <a:srgbClr val="00B0F0"/>
              </a:solidFill>
            </a:ln>
            <a:effectLst>
              <a:glow rad="101600">
                <a:srgbClr val="0070C0">
                  <a:alpha val="40000"/>
                </a:srgbClr>
              </a:glow>
            </a:effectLst>
          </c:spPr>
          <c:marker>
            <c:symbol val="circl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Sheet1!$A$3:$A$32</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Sheet1!$B$3:$B$32</c:f>
              <c:numCache>
                <c:formatCode>General</c:formatCode>
                <c:ptCount val="30"/>
                <c:pt idx="0">
                  <c:v>1</c:v>
                </c:pt>
                <c:pt idx="1">
                  <c:v>2</c:v>
                </c:pt>
                <c:pt idx="2">
                  <c:v>2</c:v>
                </c:pt>
                <c:pt idx="3">
                  <c:v>5</c:v>
                </c:pt>
                <c:pt idx="4">
                  <c:v>9</c:v>
                </c:pt>
                <c:pt idx="5">
                  <c:v>16</c:v>
                </c:pt>
                <c:pt idx="6">
                  <c:v>22</c:v>
                </c:pt>
                <c:pt idx="7">
                  <c:v>30</c:v>
                </c:pt>
                <c:pt idx="8">
                  <c:v>36</c:v>
                </c:pt>
                <c:pt idx="9">
                  <c:v>43</c:v>
                </c:pt>
                <c:pt idx="10">
                  <c:v>49</c:v>
                </c:pt>
                <c:pt idx="11">
                  <c:v>59</c:v>
                </c:pt>
                <c:pt idx="12">
                  <c:v>62</c:v>
                </c:pt>
                <c:pt idx="13">
                  <c:v>65</c:v>
                </c:pt>
                <c:pt idx="14">
                  <c:v>68</c:v>
                </c:pt>
                <c:pt idx="15">
                  <c:v>69</c:v>
                </c:pt>
                <c:pt idx="16">
                  <c:v>75</c:v>
                </c:pt>
                <c:pt idx="17">
                  <c:v>74</c:v>
                </c:pt>
                <c:pt idx="18">
                  <c:v>71</c:v>
                </c:pt>
                <c:pt idx="19">
                  <c:v>71.7</c:v>
                </c:pt>
                <c:pt idx="20">
                  <c:v>69.7</c:v>
                </c:pt>
                <c:pt idx="21">
                  <c:v>74.7</c:v>
                </c:pt>
                <c:pt idx="22">
                  <c:v>71.400000000000006</c:v>
                </c:pt>
                <c:pt idx="23">
                  <c:v>73</c:v>
                </c:pt>
                <c:pt idx="24">
                  <c:v>74.5</c:v>
                </c:pt>
                <c:pt idx="25">
                  <c:v>76.2</c:v>
                </c:pt>
                <c:pt idx="26">
                  <c:v>87</c:v>
                </c:pt>
                <c:pt idx="27">
                  <c:v>88</c:v>
                </c:pt>
                <c:pt idx="28">
                  <c:v>87.3</c:v>
                </c:pt>
                <c:pt idx="29">
                  <c:v>91</c:v>
                </c:pt>
              </c:numCache>
            </c:numRef>
          </c:val>
          <c:smooth val="0"/>
          <c:extLst>
            <c:ext xmlns:c16="http://schemas.microsoft.com/office/drawing/2014/chart" uri="{C3380CC4-5D6E-409C-BE32-E72D297353CC}">
              <c16:uniqueId val="{00000000-2A4C-47BF-814B-5A8B60687C80}"/>
            </c:ext>
          </c:extLst>
        </c:ser>
        <c:ser>
          <c:idx val="1"/>
          <c:order val="1"/>
          <c:tx>
            <c:strRef>
              <c:f>Sheet1!$C$1</c:f>
              <c:strCache>
                <c:ptCount val="1"/>
                <c:pt idx="0">
                  <c:v>China</c:v>
                </c:pt>
              </c:strCache>
            </c:strRef>
          </c:tx>
          <c:spPr>
            <a:ln>
              <a:solidFill>
                <a:srgbClr val="FF0000"/>
              </a:solidFill>
            </a:ln>
            <a:effectLst>
              <a:glow rad="101600">
                <a:srgbClr val="FF0000">
                  <a:alpha val="40000"/>
                </a:srgbClr>
              </a:glow>
            </a:effectLst>
          </c:spPr>
          <c:marker>
            <c:symbol val="square"/>
            <c:size val="5"/>
            <c:spPr>
              <a:solidFill>
                <a:srgbClr val="FF0000"/>
              </a:solidFill>
              <a:ln>
                <a:noFill/>
              </a:ln>
              <a:effectLst>
                <a:glow rad="101600">
                  <a:srgbClr val="FF0000">
                    <a:alpha val="40000"/>
                  </a:srgbClr>
                </a:glow>
              </a:effectLst>
              <a:scene3d>
                <a:camera prst="orthographicFront"/>
                <a:lightRig rig="threePt" dir="t"/>
              </a:scene3d>
              <a:sp3d>
                <a:bevelT/>
              </a:sp3d>
            </c:spPr>
          </c:marker>
          <c:cat>
            <c:numRef>
              <c:f>Sheet1!$A$3:$A$32</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Sheet1!$C$3:$C$32</c:f>
              <c:numCache>
                <c:formatCode>General</c:formatCode>
                <c:ptCount val="30"/>
                <c:pt idx="0">
                  <c:v>0</c:v>
                </c:pt>
                <c:pt idx="1">
                  <c:v>0</c:v>
                </c:pt>
                <c:pt idx="2">
                  <c:v>0</c:v>
                </c:pt>
                <c:pt idx="3">
                  <c:v>0</c:v>
                </c:pt>
                <c:pt idx="4">
                  <c:v>0</c:v>
                </c:pt>
                <c:pt idx="5">
                  <c:v>0</c:v>
                </c:pt>
                <c:pt idx="6">
                  <c:v>0</c:v>
                </c:pt>
                <c:pt idx="7">
                  <c:v>0</c:v>
                </c:pt>
                <c:pt idx="8">
                  <c:v>1</c:v>
                </c:pt>
                <c:pt idx="9">
                  <c:v>2</c:v>
                </c:pt>
                <c:pt idx="10">
                  <c:v>3</c:v>
                </c:pt>
                <c:pt idx="11">
                  <c:v>5</c:v>
                </c:pt>
                <c:pt idx="12">
                  <c:v>6</c:v>
                </c:pt>
                <c:pt idx="13">
                  <c:v>7</c:v>
                </c:pt>
                <c:pt idx="14">
                  <c:v>9</c:v>
                </c:pt>
                <c:pt idx="15">
                  <c:v>11</c:v>
                </c:pt>
                <c:pt idx="16">
                  <c:v>16</c:v>
                </c:pt>
                <c:pt idx="17">
                  <c:v>23</c:v>
                </c:pt>
                <c:pt idx="18">
                  <c:v>29</c:v>
                </c:pt>
                <c:pt idx="19">
                  <c:v>34</c:v>
                </c:pt>
                <c:pt idx="20">
                  <c:v>38</c:v>
                </c:pt>
                <c:pt idx="21">
                  <c:v>42.3</c:v>
                </c:pt>
                <c:pt idx="22">
                  <c:v>45.8</c:v>
                </c:pt>
                <c:pt idx="23">
                  <c:v>49</c:v>
                </c:pt>
                <c:pt idx="24">
                  <c:v>50.3</c:v>
                </c:pt>
                <c:pt idx="25">
                  <c:v>53.2</c:v>
                </c:pt>
                <c:pt idx="26">
                  <c:v>54</c:v>
                </c:pt>
                <c:pt idx="27">
                  <c:v>54.3</c:v>
                </c:pt>
                <c:pt idx="28">
                  <c:v>54.3</c:v>
                </c:pt>
                <c:pt idx="29">
                  <c:v>70</c:v>
                </c:pt>
              </c:numCache>
            </c:numRef>
          </c:val>
          <c:smooth val="0"/>
          <c:extLst>
            <c:ext xmlns:c16="http://schemas.microsoft.com/office/drawing/2014/chart" uri="{C3380CC4-5D6E-409C-BE32-E72D297353CC}">
              <c16:uniqueId val="{00000001-2A4C-47BF-814B-5A8B60687C80}"/>
            </c:ext>
          </c:extLst>
        </c:ser>
        <c:dLbls>
          <c:showLegendKey val="0"/>
          <c:showVal val="0"/>
          <c:showCatName val="0"/>
          <c:showSerName val="0"/>
          <c:showPercent val="0"/>
          <c:showBubbleSize val="0"/>
        </c:dLbls>
        <c:marker val="1"/>
        <c:smooth val="0"/>
        <c:axId val="156172672"/>
        <c:axId val="156174208"/>
      </c:lineChart>
      <c:catAx>
        <c:axId val="156172672"/>
        <c:scaling>
          <c:orientation val="minMax"/>
        </c:scaling>
        <c:delete val="0"/>
        <c:axPos val="b"/>
        <c:numFmt formatCode="General" sourceLinked="1"/>
        <c:majorTickMark val="out"/>
        <c:minorTickMark val="none"/>
        <c:tickLblPos val="nextTo"/>
        <c:txPr>
          <a:bodyPr rot="-2700000"/>
          <a:lstStyle/>
          <a:p>
            <a:pPr>
              <a:defRPr sz="1200" b="1">
                <a:solidFill>
                  <a:schemeClr val="bg1">
                    <a:lumMod val="85000"/>
                  </a:schemeClr>
                </a:solidFill>
                <a:latin typeface="Times New Roman" panose="02020603050405020304" pitchFamily="18" charset="0"/>
                <a:cs typeface="Times New Roman" panose="02020603050405020304" pitchFamily="18" charset="0"/>
              </a:defRPr>
            </a:pPr>
            <a:endParaRPr lang="en-US"/>
          </a:p>
        </c:txPr>
        <c:crossAx val="156174208"/>
        <c:crosses val="autoZero"/>
        <c:auto val="1"/>
        <c:lblAlgn val="ctr"/>
        <c:lblOffset val="100"/>
        <c:noMultiLvlLbl val="0"/>
      </c:catAx>
      <c:valAx>
        <c:axId val="156174208"/>
        <c:scaling>
          <c:orientation val="minMax"/>
        </c:scaling>
        <c:delete val="0"/>
        <c:axPos val="l"/>
        <c:majorGridlines/>
        <c:numFmt formatCode="General" sourceLinked="1"/>
        <c:majorTickMark val="out"/>
        <c:minorTickMark val="none"/>
        <c:tickLblPos val="nextTo"/>
        <c:txPr>
          <a:bodyPr/>
          <a:lstStyle/>
          <a:p>
            <a:pPr>
              <a:defRPr b="1">
                <a:solidFill>
                  <a:schemeClr val="bg1">
                    <a:lumMod val="85000"/>
                  </a:schemeClr>
                </a:solidFill>
                <a:latin typeface="Times New Roman" panose="02020603050405020304" pitchFamily="18" charset="0"/>
                <a:cs typeface="Times New Roman" panose="02020603050405020304" pitchFamily="18" charset="0"/>
              </a:defRPr>
            </a:pPr>
            <a:endParaRPr lang="en-US"/>
          </a:p>
        </c:txPr>
        <c:crossAx val="156172672"/>
        <c:crosses val="autoZero"/>
        <c:crossBetween val="between"/>
      </c:valAx>
    </c:plotArea>
    <c:legend>
      <c:legendPos val="r"/>
      <c:layout>
        <c:manualLayout>
          <c:xMode val="edge"/>
          <c:yMode val="edge"/>
          <c:x val="0.30451244375703024"/>
          <c:y val="0.85534476940382453"/>
          <c:w val="0.35471374671916012"/>
          <c:h val="0.13216760404949382"/>
        </c:manualLayout>
      </c:layout>
      <c:overlay val="0"/>
      <c:txPr>
        <a:bodyPr/>
        <a:lstStyle/>
        <a:p>
          <a:pPr>
            <a:defRPr b="1">
              <a:solidFill>
                <a:schemeClr val="bg1">
                  <a:lumMod val="85000"/>
                </a:schemeClr>
              </a:solidFill>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United States</c:v>
                </c:pt>
              </c:strCache>
            </c:strRef>
          </c:tx>
          <c:spPr>
            <a:ln w="19050">
              <a:solidFill>
                <a:srgbClr val="00B0F0"/>
              </a:solidFill>
            </a:ln>
            <a:effectLst>
              <a:glow rad="101600">
                <a:srgbClr val="0070C0">
                  <a:alpha val="40000"/>
                </a:srgbClr>
              </a:glow>
            </a:effectLst>
          </c:spPr>
          <c:marker>
            <c:symbol val="circle"/>
            <c:size val="5"/>
            <c:spPr>
              <a:solidFill>
                <a:srgbClr val="00B0F0"/>
              </a:solidFill>
              <a:ln w="19050">
                <a:noFill/>
              </a:ln>
              <a:effectLst>
                <a:glow rad="101600">
                  <a:srgbClr val="0070C0">
                    <a:alpha val="40000"/>
                  </a:srgbClr>
                </a:glow>
              </a:effectLst>
              <a:scene3d>
                <a:camera prst="orthographicFront"/>
                <a:lightRig rig="threePt" dir="t"/>
              </a:scene3d>
              <a:sp3d>
                <a:bevelT/>
              </a:sp3d>
            </c:spPr>
          </c:marker>
          <c:cat>
            <c:numRef>
              <c:f>Sheet1!$A$2:$A$22</c:f>
              <c:numCache>
                <c:formatCode>General</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f>Sheet1!$B$2:$B$22</c:f>
              <c:numCache>
                <c:formatCode>General</c:formatCode>
                <c:ptCount val="21"/>
                <c:pt idx="0">
                  <c:v>38</c:v>
                </c:pt>
                <c:pt idx="1">
                  <c:v>45</c:v>
                </c:pt>
                <c:pt idx="2">
                  <c:v>49</c:v>
                </c:pt>
                <c:pt idx="3">
                  <c:v>55</c:v>
                </c:pt>
                <c:pt idx="4">
                  <c:v>63</c:v>
                </c:pt>
                <c:pt idx="5">
                  <c:v>68</c:v>
                </c:pt>
                <c:pt idx="6">
                  <c:v>76</c:v>
                </c:pt>
                <c:pt idx="7">
                  <c:v>82</c:v>
                </c:pt>
                <c:pt idx="8">
                  <c:v>85</c:v>
                </c:pt>
                <c:pt idx="9">
                  <c:v>89</c:v>
                </c:pt>
                <c:pt idx="10">
                  <c:v>91</c:v>
                </c:pt>
                <c:pt idx="11">
                  <c:v>94</c:v>
                </c:pt>
                <c:pt idx="12">
                  <c:v>96</c:v>
                </c:pt>
                <c:pt idx="13">
                  <c:v>97</c:v>
                </c:pt>
                <c:pt idx="14">
                  <c:v>98</c:v>
                </c:pt>
                <c:pt idx="15">
                  <c:v>119</c:v>
                </c:pt>
                <c:pt idx="16">
                  <c:v>123</c:v>
                </c:pt>
                <c:pt idx="17">
                  <c:v>122</c:v>
                </c:pt>
                <c:pt idx="18">
                  <c:v>106</c:v>
                </c:pt>
                <c:pt idx="19">
                  <c:v>109</c:v>
                </c:pt>
                <c:pt idx="20">
                  <c:v>106</c:v>
                </c:pt>
              </c:numCache>
            </c:numRef>
          </c:val>
          <c:smooth val="0"/>
          <c:extLst>
            <c:ext xmlns:c16="http://schemas.microsoft.com/office/drawing/2014/chart" uri="{C3380CC4-5D6E-409C-BE32-E72D297353CC}">
              <c16:uniqueId val="{00000000-A74E-4BB1-AE7B-DC239F26752D}"/>
            </c:ext>
          </c:extLst>
        </c:ser>
        <c:ser>
          <c:idx val="1"/>
          <c:order val="1"/>
          <c:tx>
            <c:strRef>
              <c:f>Sheet1!$C$1</c:f>
              <c:strCache>
                <c:ptCount val="1"/>
                <c:pt idx="0">
                  <c:v>China</c:v>
                </c:pt>
              </c:strCache>
            </c:strRef>
          </c:tx>
          <c:spPr>
            <a:ln w="19050">
              <a:solidFill>
                <a:srgbClr val="FF0000"/>
              </a:solidFill>
            </a:ln>
            <a:effectLst>
              <a:glow rad="101600">
                <a:srgbClr val="FF0000">
                  <a:alpha val="40000"/>
                </a:srgbClr>
              </a:glow>
            </a:effectLst>
          </c:spPr>
          <c:marker>
            <c:symbol val="square"/>
            <c:size val="5"/>
            <c:spPr>
              <a:solidFill>
                <a:srgbClr val="FF0000"/>
              </a:solidFill>
              <a:ln w="19050">
                <a:noFill/>
              </a:ln>
              <a:effectLst>
                <a:glow rad="101600">
                  <a:srgbClr val="FF0000">
                    <a:alpha val="40000"/>
                  </a:srgbClr>
                </a:glow>
              </a:effectLst>
              <a:scene3d>
                <a:camera prst="orthographicFront"/>
                <a:lightRig rig="threePt" dir="t"/>
              </a:scene3d>
              <a:sp3d>
                <a:bevelT/>
              </a:sp3d>
            </c:spPr>
          </c:marker>
          <c:cat>
            <c:numRef>
              <c:f>Sheet1!$A$2:$A$22</c:f>
              <c:numCache>
                <c:formatCode>General</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f>Sheet1!$C$2:$C$22</c:f>
              <c:numCache>
                <c:formatCode>General</c:formatCode>
                <c:ptCount val="21"/>
                <c:pt idx="0">
                  <c:v>7</c:v>
                </c:pt>
                <c:pt idx="1">
                  <c:v>11</c:v>
                </c:pt>
                <c:pt idx="2">
                  <c:v>16</c:v>
                </c:pt>
                <c:pt idx="3">
                  <c:v>21</c:v>
                </c:pt>
                <c:pt idx="4">
                  <c:v>26</c:v>
                </c:pt>
                <c:pt idx="5">
                  <c:v>30</c:v>
                </c:pt>
                <c:pt idx="6">
                  <c:v>35</c:v>
                </c:pt>
                <c:pt idx="7">
                  <c:v>41</c:v>
                </c:pt>
                <c:pt idx="8">
                  <c:v>48</c:v>
                </c:pt>
                <c:pt idx="9">
                  <c:v>55</c:v>
                </c:pt>
                <c:pt idx="10">
                  <c:v>63</c:v>
                </c:pt>
                <c:pt idx="11">
                  <c:v>72</c:v>
                </c:pt>
                <c:pt idx="12">
                  <c:v>81</c:v>
                </c:pt>
                <c:pt idx="13">
                  <c:v>89</c:v>
                </c:pt>
                <c:pt idx="14">
                  <c:v>92</c:v>
                </c:pt>
                <c:pt idx="15">
                  <c:v>93</c:v>
                </c:pt>
                <c:pt idx="16">
                  <c:v>97</c:v>
                </c:pt>
                <c:pt idx="17">
                  <c:v>105</c:v>
                </c:pt>
                <c:pt idx="18">
                  <c:v>116</c:v>
                </c:pt>
                <c:pt idx="19">
                  <c:v>122</c:v>
                </c:pt>
                <c:pt idx="20">
                  <c:v>119</c:v>
                </c:pt>
              </c:numCache>
            </c:numRef>
          </c:val>
          <c:smooth val="0"/>
          <c:extLst>
            <c:ext xmlns:c16="http://schemas.microsoft.com/office/drawing/2014/chart" uri="{C3380CC4-5D6E-409C-BE32-E72D297353CC}">
              <c16:uniqueId val="{00000001-A74E-4BB1-AE7B-DC239F26752D}"/>
            </c:ext>
          </c:extLst>
        </c:ser>
        <c:ser>
          <c:idx val="2"/>
          <c:order val="2"/>
          <c:tx>
            <c:strRef>
              <c:f>Sheet1!$D$1</c:f>
              <c:strCache>
                <c:ptCount val="1"/>
                <c:pt idx="0">
                  <c:v>Hong Kong</c:v>
                </c:pt>
              </c:strCache>
            </c:strRef>
          </c:tx>
          <c:spPr>
            <a:ln w="19050">
              <a:solidFill>
                <a:srgbClr val="00B050"/>
              </a:solidFill>
            </a:ln>
            <a:effectLst>
              <a:glow rad="101600">
                <a:srgbClr val="00B050">
                  <a:alpha val="40000"/>
                </a:srgbClr>
              </a:glow>
            </a:effectLst>
          </c:spPr>
          <c:marker>
            <c:symbol val="triangle"/>
            <c:size val="5"/>
            <c:spPr>
              <a:solidFill>
                <a:srgbClr val="00B050"/>
              </a:solidFill>
              <a:ln w="19050">
                <a:noFill/>
              </a:ln>
              <a:effectLst>
                <a:glow rad="101600">
                  <a:srgbClr val="00B050">
                    <a:alpha val="40000"/>
                  </a:srgbClr>
                </a:glow>
              </a:effectLst>
              <a:scene3d>
                <a:camera prst="orthographicFront"/>
                <a:lightRig rig="threePt" dir="t"/>
              </a:scene3d>
              <a:sp3d>
                <a:bevelT/>
              </a:sp3d>
            </c:spPr>
          </c:marker>
          <c:cat>
            <c:numRef>
              <c:f>Sheet1!$A$2:$A$22</c:f>
              <c:numCache>
                <c:formatCode>General</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f>Sheet1!$D$2:$D$22</c:f>
              <c:numCache>
                <c:formatCode>General</c:formatCode>
                <c:ptCount val="21"/>
                <c:pt idx="0">
                  <c:v>80</c:v>
                </c:pt>
                <c:pt idx="1">
                  <c:v>84</c:v>
                </c:pt>
                <c:pt idx="2">
                  <c:v>93</c:v>
                </c:pt>
                <c:pt idx="3">
                  <c:v>106</c:v>
                </c:pt>
                <c:pt idx="4">
                  <c:v>119</c:v>
                </c:pt>
                <c:pt idx="5">
                  <c:v>124</c:v>
                </c:pt>
                <c:pt idx="6">
                  <c:v>137</c:v>
                </c:pt>
                <c:pt idx="7">
                  <c:v>155</c:v>
                </c:pt>
                <c:pt idx="8">
                  <c:v>166</c:v>
                </c:pt>
                <c:pt idx="9">
                  <c:v>180</c:v>
                </c:pt>
                <c:pt idx="10">
                  <c:v>196</c:v>
                </c:pt>
                <c:pt idx="11">
                  <c:v>216</c:v>
                </c:pt>
                <c:pt idx="12">
                  <c:v>229</c:v>
                </c:pt>
                <c:pt idx="13">
                  <c:v>237</c:v>
                </c:pt>
                <c:pt idx="14">
                  <c:v>239</c:v>
                </c:pt>
                <c:pt idx="15">
                  <c:v>230</c:v>
                </c:pt>
                <c:pt idx="16">
                  <c:v>241</c:v>
                </c:pt>
                <c:pt idx="17">
                  <c:v>249</c:v>
                </c:pt>
                <c:pt idx="18">
                  <c:v>270</c:v>
                </c:pt>
                <c:pt idx="19">
                  <c:v>289</c:v>
                </c:pt>
                <c:pt idx="20">
                  <c:v>292</c:v>
                </c:pt>
              </c:numCache>
            </c:numRef>
          </c:val>
          <c:smooth val="0"/>
          <c:extLst>
            <c:ext xmlns:c16="http://schemas.microsoft.com/office/drawing/2014/chart" uri="{C3380CC4-5D6E-409C-BE32-E72D297353CC}">
              <c16:uniqueId val="{00000002-A74E-4BB1-AE7B-DC239F26752D}"/>
            </c:ext>
          </c:extLst>
        </c:ser>
        <c:dLbls>
          <c:showLegendKey val="0"/>
          <c:showVal val="0"/>
          <c:showCatName val="0"/>
          <c:showSerName val="0"/>
          <c:showPercent val="0"/>
          <c:showBubbleSize val="0"/>
        </c:dLbls>
        <c:marker val="1"/>
        <c:smooth val="0"/>
        <c:axId val="155921024"/>
        <c:axId val="155931008"/>
      </c:lineChart>
      <c:catAx>
        <c:axId val="155921024"/>
        <c:scaling>
          <c:orientation val="minMax"/>
        </c:scaling>
        <c:delete val="0"/>
        <c:axPos val="b"/>
        <c:numFmt formatCode="General" sourceLinked="1"/>
        <c:majorTickMark val="out"/>
        <c:minorTickMark val="none"/>
        <c:tickLblPos val="nextTo"/>
        <c:txPr>
          <a:bodyPr rot="-2700000"/>
          <a:lstStyle/>
          <a:p>
            <a:pPr>
              <a:defRPr/>
            </a:pPr>
            <a:endParaRPr lang="en-US"/>
          </a:p>
        </c:txPr>
        <c:crossAx val="155931008"/>
        <c:crosses val="autoZero"/>
        <c:auto val="1"/>
        <c:lblAlgn val="ctr"/>
        <c:lblOffset val="100"/>
        <c:noMultiLvlLbl val="0"/>
      </c:catAx>
      <c:valAx>
        <c:axId val="155931008"/>
        <c:scaling>
          <c:orientation val="minMax"/>
        </c:scaling>
        <c:delete val="0"/>
        <c:axPos val="l"/>
        <c:majorGridlines/>
        <c:numFmt formatCode="General" sourceLinked="1"/>
        <c:majorTickMark val="out"/>
        <c:minorTickMark val="none"/>
        <c:tickLblPos val="nextTo"/>
        <c:crossAx val="155921024"/>
        <c:crosses val="autoZero"/>
        <c:crossBetween val="between"/>
      </c:valAx>
    </c:plotArea>
    <c:legend>
      <c:legendPos val="r"/>
      <c:overlay val="0"/>
    </c:legend>
    <c:plotVisOnly val="1"/>
    <c:dispBlanksAs val="gap"/>
    <c:showDLblsOverMax val="0"/>
  </c:chart>
  <c:txPr>
    <a:bodyPr/>
    <a:lstStyle/>
    <a:p>
      <a:pPr>
        <a:defRPr sz="18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92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sz="1800" dirty="0"/>
              <a:t>Percent share of fossil fuels vs. renewables in electricity generation</a:t>
            </a:r>
          </a:p>
        </c:rich>
      </c:tx>
      <c:overlay val="0"/>
      <c:spPr>
        <a:noFill/>
        <a:ln>
          <a:noFill/>
        </a:ln>
        <a:effectLst/>
      </c:spPr>
      <c:txPr>
        <a:bodyPr rot="0" spcFirstLastPara="1" vertOverflow="ellipsis" vert="horz" wrap="square" anchor="ctr" anchorCtr="1"/>
        <a:lstStyle/>
        <a:p>
          <a:pPr algn="ctr" rtl="0">
            <a:defRPr sz="1920" b="1" i="0" u="none" strike="noStrike" kern="1200" spc="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1272060819983711"/>
          <c:y val="0.13715799001724907"/>
          <c:w val="0.87098312064440231"/>
          <c:h val="0.7469867172553325"/>
        </c:manualLayout>
      </c:layout>
      <c:lineChart>
        <c:grouping val="standard"/>
        <c:varyColors val="0"/>
        <c:ser>
          <c:idx val="0"/>
          <c:order val="0"/>
          <c:tx>
            <c:v>USA Fossil Fuels</c:v>
          </c:tx>
          <c:spPr>
            <a:ln w="19050" cap="rnd">
              <a:solidFill>
                <a:schemeClr val="accent2">
                  <a:lumMod val="60000"/>
                  <a:lumOff val="40000"/>
                </a:schemeClr>
              </a:solidFill>
              <a:round/>
            </a:ln>
            <a:effectLst>
              <a:glow rad="101600">
                <a:schemeClr val="accent2">
                  <a:lumMod val="75000"/>
                  <a:alpha val="40000"/>
                </a:schemeClr>
              </a:glow>
            </a:effectLst>
          </c:spPr>
          <c:marker>
            <c:symbol val="circle"/>
            <c:size val="5"/>
            <c:spPr>
              <a:solidFill>
                <a:schemeClr val="accent2">
                  <a:lumMod val="60000"/>
                  <a:lumOff val="40000"/>
                </a:schemeClr>
              </a:solidFill>
              <a:ln w="19050">
                <a:noFill/>
              </a:ln>
              <a:effectLst>
                <a:glow rad="101600">
                  <a:schemeClr val="accent2">
                    <a:lumMod val="75000"/>
                    <a:alpha val="40000"/>
                  </a:schemeClr>
                </a:glow>
              </a:effectLst>
              <a:scene3d>
                <a:camera prst="orthographicFront"/>
                <a:lightRig rig="threePt" dir="t"/>
              </a:scene3d>
              <a:sp3d>
                <a:bevelT/>
              </a:sp3d>
            </c:spPr>
          </c:marker>
          <c:cat>
            <c:numRef>
              <c:f>'[Electricity consumption.xlsx]Electricity consumption per cap'!$A$53:$A$59</c:f>
              <c:numCache>
                <c:formatCode>General</c:formatCode>
                <c:ptCount val="7"/>
                <c:pt idx="0">
                  <c:v>1990</c:v>
                </c:pt>
                <c:pt idx="1">
                  <c:v>1995</c:v>
                </c:pt>
                <c:pt idx="2">
                  <c:v>2000</c:v>
                </c:pt>
                <c:pt idx="3">
                  <c:v>2005</c:v>
                </c:pt>
                <c:pt idx="4">
                  <c:v>2010</c:v>
                </c:pt>
                <c:pt idx="5">
                  <c:v>2015</c:v>
                </c:pt>
                <c:pt idx="6">
                  <c:v>2020</c:v>
                </c:pt>
              </c:numCache>
            </c:numRef>
          </c:cat>
          <c:val>
            <c:numRef>
              <c:f>'[Electricity consumption.xlsx]Electricity consumption per cap'!$F$60:$F$66</c:f>
              <c:numCache>
                <c:formatCode>General</c:formatCode>
                <c:ptCount val="7"/>
                <c:pt idx="0">
                  <c:v>0.68724028085319766</c:v>
                </c:pt>
                <c:pt idx="1">
                  <c:v>0.6835544597408123</c:v>
                </c:pt>
                <c:pt idx="2">
                  <c:v>0.71120326441822135</c:v>
                </c:pt>
                <c:pt idx="3">
                  <c:v>0.7167701976169718</c:v>
                </c:pt>
                <c:pt idx="4">
                  <c:v>0.69891467946272978</c:v>
                </c:pt>
                <c:pt idx="5">
                  <c:v>0.66766222879444559</c:v>
                </c:pt>
                <c:pt idx="6">
                  <c:v>0.60153207960699751</c:v>
                </c:pt>
              </c:numCache>
            </c:numRef>
          </c:val>
          <c:smooth val="0"/>
          <c:extLst>
            <c:ext xmlns:c16="http://schemas.microsoft.com/office/drawing/2014/chart" uri="{C3380CC4-5D6E-409C-BE32-E72D297353CC}">
              <c16:uniqueId val="{00000000-5881-48F7-ABB4-6170FA73544F}"/>
            </c:ext>
          </c:extLst>
        </c:ser>
        <c:ser>
          <c:idx val="1"/>
          <c:order val="1"/>
          <c:tx>
            <c:v>USA Renewables</c:v>
          </c:tx>
          <c:spPr>
            <a:ln w="19050" cap="rnd">
              <a:solidFill>
                <a:srgbClr val="92D050"/>
              </a:solidFill>
              <a:round/>
            </a:ln>
            <a:effectLst>
              <a:glow rad="101600">
                <a:srgbClr val="92D050">
                  <a:alpha val="40000"/>
                </a:srgbClr>
              </a:glow>
            </a:effectLst>
          </c:spPr>
          <c:marker>
            <c:symbol val="circle"/>
            <c:size val="5"/>
            <c:spPr>
              <a:solidFill>
                <a:srgbClr val="92D050"/>
              </a:solidFill>
              <a:ln w="19050">
                <a:noFill/>
              </a:ln>
              <a:effectLst>
                <a:glow rad="101600">
                  <a:srgbClr val="92D050">
                    <a:alpha val="40000"/>
                  </a:srgbClr>
                </a:glow>
              </a:effectLst>
              <a:scene3d>
                <a:camera prst="orthographicFront"/>
                <a:lightRig rig="threePt" dir="t"/>
              </a:scene3d>
              <a:sp3d>
                <a:bevelT/>
              </a:sp3d>
            </c:spPr>
          </c:marker>
          <c:cat>
            <c:numRef>
              <c:f>'[Electricity consumption.xlsx]Electricity consumption per cap'!$A$53:$A$59</c:f>
              <c:numCache>
                <c:formatCode>General</c:formatCode>
                <c:ptCount val="7"/>
                <c:pt idx="0">
                  <c:v>1990</c:v>
                </c:pt>
                <c:pt idx="1">
                  <c:v>1995</c:v>
                </c:pt>
                <c:pt idx="2">
                  <c:v>2000</c:v>
                </c:pt>
                <c:pt idx="3">
                  <c:v>2005</c:v>
                </c:pt>
                <c:pt idx="4">
                  <c:v>2010</c:v>
                </c:pt>
                <c:pt idx="5">
                  <c:v>2015</c:v>
                </c:pt>
                <c:pt idx="6">
                  <c:v>2020</c:v>
                </c:pt>
              </c:numCache>
            </c:numRef>
          </c:cat>
          <c:val>
            <c:numRef>
              <c:f>'[Electricity consumption.xlsx]Electricity consumption per cap'!$E$60:$E$66</c:f>
              <c:numCache>
                <c:formatCode>General</c:formatCode>
                <c:ptCount val="7"/>
                <c:pt idx="0">
                  <c:v>0.31275971914680228</c:v>
                </c:pt>
                <c:pt idx="1">
                  <c:v>0.31644554025918775</c:v>
                </c:pt>
                <c:pt idx="2">
                  <c:v>0.2887967355817786</c:v>
                </c:pt>
                <c:pt idx="3">
                  <c:v>0.2832298023830282</c:v>
                </c:pt>
                <c:pt idx="4">
                  <c:v>0.30108532053727022</c:v>
                </c:pt>
                <c:pt idx="5">
                  <c:v>0.33233777120555441</c:v>
                </c:pt>
                <c:pt idx="6">
                  <c:v>0.39846792039300255</c:v>
                </c:pt>
              </c:numCache>
            </c:numRef>
          </c:val>
          <c:smooth val="0"/>
          <c:extLst>
            <c:ext xmlns:c16="http://schemas.microsoft.com/office/drawing/2014/chart" uri="{C3380CC4-5D6E-409C-BE32-E72D297353CC}">
              <c16:uniqueId val="{00000001-5881-48F7-ABB4-6170FA73544F}"/>
            </c:ext>
          </c:extLst>
        </c:ser>
        <c:ser>
          <c:idx val="2"/>
          <c:order val="2"/>
          <c:tx>
            <c:v>China Renewables</c:v>
          </c:tx>
          <c:spPr>
            <a:ln w="19050" cap="rnd">
              <a:solidFill>
                <a:srgbClr val="00B050"/>
              </a:solidFill>
              <a:round/>
            </a:ln>
            <a:effectLst>
              <a:glow rad="101600">
                <a:srgbClr val="00B050">
                  <a:alpha val="40000"/>
                </a:srgbClr>
              </a:glow>
            </a:effectLst>
          </c:spPr>
          <c:marker>
            <c:symbol val="circle"/>
            <c:size val="5"/>
            <c:spPr>
              <a:solidFill>
                <a:srgbClr val="00B050"/>
              </a:solidFill>
              <a:ln w="19050">
                <a:noFill/>
              </a:ln>
              <a:effectLst>
                <a:glow rad="101600">
                  <a:srgbClr val="00B050">
                    <a:alpha val="40000"/>
                  </a:srgbClr>
                </a:glow>
              </a:effectLst>
              <a:scene3d>
                <a:camera prst="orthographicFront"/>
                <a:lightRig rig="threePt" dir="t"/>
              </a:scene3d>
              <a:sp3d>
                <a:bevelT/>
              </a:sp3d>
            </c:spPr>
          </c:marker>
          <c:cat>
            <c:numRef>
              <c:f>'[Electricity consumption.xlsx]Electricity consumption per cap'!$A$53:$A$59</c:f>
              <c:numCache>
                <c:formatCode>General</c:formatCode>
                <c:ptCount val="7"/>
                <c:pt idx="0">
                  <c:v>1990</c:v>
                </c:pt>
                <c:pt idx="1">
                  <c:v>1995</c:v>
                </c:pt>
                <c:pt idx="2">
                  <c:v>2000</c:v>
                </c:pt>
                <c:pt idx="3">
                  <c:v>2005</c:v>
                </c:pt>
                <c:pt idx="4">
                  <c:v>2010</c:v>
                </c:pt>
                <c:pt idx="5">
                  <c:v>2015</c:v>
                </c:pt>
                <c:pt idx="6">
                  <c:v>2020</c:v>
                </c:pt>
              </c:numCache>
            </c:numRef>
          </c:cat>
          <c:val>
            <c:numRef>
              <c:f>'[Electricity consumption.xlsx]Electricity consumption per cap'!$E$53:$E$59</c:f>
              <c:numCache>
                <c:formatCode>General</c:formatCode>
                <c:ptCount val="7"/>
                <c:pt idx="0">
                  <c:v>0.204079398906752</c:v>
                </c:pt>
                <c:pt idx="1">
                  <c:v>0.2048736300914562</c:v>
                </c:pt>
                <c:pt idx="2">
                  <c:v>0.17874028757768831</c:v>
                </c:pt>
                <c:pt idx="3">
                  <c:v>0.18298149224984464</c:v>
                </c:pt>
                <c:pt idx="4">
                  <c:v>0.20802553616415237</c:v>
                </c:pt>
                <c:pt idx="5">
                  <c:v>0.27163514959683033</c:v>
                </c:pt>
                <c:pt idx="6">
                  <c:v>0.32928381285267605</c:v>
                </c:pt>
              </c:numCache>
            </c:numRef>
          </c:val>
          <c:smooth val="0"/>
          <c:extLst>
            <c:ext xmlns:c16="http://schemas.microsoft.com/office/drawing/2014/chart" uri="{C3380CC4-5D6E-409C-BE32-E72D297353CC}">
              <c16:uniqueId val="{00000002-5881-48F7-ABB4-6170FA73544F}"/>
            </c:ext>
          </c:extLst>
        </c:ser>
        <c:ser>
          <c:idx val="3"/>
          <c:order val="3"/>
          <c:tx>
            <c:v>China Fossil Fuels</c:v>
          </c:tx>
          <c:spPr>
            <a:ln w="19050" cap="rnd">
              <a:solidFill>
                <a:srgbClr val="FFC000"/>
              </a:solidFill>
              <a:round/>
            </a:ln>
            <a:effectLst>
              <a:glow rad="101600">
                <a:schemeClr val="accent2">
                  <a:lumMod val="75000"/>
                  <a:alpha val="48000"/>
                </a:schemeClr>
              </a:glow>
            </a:effectLst>
          </c:spPr>
          <c:marker>
            <c:symbol val="circle"/>
            <c:size val="5"/>
            <c:spPr>
              <a:solidFill>
                <a:schemeClr val="accent4"/>
              </a:solidFill>
              <a:ln w="19050">
                <a:solidFill>
                  <a:srgbClr val="FFC000"/>
                </a:solidFill>
              </a:ln>
              <a:effectLst>
                <a:glow rad="101600">
                  <a:schemeClr val="accent2">
                    <a:lumMod val="75000"/>
                    <a:alpha val="48000"/>
                  </a:schemeClr>
                </a:glow>
              </a:effectLst>
              <a:scene3d>
                <a:camera prst="orthographicFront"/>
                <a:lightRig rig="threePt" dir="t"/>
              </a:scene3d>
              <a:sp3d>
                <a:bevelT/>
              </a:sp3d>
            </c:spPr>
          </c:marker>
          <c:cat>
            <c:numRef>
              <c:f>'[Electricity consumption.xlsx]Electricity consumption per cap'!$A$53:$A$59</c:f>
              <c:numCache>
                <c:formatCode>General</c:formatCode>
                <c:ptCount val="7"/>
                <c:pt idx="0">
                  <c:v>1990</c:v>
                </c:pt>
                <c:pt idx="1">
                  <c:v>1995</c:v>
                </c:pt>
                <c:pt idx="2">
                  <c:v>2000</c:v>
                </c:pt>
                <c:pt idx="3">
                  <c:v>2005</c:v>
                </c:pt>
                <c:pt idx="4">
                  <c:v>2010</c:v>
                </c:pt>
                <c:pt idx="5">
                  <c:v>2015</c:v>
                </c:pt>
                <c:pt idx="6">
                  <c:v>2020</c:v>
                </c:pt>
              </c:numCache>
            </c:numRef>
          </c:cat>
          <c:val>
            <c:numRef>
              <c:f>'[Electricity consumption.xlsx]Electricity consumption per cap'!$F$53:$F$59</c:f>
              <c:numCache>
                <c:formatCode>General</c:formatCode>
                <c:ptCount val="7"/>
                <c:pt idx="0">
                  <c:v>0.79592060109324803</c:v>
                </c:pt>
                <c:pt idx="1">
                  <c:v>0.7951263699085438</c:v>
                </c:pt>
                <c:pt idx="2">
                  <c:v>0.82125971242231166</c:v>
                </c:pt>
                <c:pt idx="3">
                  <c:v>0.81701850775015539</c:v>
                </c:pt>
                <c:pt idx="4">
                  <c:v>0.79197446383584769</c:v>
                </c:pt>
                <c:pt idx="5">
                  <c:v>0.72836485040316967</c:v>
                </c:pt>
                <c:pt idx="6">
                  <c:v>0.67071618714732395</c:v>
                </c:pt>
              </c:numCache>
            </c:numRef>
          </c:val>
          <c:smooth val="0"/>
          <c:extLst>
            <c:ext xmlns:c16="http://schemas.microsoft.com/office/drawing/2014/chart" uri="{C3380CC4-5D6E-409C-BE32-E72D297353CC}">
              <c16:uniqueId val="{00000003-5881-48F7-ABB4-6170FA73544F}"/>
            </c:ext>
          </c:extLst>
        </c:ser>
        <c:dLbls>
          <c:showLegendKey val="0"/>
          <c:showVal val="0"/>
          <c:showCatName val="0"/>
          <c:showSerName val="0"/>
          <c:showPercent val="0"/>
          <c:showBubbleSize val="0"/>
        </c:dLbls>
        <c:marker val="1"/>
        <c:smooth val="0"/>
        <c:axId val="2121472671"/>
        <c:axId val="2121470591"/>
      </c:lineChart>
      <c:catAx>
        <c:axId val="21214726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6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2121470591"/>
        <c:crosses val="autoZero"/>
        <c:auto val="1"/>
        <c:lblAlgn val="ctr"/>
        <c:lblOffset val="100"/>
        <c:noMultiLvlLbl val="0"/>
      </c:catAx>
      <c:valAx>
        <c:axId val="2121470591"/>
        <c:scaling>
          <c:orientation val="minMax"/>
        </c:scaling>
        <c:delete val="0"/>
        <c:axPos val="l"/>
        <c:majorGridlines>
          <c:spPr>
            <a:ln w="6350" cap="flat" cmpd="sng" algn="ctr">
              <a:solidFill>
                <a:schemeClr val="bg1">
                  <a:lumMod val="50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r>
                  <a:rPr lang="en-US"/>
                  <a:t>Percent of total electricity generation</a:t>
                </a:r>
              </a:p>
            </c:rich>
          </c:tx>
          <c:layout>
            <c:manualLayout>
              <c:xMode val="edge"/>
              <c:yMode val="edge"/>
              <c:x val="0"/>
              <c:y val="0.18201629647040388"/>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bg1">
                    <a:lumMod val="85000"/>
                  </a:schemeClr>
                </a:solidFill>
                <a:latin typeface="Times New Roman" panose="02020603050405020304" pitchFamily="18" charset="0"/>
                <a:ea typeface="+mn-ea"/>
                <a:cs typeface="Times New Roman" panose="02020603050405020304" pitchFamily="18" charset="0"/>
              </a:defRPr>
            </a:pPr>
            <a:endParaRPr lang="en-US"/>
          </a:p>
        </c:txPr>
        <c:crossAx val="21214726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1">
          <a:solidFill>
            <a:schemeClr val="bg1">
              <a:lumMod val="85000"/>
            </a:schemeClr>
          </a:solidFill>
          <a:latin typeface="Times New Roman" panose="02020603050405020304" pitchFamily="18" charset="0"/>
          <a:cs typeface="Times New Roman" panose="02020603050405020304" pitchFamily="18"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0.16758</cdr:x>
      <cdr:y>0.23092</cdr:y>
    </cdr:from>
    <cdr:to>
      <cdr:x>0.29867</cdr:x>
      <cdr:y>0.27148</cdr:y>
    </cdr:to>
    <cdr:sp macro="" textlink="">
      <cdr:nvSpPr>
        <cdr:cNvPr id="2" name="TextBox 1">
          <a:extLst xmlns:a="http://schemas.openxmlformats.org/drawingml/2006/main">
            <a:ext uri="{FF2B5EF4-FFF2-40B4-BE49-F238E27FC236}">
              <a16:creationId xmlns:a16="http://schemas.microsoft.com/office/drawing/2014/main" id="{EF517DB2-562B-4680-9EFA-9724C73DE675}"/>
            </a:ext>
          </a:extLst>
        </cdr:cNvPr>
        <cdr:cNvSpPr txBox="1"/>
      </cdr:nvSpPr>
      <cdr:spPr>
        <a:xfrm xmlns:a="http://schemas.openxmlformats.org/drawingml/2006/main">
          <a:off x="1436551" y="1219201"/>
          <a:ext cx="1123769" cy="2141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i="1" dirty="0">
              <a:solidFill>
                <a:schemeClr val="bg1">
                  <a:lumMod val="85000"/>
                </a:schemeClr>
              </a:solidFill>
              <a:latin typeface="Times New Roman" panose="02020603050405020304" pitchFamily="18" charset="0"/>
              <a:cs typeface="Times New Roman" panose="02020603050405020304" pitchFamily="18" charset="0"/>
            </a:rPr>
            <a:t>Fossil Fuels</a:t>
          </a:r>
        </a:p>
      </cdr:txBody>
    </cdr:sp>
  </cdr:relSizeAnchor>
  <cdr:relSizeAnchor xmlns:cdr="http://schemas.openxmlformats.org/drawingml/2006/chartDrawing">
    <cdr:from>
      <cdr:x>0.10345</cdr:x>
      <cdr:y>0.19403</cdr:y>
    </cdr:from>
    <cdr:to>
      <cdr:x>0.17178</cdr:x>
      <cdr:y>0.23459</cdr:y>
    </cdr:to>
    <cdr:sp macro="" textlink="">
      <cdr:nvSpPr>
        <cdr:cNvPr id="3" name="TextBox 1">
          <a:extLst xmlns:a="http://schemas.openxmlformats.org/drawingml/2006/main">
            <a:ext uri="{FF2B5EF4-FFF2-40B4-BE49-F238E27FC236}">
              <a16:creationId xmlns:a16="http://schemas.microsoft.com/office/drawing/2014/main" id="{28F448F7-86A0-4AFD-8431-73C67799A9DB}"/>
            </a:ext>
          </a:extLst>
        </cdr:cNvPr>
        <cdr:cNvSpPr txBox="1"/>
      </cdr:nvSpPr>
      <cdr:spPr>
        <a:xfrm xmlns:a="http://schemas.openxmlformats.org/drawingml/2006/main">
          <a:off x="914400" y="990599"/>
          <a:ext cx="603982" cy="2070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bg1">
                  <a:lumMod val="85000"/>
                </a:schemeClr>
              </a:solidFill>
              <a:latin typeface="Times New Roman" panose="02020603050405020304" pitchFamily="18" charset="0"/>
              <a:cs typeface="Times New Roman" panose="02020603050405020304" pitchFamily="18" charset="0"/>
            </a:rPr>
            <a:t>China</a:t>
          </a:r>
        </a:p>
      </cdr:txBody>
    </cdr:sp>
  </cdr:relSizeAnchor>
  <cdr:relSizeAnchor xmlns:cdr="http://schemas.openxmlformats.org/drawingml/2006/chartDrawing">
    <cdr:from>
      <cdr:x>0.10222</cdr:x>
      <cdr:y>0.28865</cdr:y>
    </cdr:from>
    <cdr:to>
      <cdr:x>0.1655</cdr:x>
      <cdr:y>0.33512</cdr:y>
    </cdr:to>
    <cdr:sp macro="" textlink="">
      <cdr:nvSpPr>
        <cdr:cNvPr id="4" name="TextBox 1">
          <a:extLst xmlns:a="http://schemas.openxmlformats.org/drawingml/2006/main">
            <a:ext uri="{FF2B5EF4-FFF2-40B4-BE49-F238E27FC236}">
              <a16:creationId xmlns:a16="http://schemas.microsoft.com/office/drawing/2014/main" id="{75E409F2-789F-4D83-9BDE-D627C11E6B04}"/>
            </a:ext>
          </a:extLst>
        </cdr:cNvPr>
        <cdr:cNvSpPr txBox="1"/>
      </cdr:nvSpPr>
      <cdr:spPr>
        <a:xfrm xmlns:a="http://schemas.openxmlformats.org/drawingml/2006/main">
          <a:off x="876300" y="1524001"/>
          <a:ext cx="542467" cy="2453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bg1">
                  <a:lumMod val="85000"/>
                </a:schemeClr>
              </a:solidFill>
              <a:latin typeface="Times New Roman" panose="02020603050405020304" pitchFamily="18" charset="0"/>
              <a:cs typeface="Times New Roman" panose="02020603050405020304" pitchFamily="18" charset="0"/>
            </a:rPr>
            <a:t>USA</a:t>
          </a:r>
        </a:p>
      </cdr:txBody>
    </cdr:sp>
  </cdr:relSizeAnchor>
  <cdr:relSizeAnchor xmlns:cdr="http://schemas.openxmlformats.org/drawingml/2006/chartDrawing">
    <cdr:from>
      <cdr:x>0.10345</cdr:x>
      <cdr:y>0.68657</cdr:y>
    </cdr:from>
    <cdr:to>
      <cdr:x>0.17177</cdr:x>
      <cdr:y>0.72713</cdr:y>
    </cdr:to>
    <cdr:sp macro="" textlink="">
      <cdr:nvSpPr>
        <cdr:cNvPr id="5" name="TextBox 1">
          <a:extLst xmlns:a="http://schemas.openxmlformats.org/drawingml/2006/main">
            <a:ext uri="{FF2B5EF4-FFF2-40B4-BE49-F238E27FC236}">
              <a16:creationId xmlns:a16="http://schemas.microsoft.com/office/drawing/2014/main" id="{AA9FB3C2-10CC-45F5-AFA9-CBA08D007183}"/>
            </a:ext>
          </a:extLst>
        </cdr:cNvPr>
        <cdr:cNvSpPr txBox="1"/>
      </cdr:nvSpPr>
      <cdr:spPr>
        <a:xfrm xmlns:a="http://schemas.openxmlformats.org/drawingml/2006/main">
          <a:off x="914400" y="3505199"/>
          <a:ext cx="603894" cy="2070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bg1">
                  <a:lumMod val="85000"/>
                </a:schemeClr>
              </a:solidFill>
              <a:latin typeface="Times New Roman" panose="02020603050405020304" pitchFamily="18" charset="0"/>
              <a:cs typeface="Times New Roman" panose="02020603050405020304" pitchFamily="18" charset="0"/>
            </a:rPr>
            <a:t>China</a:t>
          </a:r>
        </a:p>
      </cdr:txBody>
    </cdr:sp>
  </cdr:relSizeAnchor>
  <cdr:relSizeAnchor xmlns:cdr="http://schemas.openxmlformats.org/drawingml/2006/chartDrawing">
    <cdr:from>
      <cdr:x>0.10222</cdr:x>
      <cdr:y>0.59174</cdr:y>
    </cdr:from>
    <cdr:to>
      <cdr:x>0.16576</cdr:x>
      <cdr:y>0.6323</cdr:y>
    </cdr:to>
    <cdr:sp macro="" textlink="">
      <cdr:nvSpPr>
        <cdr:cNvPr id="6" name="TextBox 1">
          <a:extLst xmlns:a="http://schemas.openxmlformats.org/drawingml/2006/main">
            <a:ext uri="{FF2B5EF4-FFF2-40B4-BE49-F238E27FC236}">
              <a16:creationId xmlns:a16="http://schemas.microsoft.com/office/drawing/2014/main" id="{75687813-3156-44D8-9FAE-24FA213A267E}"/>
            </a:ext>
          </a:extLst>
        </cdr:cNvPr>
        <cdr:cNvSpPr txBox="1"/>
      </cdr:nvSpPr>
      <cdr:spPr>
        <a:xfrm xmlns:a="http://schemas.openxmlformats.org/drawingml/2006/main">
          <a:off x="876300" y="3124201"/>
          <a:ext cx="544696" cy="2141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bg1">
                  <a:lumMod val="85000"/>
                </a:schemeClr>
              </a:solidFill>
              <a:latin typeface="Times New Roman" panose="02020603050405020304" pitchFamily="18" charset="0"/>
              <a:cs typeface="Times New Roman" panose="02020603050405020304" pitchFamily="18" charset="0"/>
            </a:rPr>
            <a:t>USA</a:t>
          </a:r>
        </a:p>
      </cdr:txBody>
    </cdr:sp>
  </cdr:relSizeAnchor>
  <cdr:relSizeAnchor xmlns:cdr="http://schemas.openxmlformats.org/drawingml/2006/chartDrawing">
    <cdr:from>
      <cdr:x>0.16668</cdr:x>
      <cdr:y>0.63504</cdr:y>
    </cdr:from>
    <cdr:to>
      <cdr:x>0.29778</cdr:x>
      <cdr:y>0.6756</cdr:y>
    </cdr:to>
    <cdr:sp macro="" textlink="">
      <cdr:nvSpPr>
        <cdr:cNvPr id="7" name="TextBox 1">
          <a:extLst xmlns:a="http://schemas.openxmlformats.org/drawingml/2006/main">
            <a:ext uri="{FF2B5EF4-FFF2-40B4-BE49-F238E27FC236}">
              <a16:creationId xmlns:a16="http://schemas.microsoft.com/office/drawing/2014/main" id="{5F89C080-2605-4A5D-BD6F-9EEDE3FAF0D4}"/>
            </a:ext>
          </a:extLst>
        </cdr:cNvPr>
        <cdr:cNvSpPr txBox="1"/>
      </cdr:nvSpPr>
      <cdr:spPr>
        <a:xfrm xmlns:a="http://schemas.openxmlformats.org/drawingml/2006/main">
          <a:off x="1428845" y="3352801"/>
          <a:ext cx="1123855" cy="2141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i="1" dirty="0">
              <a:solidFill>
                <a:schemeClr val="bg1">
                  <a:lumMod val="85000"/>
                </a:schemeClr>
              </a:solidFill>
              <a:latin typeface="Times New Roman" panose="02020603050405020304" pitchFamily="18" charset="0"/>
              <a:cs typeface="Times New Roman" panose="02020603050405020304" pitchFamily="18" charset="0"/>
            </a:rPr>
            <a:t>Renewables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8058" cy="469583"/>
          </a:xfrm>
          <a:prstGeom prst="rect">
            <a:avLst/>
          </a:prstGeom>
        </p:spPr>
        <p:txBody>
          <a:bodyPr vert="horz" lIns="91714" tIns="45857" rIns="91714" bIns="45857" rtlCol="0"/>
          <a:lstStyle>
            <a:lvl1pPr algn="l">
              <a:defRPr sz="1200"/>
            </a:lvl1pPr>
          </a:lstStyle>
          <a:p>
            <a:endParaRPr lang="en-US"/>
          </a:p>
        </p:txBody>
      </p:sp>
      <p:sp>
        <p:nvSpPr>
          <p:cNvPr id="3" name="Date Placeholder 2"/>
          <p:cNvSpPr>
            <a:spLocks noGrp="1"/>
          </p:cNvSpPr>
          <p:nvPr>
            <p:ph type="dt" sz="quarter" idx="1"/>
          </p:nvPr>
        </p:nvSpPr>
        <p:spPr>
          <a:xfrm>
            <a:off x="4022824" y="1"/>
            <a:ext cx="3078058" cy="469583"/>
          </a:xfrm>
          <a:prstGeom prst="rect">
            <a:avLst/>
          </a:prstGeom>
        </p:spPr>
        <p:txBody>
          <a:bodyPr vert="horz" lIns="91714" tIns="45857" rIns="91714" bIns="45857" rtlCol="0"/>
          <a:lstStyle>
            <a:lvl1pPr algn="r">
              <a:defRPr sz="1200"/>
            </a:lvl1pPr>
          </a:lstStyle>
          <a:p>
            <a:fld id="{F419A52F-1D97-423E-80F4-7D80AC171AEF}" type="datetimeFigureOut">
              <a:rPr lang="en-US" smtClean="0"/>
              <a:t>9/27/2022</a:t>
            </a:fld>
            <a:endParaRPr lang="en-US"/>
          </a:p>
        </p:txBody>
      </p:sp>
      <p:sp>
        <p:nvSpPr>
          <p:cNvPr id="4" name="Footer Placeholder 3"/>
          <p:cNvSpPr>
            <a:spLocks noGrp="1"/>
          </p:cNvSpPr>
          <p:nvPr>
            <p:ph type="ftr" sz="quarter" idx="2"/>
          </p:nvPr>
        </p:nvSpPr>
        <p:spPr>
          <a:xfrm>
            <a:off x="0" y="8917301"/>
            <a:ext cx="3078058" cy="469583"/>
          </a:xfrm>
          <a:prstGeom prst="rect">
            <a:avLst/>
          </a:prstGeom>
        </p:spPr>
        <p:txBody>
          <a:bodyPr vert="horz" lIns="91714" tIns="45857" rIns="91714" bIns="45857" rtlCol="0" anchor="b"/>
          <a:lstStyle>
            <a:lvl1pPr algn="l">
              <a:defRPr sz="1200"/>
            </a:lvl1pPr>
          </a:lstStyle>
          <a:p>
            <a:endParaRPr lang="en-US"/>
          </a:p>
        </p:txBody>
      </p:sp>
      <p:sp>
        <p:nvSpPr>
          <p:cNvPr id="5" name="Slide Number Placeholder 4"/>
          <p:cNvSpPr>
            <a:spLocks noGrp="1"/>
          </p:cNvSpPr>
          <p:nvPr>
            <p:ph type="sldNum" sz="quarter" idx="3"/>
          </p:nvPr>
        </p:nvSpPr>
        <p:spPr>
          <a:xfrm>
            <a:off x="4022824" y="8917301"/>
            <a:ext cx="3078058" cy="469583"/>
          </a:xfrm>
          <a:prstGeom prst="rect">
            <a:avLst/>
          </a:prstGeom>
        </p:spPr>
        <p:txBody>
          <a:bodyPr vert="horz" lIns="91714" tIns="45857" rIns="91714" bIns="45857" rtlCol="0" anchor="b"/>
          <a:lstStyle>
            <a:lvl1pPr algn="r">
              <a:defRPr sz="1200"/>
            </a:lvl1pPr>
          </a:lstStyle>
          <a:p>
            <a:fld id="{D43988FF-112B-42AC-91B0-15147A67C55A}" type="slidenum">
              <a:rPr lang="en-US" smtClean="0"/>
              <a:t>‹#›</a:t>
            </a:fld>
            <a:endParaRPr lang="en-US"/>
          </a:p>
        </p:txBody>
      </p:sp>
    </p:spTree>
    <p:extLst>
      <p:ext uri="{BB962C8B-B14F-4D97-AF65-F5344CB8AC3E}">
        <p14:creationId xmlns:p14="http://schemas.microsoft.com/office/powerpoint/2010/main" val="2694613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40" cy="469424"/>
          </a:xfrm>
          <a:prstGeom prst="rect">
            <a:avLst/>
          </a:prstGeom>
        </p:spPr>
        <p:txBody>
          <a:bodyPr vert="horz" lIns="94218" tIns="47109" rIns="94218" bIns="47109" rtlCol="0"/>
          <a:lstStyle>
            <a:lvl1pPr algn="l">
              <a:defRPr sz="1200"/>
            </a:lvl1pPr>
          </a:lstStyle>
          <a:p>
            <a:endParaRPr lang="en-US"/>
          </a:p>
        </p:txBody>
      </p:sp>
      <p:sp>
        <p:nvSpPr>
          <p:cNvPr id="3" name="Date Placeholder 2"/>
          <p:cNvSpPr>
            <a:spLocks noGrp="1"/>
          </p:cNvSpPr>
          <p:nvPr>
            <p:ph type="dt" idx="1"/>
          </p:nvPr>
        </p:nvSpPr>
        <p:spPr>
          <a:xfrm>
            <a:off x="4023093" y="0"/>
            <a:ext cx="3077740" cy="469424"/>
          </a:xfrm>
          <a:prstGeom prst="rect">
            <a:avLst/>
          </a:prstGeom>
        </p:spPr>
        <p:txBody>
          <a:bodyPr vert="horz" lIns="94218" tIns="47109" rIns="94218" bIns="47109" rtlCol="0"/>
          <a:lstStyle>
            <a:lvl1pPr algn="r">
              <a:defRPr sz="1200"/>
            </a:lvl1pPr>
          </a:lstStyle>
          <a:p>
            <a:fld id="{08A57C49-617D-49F4-955F-2B724E65FA10}" type="datetimeFigureOut">
              <a:rPr lang="en-US" smtClean="0"/>
              <a:t>9/27/2022</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18" tIns="47109" rIns="94218" bIns="47109"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18" tIns="47109" rIns="94218" bIns="4710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40" cy="469424"/>
          </a:xfrm>
          <a:prstGeom prst="rect">
            <a:avLst/>
          </a:prstGeom>
        </p:spPr>
        <p:txBody>
          <a:bodyPr vert="horz" lIns="94218" tIns="47109" rIns="94218" bIns="47109"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2"/>
            <a:ext cx="3077740" cy="469424"/>
          </a:xfrm>
          <a:prstGeom prst="rect">
            <a:avLst/>
          </a:prstGeom>
        </p:spPr>
        <p:txBody>
          <a:bodyPr vert="horz" lIns="94218" tIns="47109" rIns="94218" bIns="47109" rtlCol="0" anchor="b"/>
          <a:lstStyle>
            <a:lvl1pPr algn="r">
              <a:defRPr sz="1200"/>
            </a:lvl1pPr>
          </a:lstStyle>
          <a:p>
            <a:fld id="{3C5ECBB9-E94C-407A-BCD5-4517B98967CF}" type="slidenum">
              <a:rPr lang="en-US" smtClean="0"/>
              <a:t>‹#›</a:t>
            </a:fld>
            <a:endParaRPr lang="en-US"/>
          </a:p>
        </p:txBody>
      </p:sp>
    </p:spTree>
    <p:extLst>
      <p:ext uri="{BB962C8B-B14F-4D97-AF65-F5344CB8AC3E}">
        <p14:creationId xmlns:p14="http://schemas.microsoft.com/office/powerpoint/2010/main" val="2888578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hbr.org/2019/11/is-china-actually-stealing-american-jobs-and-wealth"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hbr.org/2019/11/is-china-actually-stealing-american-jobs-and-wealth"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a:t>
            </a:fld>
            <a:endParaRPr lang="en-US"/>
          </a:p>
        </p:txBody>
      </p:sp>
    </p:spTree>
    <p:extLst>
      <p:ext uri="{BB962C8B-B14F-4D97-AF65-F5344CB8AC3E}">
        <p14:creationId xmlns:p14="http://schemas.microsoft.com/office/powerpoint/2010/main" val="3162429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personal income</a:t>
            </a:r>
            <a:r>
              <a:rPr lang="en-US" baseline="0" dirty="0"/>
              <a:t> increases in China, so too does access to such modern amenities as the Internet. Growth in the US has begun to climb again most recently after having  stabilized for much of the past decade.</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10</a:t>
            </a:fld>
            <a:endParaRPr lang="en-US"/>
          </a:p>
        </p:txBody>
      </p:sp>
    </p:spTree>
    <p:extLst>
      <p:ext uri="{BB962C8B-B14F-4D97-AF65-F5344CB8AC3E}">
        <p14:creationId xmlns:p14="http://schemas.microsoft.com/office/powerpoint/2010/main" val="2944153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Mobile phone penetration</a:t>
            </a:r>
            <a:r>
              <a:rPr lang="en-US" baseline="0" dirty="0"/>
              <a:t> is over 100% in both countries. We included the numbers for Hong Kong, the highest penetration rate in the world – the average person owns more than two! The United States has fallen behind in this measure of communications technology.</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11</a:t>
            </a:fld>
            <a:endParaRPr lang="en-US"/>
          </a:p>
        </p:txBody>
      </p:sp>
    </p:spTree>
    <p:extLst>
      <p:ext uri="{BB962C8B-B14F-4D97-AF65-F5344CB8AC3E}">
        <p14:creationId xmlns:p14="http://schemas.microsoft.com/office/powerpoint/2010/main" val="3799413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0" dirty="0"/>
              <a:t>Using International Energy Agency (IEA) data, we show on the percentage share of fossil fuel versus renewable energy sources used in electricity generation. This shows that both countries continue to reduce the use of fossil fuels while increasing use of renewable energy in electricity generation. To create the graph, we calculated the fossil fuels metric by combining metrics for electricity production from coal, oil  and natural gas, and we calculated the renewable energy metric by combining metrics for electricity generation from biofuels, waste, nuclear, hydro, geothermal, solar photovoltaic, solar thermal and wind power. We converted to percentages the original IEA data for gigawatt hours of each energy source. </a:t>
            </a:r>
          </a:p>
          <a:p>
            <a:endParaRPr lang="en-US" b="0" dirty="0"/>
          </a:p>
          <a:p>
            <a:endParaRPr lang="en-US" dirty="0"/>
          </a:p>
        </p:txBody>
      </p:sp>
      <p:sp>
        <p:nvSpPr>
          <p:cNvPr id="4" name="Slide Number Placeholder 3"/>
          <p:cNvSpPr>
            <a:spLocks noGrp="1"/>
          </p:cNvSpPr>
          <p:nvPr>
            <p:ph type="sldNum" sz="quarter" idx="5"/>
          </p:nvPr>
        </p:nvSpPr>
        <p:spPr/>
        <p:txBody>
          <a:bodyPr/>
          <a:lstStyle/>
          <a:p>
            <a:fld id="{3C5ECBB9-E94C-407A-BCD5-4517B98967CF}" type="slidenum">
              <a:rPr lang="en-US" smtClean="0"/>
              <a:t>12</a:t>
            </a:fld>
            <a:endParaRPr lang="en-US"/>
          </a:p>
        </p:txBody>
      </p:sp>
    </p:spTree>
    <p:extLst>
      <p:ext uri="{BB962C8B-B14F-4D97-AF65-F5344CB8AC3E}">
        <p14:creationId xmlns:p14="http://schemas.microsoft.com/office/powerpoint/2010/main" val="781904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Environmental Performance Index (EPI) provides a standardized national-level score for 180 nations over time reflecting collective performance across a range of indicators including </a:t>
            </a:r>
            <a:r>
              <a:rPr lang="en-US" b="0" i="0" dirty="0">
                <a:solidFill>
                  <a:srgbClr val="575757"/>
                </a:solidFill>
                <a:effectLst/>
                <a:latin typeface="Times New Roman" panose="02020603050405020304" pitchFamily="18" charset="0"/>
              </a:rPr>
              <a:t>air quality, climate change governance, pollution emissions, sanitation, waste management, biodiversity and ecosystem services, for which a higher score indicates superior performance. The U.S. consistently outperforms China during the observed 2006-2022 period, both declining in environmental performance following the 2008 financial crisis and recovering by 2016, and then declining both declining again between 2016 and </a:t>
            </a:r>
            <a:r>
              <a:rPr lang="en-US" b="0" i="0">
                <a:solidFill>
                  <a:srgbClr val="575757"/>
                </a:solidFill>
                <a:effectLst/>
                <a:latin typeface="Times New Roman" panose="02020603050405020304" pitchFamily="18" charset="0"/>
              </a:rPr>
              <a:t>2022.</a:t>
            </a:r>
            <a:endParaRPr lang="en-US" dirty="0"/>
          </a:p>
        </p:txBody>
      </p:sp>
      <p:sp>
        <p:nvSpPr>
          <p:cNvPr id="4" name="Slide Number Placeholder 3"/>
          <p:cNvSpPr>
            <a:spLocks noGrp="1"/>
          </p:cNvSpPr>
          <p:nvPr>
            <p:ph type="sldNum" sz="quarter" idx="5"/>
          </p:nvPr>
        </p:nvSpPr>
        <p:spPr/>
        <p:txBody>
          <a:bodyPr/>
          <a:lstStyle/>
          <a:p>
            <a:fld id="{3C5ECBB9-E94C-407A-BCD5-4517B98967CF}" type="slidenum">
              <a:rPr lang="en-US" smtClean="0"/>
              <a:t>13</a:t>
            </a:fld>
            <a:endParaRPr lang="en-US"/>
          </a:p>
        </p:txBody>
      </p:sp>
    </p:spTree>
    <p:extLst>
      <p:ext uri="{BB962C8B-B14F-4D97-AF65-F5344CB8AC3E}">
        <p14:creationId xmlns:p14="http://schemas.microsoft.com/office/powerpoint/2010/main" val="3607709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Knowing when to “per capita adjust” is crucial and provides for a more thorough understanding of the phenomenon of interest. We observe electricity use in each countries in both per capita (top-left) and total use (bottom-right) form. The per capita metric allows for greater comparability of the U.S. and China given the two nations have very different population sizes, and shows that while U.S. still exceeds China, it is declining while China’s per capita use is increasing, suggesting China may soon surpass the U.S. in electricity use (even when controlling for population size). </a:t>
            </a:r>
          </a:p>
          <a:p>
            <a:endParaRPr lang="en-US" dirty="0"/>
          </a:p>
          <a:p>
            <a:r>
              <a:rPr lang="en-US" dirty="0"/>
              <a:t>When measured in total use (bottom-right) we see China’s massive increase in electricity consumption in raw form, having surpassed the U.S. after 2010. </a:t>
            </a:r>
          </a:p>
        </p:txBody>
      </p:sp>
      <p:sp>
        <p:nvSpPr>
          <p:cNvPr id="4" name="Slide Number Placeholder 3"/>
          <p:cNvSpPr>
            <a:spLocks noGrp="1"/>
          </p:cNvSpPr>
          <p:nvPr>
            <p:ph type="sldNum" sz="quarter" idx="10"/>
          </p:nvPr>
        </p:nvSpPr>
        <p:spPr/>
        <p:txBody>
          <a:bodyPr/>
          <a:lstStyle/>
          <a:p>
            <a:fld id="{3C5ECBB9-E94C-407A-BCD5-4517B98967CF}" type="slidenum">
              <a:rPr lang="en-US" smtClean="0"/>
              <a:t>14</a:t>
            </a:fld>
            <a:endParaRPr lang="en-US"/>
          </a:p>
        </p:txBody>
      </p:sp>
    </p:spTree>
    <p:extLst>
      <p:ext uri="{BB962C8B-B14F-4D97-AF65-F5344CB8AC3E}">
        <p14:creationId xmlns:p14="http://schemas.microsoft.com/office/powerpoint/2010/main" val="4067004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Directly reflecting the electricity use patterns in both countries are the carbon dioxide (CO2) emissions: The per capita emissions (top-left) in the U.S. are declining though still exceed China, yet China’s increasing emissions appear on track to surpassing the U.S. when controlling for population size. Total CO2 emissions (bottom-right) show that irrespective of population size, China continues to widen the post-2005 gap whereby it surpassed the U.S. in emissions, rapidly increasing while U.S. total emissions slowly decline. </a:t>
            </a:r>
          </a:p>
        </p:txBody>
      </p:sp>
      <p:sp>
        <p:nvSpPr>
          <p:cNvPr id="4" name="Slide Number Placeholder 3"/>
          <p:cNvSpPr>
            <a:spLocks noGrp="1"/>
          </p:cNvSpPr>
          <p:nvPr>
            <p:ph type="sldNum" sz="quarter" idx="10"/>
          </p:nvPr>
        </p:nvSpPr>
        <p:spPr/>
        <p:txBody>
          <a:bodyPr/>
          <a:lstStyle/>
          <a:p>
            <a:fld id="{3C5ECBB9-E94C-407A-BCD5-4517B98967CF}" type="slidenum">
              <a:rPr lang="en-US" smtClean="0"/>
              <a:t>15</a:t>
            </a:fld>
            <a:endParaRPr lang="en-US"/>
          </a:p>
        </p:txBody>
      </p:sp>
    </p:spTree>
    <p:extLst>
      <p:ext uri="{BB962C8B-B14F-4D97-AF65-F5344CB8AC3E}">
        <p14:creationId xmlns:p14="http://schemas.microsoft.com/office/powerpoint/2010/main" val="2119282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International Organization for Standardization (ISO) 14001 certification is the “e</a:t>
            </a:r>
            <a:r>
              <a:rPr lang="en-US" b="0" i="0" dirty="0">
                <a:solidFill>
                  <a:srgbClr val="BDC1C6"/>
                </a:solidFill>
                <a:effectLst/>
                <a:latin typeface="Roboto" panose="02000000000000000000" pitchFamily="2" charset="0"/>
              </a:rPr>
              <a:t>nvironmental management” certification earned </a:t>
            </a:r>
            <a:r>
              <a:rPr lang="en-US" dirty="0"/>
              <a:t>by businesses and other organizations</a:t>
            </a:r>
            <a:r>
              <a:rPr lang="en-US" b="0" i="0" dirty="0">
                <a:solidFill>
                  <a:srgbClr val="BDC1C6"/>
                </a:solidFill>
                <a:effectLst/>
                <a:latin typeface="Roboto" panose="02000000000000000000" pitchFamily="2" charset="0"/>
              </a:rPr>
              <a:t> that demonstrate sustainable operations. China’s 2020 increase from 2019 was the sharpest to date, and the country’s </a:t>
            </a:r>
            <a:r>
              <a:rPr lang="en-US" dirty="0"/>
              <a:t>meteoric increase across the observed time period in these certifications comes as a result of the 2001 accession to the World Trade Organization (WTO). While joining the WTO enabled China to export to significantly more foreign markets than years prior, this also brought substantial consumer demand and other pressure for Chinese firms producing exported goods to follow sound environmental standards. Hence the post-accession years were marked by significant increases in ISO 14001 certifications, more than any other country in the world.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6BEADA-AC54-47EF-8CAF-5B39CEEE9F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9663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dirty="0"/>
              <a:t>According to WGI: “Voice and Accountability reflects perceptions of the extent to which a country's citizens are able to participate in selecting their government, as well as freedom of expression, freedom of association, and a free media.” We see an ongoing divide between the two nations, the U.S. scoring higher than China given the lack of democracy and restriction of free speech expression in the latter. Both countries, however, are slowly declining. </a:t>
            </a:r>
            <a:endParaRPr lang="en-US" i="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6BEADA-AC54-47EF-8CAF-5B39CEEE9F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84654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Times New Roman" panose="02020603050405020304" pitchFamily="18" charset="0"/>
              </a:rPr>
              <a:t>The fiscal capacity of Chinese local governments continues in 2020 to remain significantly lower than previous decades, particularly following significant decline in fiscal decentralization since Xi Jinping’s 2013 assumption of office as Chinese President. That is, tax revenue collected has shifted toward central government coffers and away from state and local governments. The U.S. in 2020 continues to show little change. </a:t>
            </a:r>
          </a:p>
          <a:p>
            <a:r>
              <a:rPr lang="en-US" sz="1800" dirty="0">
                <a:effectLst/>
                <a:latin typeface="Times New Roman" panose="02020603050405020304" pitchFamily="18" charset="0"/>
                <a:ea typeface="Times New Roman" panose="02020603050405020304" pitchFamily="18" charset="0"/>
              </a:rPr>
              <a:t>Fiscal decentralization refers to the extent to which sub-central (state and local) governments collect their own tax revenue, which is important for state/local official’s control of the fiscal capacity used to finance governance activities. We use IMF Government Finance Statistical Yearbooks and estimate fiscal decentralization as the proportion of combined state and local revenue (numerator) and central government tax revenue (denominator), producing a ratio for which a larger value denotes a greater degree of fiscal decentralization, or conditions where central government permits subnational governments to collect their own tax revenue to a greater degree, as opposed to fiscally centralized systems where only the central government collects tax revenue. Our approach is a refinement to </a:t>
            </a:r>
            <a:r>
              <a:rPr lang="en-US" sz="1800" dirty="0" err="1">
                <a:effectLst/>
                <a:latin typeface="Times New Roman" panose="02020603050405020304" pitchFamily="18" charset="0"/>
                <a:ea typeface="Times New Roman" panose="02020603050405020304" pitchFamily="18" charset="0"/>
              </a:rPr>
              <a:t>Dziobek</a:t>
            </a:r>
            <a:r>
              <a:rPr lang="en-US" sz="1800" dirty="0">
                <a:effectLst/>
                <a:latin typeface="Times New Roman" panose="02020603050405020304" pitchFamily="18" charset="0"/>
                <a:ea typeface="Times New Roman" panose="02020603050405020304" pitchFamily="18" charset="0"/>
              </a:rPr>
              <a:t> et al. (2011), who measure fiscal decentralization as the proportion of central government tax revenue and general government tax revenue (all government revenue), which is less immediately representative of the amount of tax revenue that subnational governments generate in each country relative to central government. Our measure also shows greater variation and fewer missing values than taking the ratio of state and local divided by general government revenue. </a:t>
            </a:r>
          </a:p>
          <a:p>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rPr>
              <a:t>Reference: </a:t>
            </a:r>
            <a:r>
              <a:rPr lang="en-US" sz="1800" dirty="0" err="1">
                <a:effectLst/>
                <a:latin typeface="Times New Roman" panose="02020603050405020304" pitchFamily="18" charset="0"/>
                <a:ea typeface="Times New Roman" panose="02020603050405020304" pitchFamily="18" charset="0"/>
              </a:rPr>
              <a:t>Dziobek</a:t>
            </a:r>
            <a:r>
              <a:rPr lang="en-US" sz="1800" dirty="0">
                <a:effectLst/>
                <a:latin typeface="Times New Roman" panose="02020603050405020304" pitchFamily="18" charset="0"/>
                <a:ea typeface="Times New Roman" panose="02020603050405020304" pitchFamily="18" charset="0"/>
              </a:rPr>
              <a:t>, Claudia, Carlos </a:t>
            </a:r>
            <a:r>
              <a:rPr lang="en-US" sz="1800" dirty="0" err="1">
                <a:effectLst/>
                <a:latin typeface="Times New Roman" panose="02020603050405020304" pitchFamily="18" charset="0"/>
                <a:ea typeface="Times New Roman" panose="02020603050405020304" pitchFamily="18" charset="0"/>
              </a:rPr>
              <a:t>Mangas</a:t>
            </a:r>
            <a:r>
              <a:rPr lang="en-US" sz="1800" dirty="0">
                <a:effectLst/>
                <a:latin typeface="Times New Roman" panose="02020603050405020304" pitchFamily="18" charset="0"/>
                <a:ea typeface="Times New Roman" panose="02020603050405020304" pitchFamily="18" charset="0"/>
              </a:rPr>
              <a:t>, and </a:t>
            </a:r>
            <a:r>
              <a:rPr lang="en-US" sz="1800" dirty="0" err="1">
                <a:effectLst/>
                <a:latin typeface="Times New Roman" panose="02020603050405020304" pitchFamily="18" charset="0"/>
                <a:ea typeface="Times New Roman" panose="02020603050405020304" pitchFamily="18" charset="0"/>
              </a:rPr>
              <a:t>Phebby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Kufa</a:t>
            </a:r>
            <a:r>
              <a:rPr lang="en-US" sz="1800" dirty="0">
                <a:effectLst/>
                <a:latin typeface="Times New Roman" panose="02020603050405020304" pitchFamily="18" charset="0"/>
                <a:ea typeface="Times New Roman" panose="02020603050405020304" pitchFamily="18" charset="0"/>
              </a:rPr>
              <a:t>. 2011. “Measuring Fiscal Decentralization – Exploring the IMF’s Databases.” </a:t>
            </a:r>
            <a:r>
              <a:rPr lang="en-US" sz="1800" i="1" dirty="0">
                <a:effectLst/>
                <a:latin typeface="Times New Roman" panose="02020603050405020304" pitchFamily="18" charset="0"/>
                <a:ea typeface="Times New Roman" panose="02020603050405020304" pitchFamily="18" charset="0"/>
              </a:rPr>
              <a:t>IMF Working Paper</a:t>
            </a:r>
            <a:r>
              <a:rPr lang="en-US" sz="1800" dirty="0">
                <a:effectLst/>
                <a:latin typeface="Times New Roman" panose="02020603050405020304" pitchFamily="18" charset="0"/>
                <a:ea typeface="Times New Roman" panose="02020603050405020304" pitchFamily="18" charset="0"/>
              </a:rPr>
              <a:t>, no. WP/11/126.</a:t>
            </a:r>
            <a:endParaRPr lang="en-US" sz="1800" dirty="0">
              <a:effectLst/>
              <a:latin typeface="Arial" panose="020B0604020202020204" pitchFamily="34" charset="0"/>
              <a:ea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3C5ECBB9-E94C-407A-BCD5-4517B98967CF}" type="slidenum">
              <a:rPr lang="en-US" smtClean="0"/>
              <a:t>18</a:t>
            </a:fld>
            <a:endParaRPr lang="en-US"/>
          </a:p>
        </p:txBody>
      </p:sp>
    </p:spTree>
    <p:extLst>
      <p:ext uri="{BB962C8B-B14F-4D97-AF65-F5344CB8AC3E}">
        <p14:creationId xmlns:p14="http://schemas.microsoft.com/office/powerpoint/2010/main" val="967969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2020, we see a marginal decline in Chinese military spending while that of the U.S. only continues to climb.</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19</a:t>
            </a:fld>
            <a:endParaRPr lang="en-US"/>
          </a:p>
        </p:txBody>
      </p:sp>
    </p:spTree>
    <p:extLst>
      <p:ext uri="{BB962C8B-B14F-4D97-AF65-F5344CB8AC3E}">
        <p14:creationId xmlns:p14="http://schemas.microsoft.com/office/powerpoint/2010/main" val="2925523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5ECBB9-E94C-407A-BCD5-4517B98967CF}" type="slidenum">
              <a:rPr lang="en-US" smtClean="0"/>
              <a:t>2</a:t>
            </a:fld>
            <a:endParaRPr lang="en-US"/>
          </a:p>
        </p:txBody>
      </p:sp>
    </p:spTree>
    <p:extLst>
      <p:ext uri="{BB962C8B-B14F-4D97-AF65-F5344CB8AC3E}">
        <p14:creationId xmlns:p14="http://schemas.microsoft.com/office/powerpoint/2010/main" val="960036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higher</a:t>
            </a:r>
            <a:r>
              <a:rPr lang="en-US" baseline="0" dirty="0"/>
              <a:t> numbers reflect </a:t>
            </a:r>
            <a:r>
              <a:rPr lang="en-US" u="sng" baseline="0" dirty="0"/>
              <a:t>less</a:t>
            </a:r>
            <a:r>
              <a:rPr lang="en-US" baseline="0" dirty="0"/>
              <a:t> corruption, specifically of the bribery sort. Marginal improvements can be seen in China during the last five years. Again, we have provided the Hong Kong numbers to suggest how things might be improved in the two larger entities. Denmark was ranked #1 with a score of 88, South Sudan was ranked #180 (last) with a score of 11, while the U.S. was ranked #27, Hong Kong #12, and China #66 for the 2021 Index. As can be seen in the chart, the US fell to its worst level ever to 67; on this report card that’s a D. The good news – China continues to move up.</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20</a:t>
            </a:fld>
            <a:endParaRPr lang="en-US"/>
          </a:p>
        </p:txBody>
      </p:sp>
    </p:spTree>
    <p:extLst>
      <p:ext uri="{BB962C8B-B14F-4D97-AF65-F5344CB8AC3E}">
        <p14:creationId xmlns:p14="http://schemas.microsoft.com/office/powerpoint/2010/main" val="3272250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Piracy</a:t>
            </a:r>
            <a:r>
              <a:rPr lang="en-US" baseline="0" dirty="0"/>
              <a:t> rates continue to declining in all three places. We do note that despite the lower piracy rate for the U.S., more money is lost to software piracy in the U.S. than in any other country. The 2016 losses in the U.S. were $8.6 billion, China $6.8 billion, and Hong Kong $277 million. See </a:t>
            </a:r>
            <a:r>
              <a:rPr lang="en-US" dirty="0">
                <a:hlinkClick r:id="rId3"/>
              </a:rPr>
              <a:t>https://hbr.org/2019/11/is-china-actually-stealing-american-jobs-and-wealth</a:t>
            </a:r>
            <a:r>
              <a:rPr lang="en-US" baseline="0" dirty="0"/>
              <a:t> for more details. Additionally, BSA.org, the source of our data opines on the US-China conflicts over IP circa 2018: “…BSA calls on both the U.S. and Chinese governments to engage in dialogue toward achieving mutually beneficial solutions to these challenges” (i.e., IP piracy). The 2022 ranking of  the twenty  worst  pirates (https://www.revenera.com/blog/software-monetization/software-piracy-stat-watch/ ) has  China at #1, Russia at #2, and the USA at #3.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21</a:t>
            </a:fld>
            <a:endParaRPr lang="en-US"/>
          </a:p>
        </p:txBody>
      </p:sp>
    </p:spTree>
    <p:extLst>
      <p:ext uri="{BB962C8B-B14F-4D97-AF65-F5344CB8AC3E}">
        <p14:creationId xmlns:p14="http://schemas.microsoft.com/office/powerpoint/2010/main" val="2041156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2020 marked the lowest point in Chinese exports to the U.S. since 2012, having weathered both a trade war waged by the U.S. Trump administration and the shipping and consumption shocks of the COVID-19 pandemic. Positive trends show, however, in increases for both countries in 2021 including a new high for exports to China from the U.S.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23</a:t>
            </a:fld>
            <a:endParaRPr lang="en-US"/>
          </a:p>
        </p:txBody>
      </p:sp>
    </p:spTree>
    <p:extLst>
      <p:ext uri="{BB962C8B-B14F-4D97-AF65-F5344CB8AC3E}">
        <p14:creationId xmlns:p14="http://schemas.microsoft.com/office/powerpoint/2010/main" val="30856539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US/China trade has dipped three times in this century, 2009, 2016, and 2020. All these declines have been associated with declines in the trade deficit of the US.  We should note however, two caveats: (1) The U.S. has a trade surplus with China in services as with the rest of the world. (2) Many of the products sent from China to the U.S. are simply assembled in China. For example, the value of iPhone 3G shipped from China to the U.S. contains only 3.6% of components and labor from China. Overall, the continuing U.S. trade deficit with China represents a growing policy problem for the world.</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24</a:t>
            </a:fld>
            <a:endParaRPr lang="en-US"/>
          </a:p>
        </p:txBody>
      </p:sp>
    </p:spTree>
    <p:extLst>
      <p:ext uri="{BB962C8B-B14F-4D97-AF65-F5344CB8AC3E}">
        <p14:creationId xmlns:p14="http://schemas.microsoft.com/office/powerpoint/2010/main" val="28277661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7143">
              <a:defRPr/>
            </a:pPr>
            <a:r>
              <a:rPr lang="en-US" dirty="0"/>
              <a:t>In 1994, the yuan was pegged to the U.S. dollar at a value of 8.28, for the purpose of taming domestic instability and to benefit PRC exports. In July 2005, due to pressure from China’s major trading partners, China moved away from the fixed dollar peg, allowing the yuan to gradually appreciate. China sought to internationalize the yuan, which requires  a stronger currency. One goal to this end was to get the yuan added to the International Monetary Fund’s Special Drawing Rights basket of reserve currencies—which in 2015 the yuan officially was. However, between the end of 2013 and start of 2014, the dynamics of global currency markets caused the yuan to once again depreciate and continue into 2018. Noteworthy is that this depreciation notwithstanding, it is nevertheless the Chinese government’s goal to strengthen the yuan, not weaken it, which</a:t>
            </a:r>
            <a:r>
              <a:rPr lang="en-US" baseline="0" dirty="0"/>
              <a:t> they have succeeded doing up until 2021</a:t>
            </a:r>
            <a:r>
              <a:rPr lang="en-US" dirty="0"/>
              <a:t>.  </a:t>
            </a:r>
          </a:p>
          <a:p>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25</a:t>
            </a:fld>
            <a:endParaRPr lang="en-US"/>
          </a:p>
        </p:txBody>
      </p:sp>
    </p:spTree>
    <p:extLst>
      <p:ext uri="{BB962C8B-B14F-4D97-AF65-F5344CB8AC3E}">
        <p14:creationId xmlns:p14="http://schemas.microsoft.com/office/powerpoint/2010/main" val="42268608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Investments in one another’s countries is a sign of a growing</a:t>
            </a:r>
            <a:r>
              <a:rPr lang="en-US" baseline="0" dirty="0"/>
              <a:t> interdependence and integration of the U.S. and China. The enormous spikes in 2016 and 2017 of Chinese FDI in the US certainly reflect some extent of capital flight as China’s economy became less certain. However, the Rhodium Group (see rhg.com) argues the majority of those funds traveling east across the Pacific represent strategic corporate investments in a broad array of American industrial sectors including manufacturing and real estate. However, the steep declines in Chinese investment beginning in 2017 was worrisome. In 2021, if only temporary, represents a balanced exchange of FDI.</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26</a:t>
            </a:fld>
            <a:endParaRPr lang="en-US"/>
          </a:p>
        </p:txBody>
      </p:sp>
    </p:spTree>
    <p:extLst>
      <p:ext uri="{BB962C8B-B14F-4D97-AF65-F5344CB8AC3E}">
        <p14:creationId xmlns:p14="http://schemas.microsoft.com/office/powerpoint/2010/main" val="2878749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growth</a:t>
            </a:r>
            <a:r>
              <a:rPr lang="en-US" baseline="0" dirty="0"/>
              <a:t> in Chinese holdings of U.S. treasures has in recent years slowed from its torrid pace. While some argue that this link between the two countries is dangerously volatile, the girth of this Chinese investment in the U.S. renders it much less so.</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27</a:t>
            </a:fld>
            <a:endParaRPr lang="en-US"/>
          </a:p>
        </p:txBody>
      </p:sp>
    </p:spTree>
    <p:extLst>
      <p:ext uri="{BB962C8B-B14F-4D97-AF65-F5344CB8AC3E}">
        <p14:creationId xmlns:p14="http://schemas.microsoft.com/office/powerpoint/2010/main" val="28142033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COVID has killed travel in both directions. This is very bad for bilateral cooperation – hopefully only in the short run.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28</a:t>
            </a:fld>
            <a:endParaRPr lang="en-US"/>
          </a:p>
        </p:txBody>
      </p:sp>
    </p:spTree>
    <p:extLst>
      <p:ext uri="{BB962C8B-B14F-4D97-AF65-F5344CB8AC3E}">
        <p14:creationId xmlns:p14="http://schemas.microsoft.com/office/powerpoint/2010/main" val="31125000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Perhaps the most troubling</a:t>
            </a:r>
            <a:r>
              <a:rPr lang="en-US" baseline="0" dirty="0"/>
              <a:t> data in the Barometer </a:t>
            </a:r>
            <a:r>
              <a:rPr lang="en-US" dirty="0"/>
              <a:t>are</a:t>
            </a:r>
            <a:r>
              <a:rPr lang="en-US" baseline="0" dirty="0"/>
              <a:t> year-to-year declines in the collaboration of American and Chinese inventors in 2018 and 2021. During the last decade t</a:t>
            </a:r>
            <a:r>
              <a:rPr lang="en-US" dirty="0"/>
              <a:t>he growth of collaboration in invention has been quite impressive</a:t>
            </a:r>
            <a:r>
              <a:rPr lang="en-US" baseline="0" dirty="0"/>
              <a:t> as illustrated by this graph. While the overall numbers remain small – the U.S. patent offices grants approximately 250,000 patents each year – this does demonstrate that collaboration in R&amp;D is growing fast, despite the recent declines. We have included the numbers of Chinese/California (</a:t>
            </a:r>
            <a:r>
              <a:rPr lang="en-US" u="sng" baseline="0" dirty="0"/>
              <a:t>only)</a:t>
            </a:r>
            <a:r>
              <a:rPr lang="en-US" baseline="0" dirty="0"/>
              <a:t> invention teams in orange, demonstrating the close relationship between China and the most inventive state. This has ongoing relevance to our </a:t>
            </a:r>
            <a:r>
              <a:rPr lang="en-US" i="1" baseline="0" dirty="0"/>
              <a:t>Harvard Business Review </a:t>
            </a:r>
            <a:r>
              <a:rPr lang="en-US" i="0" baseline="0" dirty="0"/>
              <a:t>argument ‘Is China actually stealing American jobs and wealth?’ See </a:t>
            </a:r>
            <a:r>
              <a:rPr lang="en-US" dirty="0">
                <a:hlinkClick r:id="rId3"/>
              </a:rPr>
              <a:t>https://hbr.org/2019/11/is-china-actually-stealing-american-jobs-and-wealth</a:t>
            </a:r>
            <a:r>
              <a:rPr lang="en-US" dirty="0"/>
              <a:t> for details.</a:t>
            </a:r>
          </a:p>
        </p:txBody>
      </p:sp>
      <p:sp>
        <p:nvSpPr>
          <p:cNvPr id="4" name="Slide Number Placeholder 3"/>
          <p:cNvSpPr>
            <a:spLocks noGrp="1"/>
          </p:cNvSpPr>
          <p:nvPr>
            <p:ph type="sldNum" sz="quarter" idx="10"/>
          </p:nvPr>
        </p:nvSpPr>
        <p:spPr/>
        <p:txBody>
          <a:bodyPr/>
          <a:lstStyle/>
          <a:p>
            <a:fld id="{3C5ECBB9-E94C-407A-BCD5-4517B98967CF}" type="slidenum">
              <a:rPr lang="en-US" smtClean="0"/>
              <a:t>29</a:t>
            </a:fld>
            <a:endParaRPr lang="en-US"/>
          </a:p>
        </p:txBody>
      </p:sp>
    </p:spTree>
    <p:extLst>
      <p:ext uri="{BB962C8B-B14F-4D97-AF65-F5344CB8AC3E}">
        <p14:creationId xmlns:p14="http://schemas.microsoft.com/office/powerpoint/2010/main" val="42944027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might say that</a:t>
            </a:r>
            <a:r>
              <a:rPr lang="en-US" baseline="0" dirty="0"/>
              <a:t> increases in trade disputes between the two countries is a bad thing. To the contrary, we see the increasing use of the WTO to mediate such disputes a sign of a healthy trade relationship. Third party mediation is the best prophylactic against the damaging trade wars of the past. Unfortunately, in 2019 -2021 trade disputes were argued over in the press, not at the WTO. This is not good for either party.</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30</a:t>
            </a:fld>
            <a:endParaRPr lang="en-US"/>
          </a:p>
        </p:txBody>
      </p:sp>
    </p:spTree>
    <p:extLst>
      <p:ext uri="{BB962C8B-B14F-4D97-AF65-F5344CB8AC3E}">
        <p14:creationId xmlns:p14="http://schemas.microsoft.com/office/powerpoint/2010/main" val="1820887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economic impact of COVID-19 is seen in 2020 with the first decline in U.S. GDP per capita since the 2008 financial crisis, while GDP per capita rose in China. This may signal stronger economic recovery on the part of China, but one should also consider that China experienced pandemic conditions months before most of the world, including the U.S., and thus recovered earlier. Both economies bounced back in 2021.</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5ECBB9-E94C-407A-BCD5-4517B98967C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7322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were unable to find data for the numbers of American college students studying in China during 2021. Both COVID and U.S. government policies have worked to decrease the numbers of Chinese college students in the U.S. Again, we can hope this is a short-term problem. But the overall declines in these data is fraught for the future of collaboration and cooperation at all levels. The large decline in Chinese students also means a substantial loss of services exports for the U.S. in terms of lost tuition dollars.</a:t>
            </a:r>
          </a:p>
        </p:txBody>
      </p:sp>
      <p:sp>
        <p:nvSpPr>
          <p:cNvPr id="4" name="Slide Number Placeholder 3"/>
          <p:cNvSpPr>
            <a:spLocks noGrp="1"/>
          </p:cNvSpPr>
          <p:nvPr>
            <p:ph type="sldNum" sz="quarter" idx="10"/>
          </p:nvPr>
        </p:nvSpPr>
        <p:spPr/>
        <p:txBody>
          <a:bodyPr/>
          <a:lstStyle/>
          <a:p>
            <a:fld id="{3C5ECBB9-E94C-407A-BCD5-4517B98967CF}" type="slidenum">
              <a:rPr lang="en-US" smtClean="0"/>
              <a:t>31</a:t>
            </a:fld>
            <a:endParaRPr lang="en-US"/>
          </a:p>
        </p:txBody>
      </p:sp>
    </p:spTree>
    <p:extLst>
      <p:ext uri="{BB962C8B-B14F-4D97-AF65-F5344CB8AC3E}">
        <p14:creationId xmlns:p14="http://schemas.microsoft.com/office/powerpoint/2010/main" val="15858545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recent</a:t>
            </a:r>
            <a:r>
              <a:rPr lang="en-US" baseline="0" dirty="0"/>
              <a:t> declines</a:t>
            </a:r>
            <a:r>
              <a:rPr lang="en-US" dirty="0"/>
              <a:t> in American students’ Chinese language training is troubling. It remains now a smaller drop</a:t>
            </a:r>
            <a:r>
              <a:rPr lang="en-US" baseline="0" dirty="0"/>
              <a:t> in the bucket as it is less than 1% of all American college students. Alternatively, </a:t>
            </a:r>
            <a:r>
              <a:rPr lang="en-US" u="sng" baseline="0" dirty="0"/>
              <a:t>all</a:t>
            </a:r>
            <a:r>
              <a:rPr lang="en-US" baseline="0" dirty="0"/>
              <a:t> Chinese students take English as part of their tertiary education. Chinese is the 6</a:t>
            </a:r>
            <a:r>
              <a:rPr lang="en-US" baseline="30000" dirty="0"/>
              <a:t>th</a:t>
            </a:r>
            <a:r>
              <a:rPr lang="en-US" baseline="0" dirty="0"/>
              <a:t> most popular foreign language for American students, far behind Spanish, French, German, Japanese and Italian in that order. We can find no more recent data than 2016.</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32</a:t>
            </a:fld>
            <a:endParaRPr lang="en-US"/>
          </a:p>
        </p:txBody>
      </p:sp>
    </p:spTree>
    <p:extLst>
      <p:ext uri="{BB962C8B-B14F-4D97-AF65-F5344CB8AC3E}">
        <p14:creationId xmlns:p14="http://schemas.microsoft.com/office/powerpoint/2010/main" val="42201268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Pew measures public opinions in the spring of each year, however during the last three years, Chinese authorities have not allowed Pew to conduct their surveys among the Chinese people. We are at least able to show recent data on U.S. opinion of China, which has reached another record low, likely due to the COVID-19 pandemic and the continuing negative rhetoric of American politicians.</a:t>
            </a:r>
            <a:endParaRPr lang="en-US" dirty="0"/>
          </a:p>
          <a:p>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33</a:t>
            </a:fld>
            <a:endParaRPr lang="en-US"/>
          </a:p>
        </p:txBody>
      </p:sp>
    </p:spTree>
    <p:extLst>
      <p:ext uri="{BB962C8B-B14F-4D97-AF65-F5344CB8AC3E}">
        <p14:creationId xmlns:p14="http://schemas.microsoft.com/office/powerpoint/2010/main" val="3915229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2021, the labor market in both countries recovered to an extent from the COVID-19 pandemic impact, with unemployment rates decreasing from the 2020 spike.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5ECBB9-E94C-407A-BCD5-4517B98967C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09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the COVID-19 pandemic, life expectancy dropped nearly two years in the U.S. and nearly one year in China. Life expectancy in Hong Kong slightly increased from 2019, as it was less impacted by the pandemic (denoted by a low case-fatality ratio) than the mainland. American leaders should be called to task for delivering declining longevity, falling equal to China on this fundamental statistic.</a:t>
            </a:r>
          </a:p>
        </p:txBody>
      </p:sp>
      <p:sp>
        <p:nvSpPr>
          <p:cNvPr id="4" name="Slide Number Placeholder 3"/>
          <p:cNvSpPr>
            <a:spLocks noGrp="1"/>
          </p:cNvSpPr>
          <p:nvPr>
            <p:ph type="sldNum" sz="quarter" idx="10"/>
          </p:nvPr>
        </p:nvSpPr>
        <p:spPr/>
        <p:txBody>
          <a:bodyPr/>
          <a:lstStyle/>
          <a:p>
            <a:fld id="{3C5ECBB9-E94C-407A-BCD5-4517B98967CF}" type="slidenum">
              <a:rPr lang="en-US" smtClean="0"/>
              <a:t>5</a:t>
            </a:fld>
            <a:endParaRPr lang="en-US"/>
          </a:p>
        </p:txBody>
      </p:sp>
    </p:spTree>
    <p:extLst>
      <p:ext uri="{BB962C8B-B14F-4D97-AF65-F5344CB8AC3E}">
        <p14:creationId xmlns:p14="http://schemas.microsoft.com/office/powerpoint/2010/main" val="906975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Accusations on both sides have been made about the biases in data collection. Even so, the tremendous difference in the Chinese and American governments’ efficacy in fighting the disease is manifest.</a:t>
            </a:r>
          </a:p>
        </p:txBody>
      </p:sp>
      <p:sp>
        <p:nvSpPr>
          <p:cNvPr id="4" name="Slide Number Placeholder 3"/>
          <p:cNvSpPr>
            <a:spLocks noGrp="1"/>
          </p:cNvSpPr>
          <p:nvPr>
            <p:ph type="sldNum" sz="quarter" idx="5"/>
          </p:nvPr>
        </p:nvSpPr>
        <p:spPr/>
        <p:txBody>
          <a:bodyPr/>
          <a:lstStyle/>
          <a:p>
            <a:fld id="{3C5ECBB9-E94C-407A-BCD5-4517B98967CF}" type="slidenum">
              <a:rPr lang="en-US" smtClean="0"/>
              <a:t>6</a:t>
            </a:fld>
            <a:endParaRPr lang="en-US"/>
          </a:p>
        </p:txBody>
      </p:sp>
    </p:spTree>
    <p:extLst>
      <p:ext uri="{BB962C8B-B14F-4D97-AF65-F5344CB8AC3E}">
        <p14:creationId xmlns:p14="http://schemas.microsoft.com/office/powerpoint/2010/main" val="1528800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China’s homicide rate in 2018 rose for the time on record. They have not reported new data since – this is worrisome. Meanwhile homicide levels have spiked dramatically during the COVID downturn in the U.S. economy during 2020.</a:t>
            </a:r>
          </a:p>
        </p:txBody>
      </p:sp>
      <p:sp>
        <p:nvSpPr>
          <p:cNvPr id="4" name="Slide Number Placeholder 3"/>
          <p:cNvSpPr>
            <a:spLocks noGrp="1"/>
          </p:cNvSpPr>
          <p:nvPr>
            <p:ph type="sldNum" sz="quarter" idx="10"/>
          </p:nvPr>
        </p:nvSpPr>
        <p:spPr/>
        <p:txBody>
          <a:bodyPr/>
          <a:lstStyle/>
          <a:p>
            <a:fld id="{3C5ECBB9-E94C-407A-BCD5-4517B98967CF}" type="slidenum">
              <a:rPr lang="en-US" smtClean="0"/>
              <a:t>7</a:t>
            </a:fld>
            <a:endParaRPr lang="en-US"/>
          </a:p>
        </p:txBody>
      </p:sp>
    </p:spTree>
    <p:extLst>
      <p:ext uri="{BB962C8B-B14F-4D97-AF65-F5344CB8AC3E}">
        <p14:creationId xmlns:p14="http://schemas.microsoft.com/office/powerpoint/2010/main" val="2738845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2025 population pyramids predict domestic disruptions far into the current decade for both countries. That is, too many old people being supported by too few young people. We have been feeling the effects of this demographic disaster in the United States for the last decade. For both countries much worse is coming during the next two decades. Current social systems designed in the last century will continue to crumble.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5ECBB9-E94C-407A-BCD5-4517B98967C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776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composite measure reflecting inequality in achievement between women and men in three dimensions: reproductive health, empowerment and the labor market. Switzerland scores best (gender inequality is lowest) at 0.039; Papua New Guinea and Chad are worst at greater than 0.70. Things are degrading in both countries </a:t>
            </a:r>
            <a:r>
              <a:rPr lang="en-US" dirty="0" err="1"/>
              <a:t>durin</a:t>
            </a:r>
            <a:r>
              <a:rPr lang="en-US" dirty="0"/>
              <a:t> </a:t>
            </a:r>
            <a:r>
              <a:rPr lang="en-US"/>
              <a:t>2020.</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9</a:t>
            </a:fld>
            <a:endParaRPr lang="en-US"/>
          </a:p>
        </p:txBody>
      </p:sp>
    </p:spTree>
    <p:extLst>
      <p:ext uri="{BB962C8B-B14F-4D97-AF65-F5344CB8AC3E}">
        <p14:creationId xmlns:p14="http://schemas.microsoft.com/office/powerpoint/2010/main" val="86559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80F1950-9B1E-482D-9E1D-B42F4447CD1C}" type="datetime1">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863759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37F283-510F-4B6E-AAF8-659F627679BD}" type="datetime1">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83671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762D79-7881-4A3D-B94F-C38D83B044D7}" type="datetime1">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470542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CDE4C-4B2B-424D-A05F-035ACE42244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F3E29BF5-DCBC-4E72-83D2-871FD3FCC83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B27E8EA0-70F9-4681-A4A4-AEA835F2B6E1}"/>
              </a:ext>
            </a:extLst>
          </p:cNvPr>
          <p:cNvSpPr>
            <a:spLocks noGrp="1"/>
          </p:cNvSpPr>
          <p:nvPr>
            <p:ph type="dt" sz="half" idx="10"/>
          </p:nvPr>
        </p:nvSpPr>
        <p:spPr/>
        <p:txBody>
          <a:bodyPr/>
          <a:lstStyle/>
          <a:p>
            <a:fld id="{BCDD91B8-E9A3-490E-9F84-59094EB44136}" type="datetime1">
              <a:rPr lang="en-US" smtClean="0"/>
              <a:t>9/27/2022</a:t>
            </a:fld>
            <a:endParaRPr lang="en-US"/>
          </a:p>
        </p:txBody>
      </p:sp>
      <p:sp>
        <p:nvSpPr>
          <p:cNvPr id="5" name="Footer Placeholder 4">
            <a:extLst>
              <a:ext uri="{FF2B5EF4-FFF2-40B4-BE49-F238E27FC236}">
                <a16:creationId xmlns:a16="http://schemas.microsoft.com/office/drawing/2014/main" id="{F152E500-2211-4D99-BDAB-DA3D2CDE0D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D9A2C8-9BF8-4A8A-B5AE-BCA1581AB97A}"/>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4180863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E8412-57CD-4DAB-9E95-12656D06A4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D7EF06-A190-48B0-A7AA-2745AF04DA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AC0D77-364E-4373-A2ED-55BA1A9FEDA5}"/>
              </a:ext>
            </a:extLst>
          </p:cNvPr>
          <p:cNvSpPr>
            <a:spLocks noGrp="1"/>
          </p:cNvSpPr>
          <p:nvPr>
            <p:ph type="dt" sz="half" idx="10"/>
          </p:nvPr>
        </p:nvSpPr>
        <p:spPr/>
        <p:txBody>
          <a:bodyPr/>
          <a:lstStyle/>
          <a:p>
            <a:fld id="{10A12BC4-5898-47CD-9EFD-C13CE0A2E4E9}" type="datetime1">
              <a:rPr lang="en-US" smtClean="0"/>
              <a:t>9/27/2022</a:t>
            </a:fld>
            <a:endParaRPr lang="en-US"/>
          </a:p>
        </p:txBody>
      </p:sp>
      <p:sp>
        <p:nvSpPr>
          <p:cNvPr id="5" name="Footer Placeholder 4">
            <a:extLst>
              <a:ext uri="{FF2B5EF4-FFF2-40B4-BE49-F238E27FC236}">
                <a16:creationId xmlns:a16="http://schemas.microsoft.com/office/drawing/2014/main" id="{7DAFD58D-04F9-48C8-A6D9-3C2173614B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E4E95-D8B4-4B24-818B-B048033EFCCE}"/>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3954015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FDCD5-7BA2-47BD-8E57-BACD1383686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E5328099-854B-4CD8-8883-F09F87CD839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17E9D5-39AD-4A75-967E-C5CF557BE29E}"/>
              </a:ext>
            </a:extLst>
          </p:cNvPr>
          <p:cNvSpPr>
            <a:spLocks noGrp="1"/>
          </p:cNvSpPr>
          <p:nvPr>
            <p:ph type="dt" sz="half" idx="10"/>
          </p:nvPr>
        </p:nvSpPr>
        <p:spPr/>
        <p:txBody>
          <a:bodyPr/>
          <a:lstStyle/>
          <a:p>
            <a:fld id="{D080A948-C84E-40C3-A2D4-A80AB63B8462}" type="datetime1">
              <a:rPr lang="en-US" smtClean="0"/>
              <a:t>9/27/2022</a:t>
            </a:fld>
            <a:endParaRPr lang="en-US"/>
          </a:p>
        </p:txBody>
      </p:sp>
      <p:sp>
        <p:nvSpPr>
          <p:cNvPr id="5" name="Footer Placeholder 4">
            <a:extLst>
              <a:ext uri="{FF2B5EF4-FFF2-40B4-BE49-F238E27FC236}">
                <a16:creationId xmlns:a16="http://schemas.microsoft.com/office/drawing/2014/main" id="{E09190DC-F371-4BD6-A635-D00A47683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B40201-067C-4043-A959-30ABE3C8389C}"/>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1089616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90825-22D7-40B8-9D7C-74769A41F2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D9AC44-08A9-4308-9DA9-C5669F5E852C}"/>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89B66F-FEC8-4747-AE71-5E311D4F3FF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6023A6-1936-4CED-91CC-E8C30E2C0DD0}"/>
              </a:ext>
            </a:extLst>
          </p:cNvPr>
          <p:cNvSpPr>
            <a:spLocks noGrp="1"/>
          </p:cNvSpPr>
          <p:nvPr>
            <p:ph type="dt" sz="half" idx="10"/>
          </p:nvPr>
        </p:nvSpPr>
        <p:spPr/>
        <p:txBody>
          <a:bodyPr/>
          <a:lstStyle/>
          <a:p>
            <a:fld id="{D61B3D74-DDF3-4052-914E-291C365D8983}" type="datetime1">
              <a:rPr lang="en-US" smtClean="0"/>
              <a:t>9/27/2022</a:t>
            </a:fld>
            <a:endParaRPr lang="en-US"/>
          </a:p>
        </p:txBody>
      </p:sp>
      <p:sp>
        <p:nvSpPr>
          <p:cNvPr id="6" name="Footer Placeholder 5">
            <a:extLst>
              <a:ext uri="{FF2B5EF4-FFF2-40B4-BE49-F238E27FC236}">
                <a16:creationId xmlns:a16="http://schemas.microsoft.com/office/drawing/2014/main" id="{8A89F151-1168-48CA-8C4F-27102ED03D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D67281-7E65-49DE-A9BD-AA0544630B1C}"/>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3469791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B482F-3E48-4CA3-A781-FBF82145A23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C93884-F5FD-4F58-A281-DDA086C06E6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794B045-3155-4BC9-BA02-F0DB60F8765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01098C-23D4-41EC-94D5-2BD69E3D2CF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DAB85-965A-4C55-9FA5-AEBBA17FFFD4}"/>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5C0519-D9C7-4445-9BD8-7341114CB86B}"/>
              </a:ext>
            </a:extLst>
          </p:cNvPr>
          <p:cNvSpPr>
            <a:spLocks noGrp="1"/>
          </p:cNvSpPr>
          <p:nvPr>
            <p:ph type="dt" sz="half" idx="10"/>
          </p:nvPr>
        </p:nvSpPr>
        <p:spPr/>
        <p:txBody>
          <a:bodyPr/>
          <a:lstStyle/>
          <a:p>
            <a:fld id="{D73150D4-5852-4B30-9431-8B5C64E11C76}" type="datetime1">
              <a:rPr lang="en-US" smtClean="0"/>
              <a:t>9/27/2022</a:t>
            </a:fld>
            <a:endParaRPr lang="en-US"/>
          </a:p>
        </p:txBody>
      </p:sp>
      <p:sp>
        <p:nvSpPr>
          <p:cNvPr id="8" name="Footer Placeholder 7">
            <a:extLst>
              <a:ext uri="{FF2B5EF4-FFF2-40B4-BE49-F238E27FC236}">
                <a16:creationId xmlns:a16="http://schemas.microsoft.com/office/drawing/2014/main" id="{6A76BEBE-42C6-4D44-B996-D99E232111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A0042A-697F-4C62-9717-4BFA0B7B23AF}"/>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28974508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CDA06-354D-4AA8-B447-36DDCA894F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3161C4-C8AA-4931-A4F7-0052D82F3D02}"/>
              </a:ext>
            </a:extLst>
          </p:cNvPr>
          <p:cNvSpPr>
            <a:spLocks noGrp="1"/>
          </p:cNvSpPr>
          <p:nvPr>
            <p:ph type="dt" sz="half" idx="10"/>
          </p:nvPr>
        </p:nvSpPr>
        <p:spPr/>
        <p:txBody>
          <a:bodyPr/>
          <a:lstStyle/>
          <a:p>
            <a:fld id="{0CE4C19A-929E-4863-A447-2E1756F95B73}" type="datetime1">
              <a:rPr lang="en-US" smtClean="0"/>
              <a:t>9/27/2022</a:t>
            </a:fld>
            <a:endParaRPr lang="en-US"/>
          </a:p>
        </p:txBody>
      </p:sp>
      <p:sp>
        <p:nvSpPr>
          <p:cNvPr id="4" name="Footer Placeholder 3">
            <a:extLst>
              <a:ext uri="{FF2B5EF4-FFF2-40B4-BE49-F238E27FC236}">
                <a16:creationId xmlns:a16="http://schemas.microsoft.com/office/drawing/2014/main" id="{D16EBC03-77FC-4531-AFF6-B95F83556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2BE971-A925-4890-B528-B1095163E636}"/>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2741951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B9C704-3E02-4B1B-92F3-F06059700AC1}"/>
              </a:ext>
            </a:extLst>
          </p:cNvPr>
          <p:cNvSpPr>
            <a:spLocks noGrp="1"/>
          </p:cNvSpPr>
          <p:nvPr>
            <p:ph type="dt" sz="half" idx="10"/>
          </p:nvPr>
        </p:nvSpPr>
        <p:spPr/>
        <p:txBody>
          <a:bodyPr/>
          <a:lstStyle/>
          <a:p>
            <a:fld id="{F530A842-3999-48B8-8A24-F16F60D20DA2}" type="datetime1">
              <a:rPr lang="en-US" smtClean="0"/>
              <a:t>9/27/2022</a:t>
            </a:fld>
            <a:endParaRPr lang="en-US"/>
          </a:p>
        </p:txBody>
      </p:sp>
      <p:sp>
        <p:nvSpPr>
          <p:cNvPr id="3" name="Footer Placeholder 2">
            <a:extLst>
              <a:ext uri="{FF2B5EF4-FFF2-40B4-BE49-F238E27FC236}">
                <a16:creationId xmlns:a16="http://schemas.microsoft.com/office/drawing/2014/main" id="{CF2B1498-BDDF-49E1-8BD3-CD877030E5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848AF7-C6B4-4A24-8E99-DD9A2DD43BBC}"/>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1191172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6D0F3-C141-4794-BF91-42A4A3CB46A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51FCE37-9AF1-4F5E-A07F-F70C6A41F5D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5C3D00-6358-4777-971F-74B7060521B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8FCFB7E-5D5E-4481-89B0-FB5ABF268C8B}"/>
              </a:ext>
            </a:extLst>
          </p:cNvPr>
          <p:cNvSpPr>
            <a:spLocks noGrp="1"/>
          </p:cNvSpPr>
          <p:nvPr>
            <p:ph type="dt" sz="half" idx="10"/>
          </p:nvPr>
        </p:nvSpPr>
        <p:spPr/>
        <p:txBody>
          <a:bodyPr/>
          <a:lstStyle/>
          <a:p>
            <a:fld id="{3823760D-6837-461E-B726-4B3852F18CD3}" type="datetime1">
              <a:rPr lang="en-US" smtClean="0"/>
              <a:t>9/27/2022</a:t>
            </a:fld>
            <a:endParaRPr lang="en-US"/>
          </a:p>
        </p:txBody>
      </p:sp>
      <p:sp>
        <p:nvSpPr>
          <p:cNvPr id="6" name="Footer Placeholder 5">
            <a:extLst>
              <a:ext uri="{FF2B5EF4-FFF2-40B4-BE49-F238E27FC236}">
                <a16:creationId xmlns:a16="http://schemas.microsoft.com/office/drawing/2014/main" id="{74B33493-E250-4968-A2BE-0CA80FE6BA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A5A1CD-9B5B-4743-9450-DF78F1864C29}"/>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184777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D1C368-DD9F-48FE-85E2-1E0675635D5F}" type="datetime1">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42757835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0808C-0C84-4289-8059-9E772191BFF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B1717E9-9A56-4FB4-90B1-936C54037D9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258399BE-288F-45D6-A84F-1BC5E55AC94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09D25B0-C6DF-4681-AF23-2F4E6354485A}"/>
              </a:ext>
            </a:extLst>
          </p:cNvPr>
          <p:cNvSpPr>
            <a:spLocks noGrp="1"/>
          </p:cNvSpPr>
          <p:nvPr>
            <p:ph type="dt" sz="half" idx="10"/>
          </p:nvPr>
        </p:nvSpPr>
        <p:spPr/>
        <p:txBody>
          <a:bodyPr/>
          <a:lstStyle/>
          <a:p>
            <a:fld id="{61B39A74-9A5D-404D-87F2-E39060D6CF25}" type="datetime1">
              <a:rPr lang="en-US" smtClean="0"/>
              <a:t>9/27/2022</a:t>
            </a:fld>
            <a:endParaRPr lang="en-US"/>
          </a:p>
        </p:txBody>
      </p:sp>
      <p:sp>
        <p:nvSpPr>
          <p:cNvPr id="6" name="Footer Placeholder 5">
            <a:extLst>
              <a:ext uri="{FF2B5EF4-FFF2-40B4-BE49-F238E27FC236}">
                <a16:creationId xmlns:a16="http://schemas.microsoft.com/office/drawing/2014/main" id="{D9A9AD1B-AF60-489B-87CF-A64EEAA3EC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5D3EFC-B877-4D13-8ECF-10260A269A08}"/>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20890763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6903D-856F-44A8-8DE6-09946C2265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E3D64E-5413-4860-8C02-CAD07B394C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A8BDE6-5C5E-419F-85CF-FD71EE73651F}"/>
              </a:ext>
            </a:extLst>
          </p:cNvPr>
          <p:cNvSpPr>
            <a:spLocks noGrp="1"/>
          </p:cNvSpPr>
          <p:nvPr>
            <p:ph type="dt" sz="half" idx="10"/>
          </p:nvPr>
        </p:nvSpPr>
        <p:spPr/>
        <p:txBody>
          <a:bodyPr/>
          <a:lstStyle/>
          <a:p>
            <a:fld id="{AA49A7A6-5873-4FB8-9E28-4A9B41DF2A65}" type="datetime1">
              <a:rPr lang="en-US" smtClean="0"/>
              <a:t>9/27/2022</a:t>
            </a:fld>
            <a:endParaRPr lang="en-US"/>
          </a:p>
        </p:txBody>
      </p:sp>
      <p:sp>
        <p:nvSpPr>
          <p:cNvPr id="5" name="Footer Placeholder 4">
            <a:extLst>
              <a:ext uri="{FF2B5EF4-FFF2-40B4-BE49-F238E27FC236}">
                <a16:creationId xmlns:a16="http://schemas.microsoft.com/office/drawing/2014/main" id="{FE381CFB-06D4-4B24-973B-227C62C50D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752E8-35C0-49D1-A141-A8CA1370BFD2}"/>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22015426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C5A938-0DBA-4E5C-BA64-A9FD8D78CBE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BFBCDA-53BC-4A1B-B5D5-9BE443D8BE40}"/>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BE4113-E62F-49C1-AA33-4D0363168EC9}"/>
              </a:ext>
            </a:extLst>
          </p:cNvPr>
          <p:cNvSpPr>
            <a:spLocks noGrp="1"/>
          </p:cNvSpPr>
          <p:nvPr>
            <p:ph type="dt" sz="half" idx="10"/>
          </p:nvPr>
        </p:nvSpPr>
        <p:spPr/>
        <p:txBody>
          <a:bodyPr/>
          <a:lstStyle/>
          <a:p>
            <a:fld id="{8F7D6B3E-6711-4076-A408-4CB713737CF0}" type="datetime1">
              <a:rPr lang="en-US" smtClean="0"/>
              <a:t>9/27/2022</a:t>
            </a:fld>
            <a:endParaRPr lang="en-US"/>
          </a:p>
        </p:txBody>
      </p:sp>
      <p:sp>
        <p:nvSpPr>
          <p:cNvPr id="5" name="Footer Placeholder 4">
            <a:extLst>
              <a:ext uri="{FF2B5EF4-FFF2-40B4-BE49-F238E27FC236}">
                <a16:creationId xmlns:a16="http://schemas.microsoft.com/office/drawing/2014/main" id="{7C76EDD2-FC1F-4FB6-81B6-149DDA54EE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A4BE-103B-4DEE-86FD-127751CB5BD5}"/>
              </a:ext>
            </a:extLst>
          </p:cNvPr>
          <p:cNvSpPr>
            <a:spLocks noGrp="1"/>
          </p:cNvSpPr>
          <p:nvPr>
            <p:ph type="sldNum" sz="quarter" idx="12"/>
          </p:nvPr>
        </p:nvSpPr>
        <p:spPr/>
        <p:txBody>
          <a:bodyPr/>
          <a:lstStyle/>
          <a:p>
            <a:fld id="{BF704108-FEF7-4FDF-A38A-399E5ACD3284}" type="slidenum">
              <a:rPr lang="en-US" smtClean="0"/>
              <a:t>‹#›</a:t>
            </a:fld>
            <a:endParaRPr lang="en-US"/>
          </a:p>
        </p:txBody>
      </p:sp>
    </p:spTree>
    <p:extLst>
      <p:ext uri="{BB962C8B-B14F-4D97-AF65-F5344CB8AC3E}">
        <p14:creationId xmlns:p14="http://schemas.microsoft.com/office/powerpoint/2010/main" val="1024486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F1BD88-2A53-4DF8-BAAE-4420A5E6D44F}" type="datetime1">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645142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C0EB78-116D-4420-AA06-7304A95B72DE}" type="datetime1">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206157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EDD0D5-9381-453F-9373-AD60816B4A43}" type="datetime1">
              <a:rPr lang="en-US" smtClean="0"/>
              <a:t>9/27/2022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796145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95336B3-C2D8-4571-9975-DEBD55C29A8C}" type="datetime1">
              <a:rPr lang="en-US" smtClean="0"/>
              <a:t>9/27/2022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524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3FDBB-441A-4F3A-B693-85FA68F31DDB}" type="datetime1">
              <a:rPr lang="en-US" smtClean="0"/>
              <a:t>9/27/2022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266212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E25F15-ABD3-448F-8804-ED8DDA2E8C2F}" type="datetime1">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284582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40FD2-279F-42F3-B457-A2135A3233DD}" type="datetime1">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76824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51A753-9261-4823-9BB7-5064F8E07251}" type="datetime1">
              <a:rPr lang="en-US" smtClean="0"/>
              <a:t>9/27/2022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0E608-7BB5-4604-9A8A-D4143C9A147B}" type="slidenum">
              <a:rPr lang="en-US" smtClean="0"/>
              <a:t>‹#›</a:t>
            </a:fld>
            <a:endParaRPr lang="en-US"/>
          </a:p>
        </p:txBody>
      </p:sp>
    </p:spTree>
    <p:extLst>
      <p:ext uri="{BB962C8B-B14F-4D97-AF65-F5344CB8AC3E}">
        <p14:creationId xmlns:p14="http://schemas.microsoft.com/office/powerpoint/2010/main" val="2544348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4FD20F-34F1-4ED4-AA11-3704B31FB7F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9E8B1F-5AA9-4153-A3A3-C9DC8637831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AB5B4A-F2DF-4B3C-958C-EE98FE7527A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E1BA497-AF6D-4B65-A056-AE6F6C39086C}" type="datetime1">
              <a:rPr lang="en-US" smtClean="0"/>
              <a:t>9/27/2022</a:t>
            </a:fld>
            <a:endParaRPr lang="en-US"/>
          </a:p>
        </p:txBody>
      </p:sp>
      <p:sp>
        <p:nvSpPr>
          <p:cNvPr id="5" name="Footer Placeholder 4">
            <a:extLst>
              <a:ext uri="{FF2B5EF4-FFF2-40B4-BE49-F238E27FC236}">
                <a16:creationId xmlns:a16="http://schemas.microsoft.com/office/drawing/2014/main" id="{E5512507-6789-4CA1-B13E-A4FE163AE94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F1F824-08A1-4808-BE63-C0845F924F2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704108-FEF7-4FDF-A38A-399E5ACD3284}" type="slidenum">
              <a:rPr lang="en-US" smtClean="0"/>
              <a:t>‹#›</a:t>
            </a:fld>
            <a:endParaRPr lang="en-US"/>
          </a:p>
        </p:txBody>
      </p:sp>
    </p:spTree>
    <p:extLst>
      <p:ext uri="{BB962C8B-B14F-4D97-AF65-F5344CB8AC3E}">
        <p14:creationId xmlns:p14="http://schemas.microsoft.com/office/powerpoint/2010/main" val="13320852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leffel@uci.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twitter.com/BenjaminJLeffel"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iea.org/data-and-statistics/" TargetMode="Externa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a.org/data-and-statistic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chart" Target="../charts/chart17.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2.xml"/><Relationship Id="rId1" Type="http://schemas.openxmlformats.org/officeDocument/2006/relationships/slideLayout" Target="../slideLayouts/slideLayout5.xml"/><Relationship Id="rId4" Type="http://schemas.openxmlformats.org/officeDocument/2006/relationships/chart" Target="../charts/chart3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98" y="369116"/>
            <a:ext cx="7485951" cy="1482703"/>
          </a:xfrm>
          <a:solidFill>
            <a:schemeClr val="tx1">
              <a:lumMod val="75000"/>
              <a:lumOff val="25000"/>
            </a:schemeClr>
          </a:solidFill>
          <a:ln w="38100">
            <a:noFill/>
          </a:ln>
          <a:effectLst>
            <a:innerShdw blurRad="114300">
              <a:schemeClr val="bg1">
                <a:lumMod val="95000"/>
              </a:schemeClr>
            </a:innerShdw>
          </a:effectLst>
        </p:spPr>
        <p:txBody>
          <a:bodyPr>
            <a:normAutofit/>
          </a:bodyPr>
          <a:lstStyle/>
          <a:p>
            <a:r>
              <a:rPr lang="en-US" b="1">
                <a:solidFill>
                  <a:schemeClr val="bg1">
                    <a:lumMod val="85000"/>
                  </a:schemeClr>
                </a:solidFill>
                <a:latin typeface="Times New Roman" panose="02020603050405020304" pitchFamily="18" charset="0"/>
                <a:cs typeface="Times New Roman" panose="02020603050405020304" pitchFamily="18" charset="0"/>
              </a:rPr>
              <a:t>U</a:t>
            </a:r>
            <a:r>
              <a:rPr lang="en-US" b="1" dirty="0">
                <a:solidFill>
                  <a:schemeClr val="bg1">
                    <a:lumMod val="85000"/>
                  </a:schemeClr>
                </a:solidFill>
                <a:latin typeface="Times New Roman" panose="02020603050405020304" pitchFamily="18" charset="0"/>
                <a:cs typeface="Times New Roman" panose="02020603050405020304" pitchFamily="18" charset="0"/>
              </a:rPr>
              <a:t>.S.-</a:t>
            </a:r>
            <a:r>
              <a:rPr lang="en-US" b="1">
                <a:solidFill>
                  <a:schemeClr val="bg1">
                    <a:lumMod val="85000"/>
                  </a:schemeClr>
                </a:solidFill>
                <a:latin typeface="Times New Roman" panose="02020603050405020304" pitchFamily="18" charset="0"/>
                <a:cs typeface="Times New Roman" panose="02020603050405020304" pitchFamily="18" charset="0"/>
              </a:rPr>
              <a:t>China Barometer 2022</a:t>
            </a:r>
            <a:br>
              <a:rPr lang="en-US" dirty="0">
                <a:solidFill>
                  <a:schemeClr val="bg1">
                    <a:lumMod val="85000"/>
                  </a:schemeClr>
                </a:solidFill>
                <a:latin typeface="Times New Roman" panose="02020603050405020304" pitchFamily="18" charset="0"/>
                <a:cs typeface="Times New Roman" panose="02020603050405020304" pitchFamily="18" charset="0"/>
              </a:rPr>
            </a:br>
            <a:r>
              <a:rPr lang="en-US" sz="1800" b="1" dirty="0">
                <a:solidFill>
                  <a:schemeClr val="bg1">
                    <a:lumMod val="85000"/>
                  </a:schemeClr>
                </a:solidFill>
                <a:latin typeface="Times New Roman" panose="02020603050405020304" pitchFamily="18" charset="0"/>
                <a:cs typeface="Times New Roman" panose="02020603050405020304" pitchFamily="18" charset="0"/>
              </a:rPr>
              <a:t>Long U.S.-China Institute</a:t>
            </a:r>
            <a:br>
              <a:rPr lang="en-US" sz="1800" b="1" dirty="0">
                <a:solidFill>
                  <a:schemeClr val="bg1">
                    <a:lumMod val="85000"/>
                  </a:schemeClr>
                </a:solidFill>
                <a:latin typeface="Times New Roman" panose="02020603050405020304" pitchFamily="18" charset="0"/>
                <a:cs typeface="Times New Roman" panose="02020603050405020304" pitchFamily="18" charset="0"/>
              </a:rPr>
            </a:br>
            <a:r>
              <a:rPr lang="en-US" sz="1800" b="1" dirty="0">
                <a:solidFill>
                  <a:schemeClr val="bg1">
                    <a:lumMod val="85000"/>
                  </a:schemeClr>
                </a:solidFill>
                <a:latin typeface="Times New Roman" panose="02020603050405020304" pitchFamily="18" charset="0"/>
                <a:cs typeface="Times New Roman" panose="02020603050405020304" pitchFamily="18" charset="0"/>
              </a:rPr>
              <a:t>University of California, Irvine</a:t>
            </a:r>
          </a:p>
        </p:txBody>
      </p:sp>
      <p:sp>
        <p:nvSpPr>
          <p:cNvPr id="3" name="Content Placeholder 2"/>
          <p:cNvSpPr>
            <a:spLocks noGrp="1"/>
          </p:cNvSpPr>
          <p:nvPr>
            <p:ph idx="1"/>
          </p:nvPr>
        </p:nvSpPr>
        <p:spPr>
          <a:xfrm>
            <a:off x="819150" y="1851819"/>
            <a:ext cx="7505700" cy="4267199"/>
          </a:xfrm>
          <a:solidFill>
            <a:schemeClr val="tx1">
              <a:lumMod val="75000"/>
              <a:lumOff val="25000"/>
            </a:schemeClr>
          </a:solidFill>
          <a:effectLst>
            <a:innerShdw blurRad="114300">
              <a:schemeClr val="bg1">
                <a:lumMod val="85000"/>
              </a:schemeClr>
            </a:innerShdw>
          </a:effectLst>
        </p:spPr>
        <p:txBody>
          <a:bodyPr>
            <a:normAutofit fontScale="85000" lnSpcReduction="20000"/>
          </a:bodyPr>
          <a:lstStyle/>
          <a:p>
            <a:pPr marL="0" indent="0">
              <a:buNone/>
            </a:pPr>
            <a:endParaRPr lang="en-US" sz="1800" dirty="0">
              <a:solidFill>
                <a:schemeClr val="bg1">
                  <a:lumMod val="85000"/>
                </a:schemeClr>
              </a:solidFill>
              <a:latin typeface="Times New Roman" panose="02020603050405020304" pitchFamily="18" charset="0"/>
              <a:cs typeface="Times New Roman" panose="02020603050405020304" pitchFamily="18" charset="0"/>
            </a:endParaRPr>
          </a:p>
          <a:p>
            <a:pPr marL="0" indent="0">
              <a:buNone/>
            </a:pPr>
            <a:r>
              <a:rPr lang="en-US" sz="1800" dirty="0">
                <a:solidFill>
                  <a:schemeClr val="bg1">
                    <a:lumMod val="85000"/>
                  </a:schemeClr>
                </a:solidFill>
                <a:latin typeface="Times New Roman" panose="02020603050405020304" pitchFamily="18" charset="0"/>
                <a:cs typeface="Times New Roman" panose="02020603050405020304" pitchFamily="18" charset="0"/>
              </a:rPr>
              <a:t>The Barometer provides a multidimensional representation of the U.S.-China relationship based on a compilation of some of the most pertinent data. Political opinions are eschewed, as we would hope that objective metrics would influence political decisions rather than vice-versa.</a:t>
            </a:r>
          </a:p>
          <a:p>
            <a:pPr marL="0" indent="0">
              <a:buNone/>
            </a:pPr>
            <a:endParaRPr lang="en-US" sz="1800" dirty="0">
              <a:solidFill>
                <a:schemeClr val="bg1">
                  <a:lumMod val="85000"/>
                </a:schemeClr>
              </a:solidFill>
              <a:latin typeface="Times New Roman" panose="02020603050405020304" pitchFamily="18" charset="0"/>
              <a:cs typeface="Times New Roman" panose="02020603050405020304" pitchFamily="18" charset="0"/>
            </a:endParaRPr>
          </a:p>
          <a:p>
            <a:pPr marL="0" indent="0">
              <a:buNone/>
            </a:pPr>
            <a:r>
              <a:rPr lang="en-US" sz="1800" dirty="0">
                <a:solidFill>
                  <a:schemeClr val="bg1">
                    <a:lumMod val="85000"/>
                  </a:schemeClr>
                </a:solidFill>
                <a:latin typeface="Times New Roman" panose="02020603050405020304" pitchFamily="18" charset="0"/>
                <a:cs typeface="Times New Roman" panose="02020603050405020304" pitchFamily="18" charset="0"/>
              </a:rPr>
              <a:t>Our slides include detailed notes and linked datasets which users can access by right clicking graphs and selecting “Edit Data.” We encourage users in the public, private, academic, civic and other sectors to use these data for their own purposes, including education, research, presentations and the like.</a:t>
            </a:r>
          </a:p>
          <a:p>
            <a:pPr marL="0" indent="0">
              <a:buNone/>
            </a:pPr>
            <a:endParaRPr lang="en-US" sz="1800" dirty="0">
              <a:solidFill>
                <a:schemeClr val="bg1">
                  <a:lumMod val="85000"/>
                </a:schemeClr>
              </a:solidFill>
              <a:latin typeface="Times New Roman" panose="02020603050405020304" pitchFamily="18" charset="0"/>
              <a:cs typeface="Times New Roman" panose="02020603050405020304" pitchFamily="18" charset="0"/>
            </a:endParaRPr>
          </a:p>
          <a:p>
            <a:pPr marL="0" indent="0">
              <a:buNone/>
            </a:pPr>
            <a:r>
              <a:rPr lang="en-US" sz="1800" dirty="0">
                <a:solidFill>
                  <a:schemeClr val="bg1">
                    <a:lumMod val="85000"/>
                  </a:schemeClr>
                </a:solidFill>
                <a:latin typeface="Times New Roman" panose="02020603050405020304" pitchFamily="18" charset="0"/>
                <a:cs typeface="Times New Roman" panose="02020603050405020304" pitchFamily="18" charset="0"/>
              </a:rPr>
              <a:t>We expect and seek your criticism so that we might improve the Barometer in future years. Feel free to send comments to Ben Leffel at </a:t>
            </a:r>
            <a:r>
              <a:rPr lang="en-US" sz="1800" dirty="0">
                <a:solidFill>
                  <a:srgbClr val="00B0F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bleffel@umich.edu </a:t>
            </a:r>
            <a:r>
              <a:rPr lang="en-US" sz="1800" dirty="0">
                <a:solidFill>
                  <a:schemeClr val="bg1">
                    <a:lumMod val="85000"/>
                  </a:schemeClr>
                </a:solidFill>
                <a:latin typeface="Times New Roman" panose="02020603050405020304" pitchFamily="18" charset="0"/>
                <a:cs typeface="Times New Roman" panose="02020603050405020304" pitchFamily="18" charset="0"/>
              </a:rPr>
              <a:t> (Twitter: </a:t>
            </a:r>
            <a:r>
              <a:rPr lang="en-US" sz="1800" dirty="0">
                <a:solidFill>
                  <a:srgbClr val="00B0F0"/>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@BenjaminJLeffel</a:t>
            </a:r>
            <a:r>
              <a:rPr lang="en-US" sz="1800" dirty="0">
                <a:solidFill>
                  <a:schemeClr val="bg1">
                    <a:lumMod val="85000"/>
                  </a:schemeClr>
                </a:solidFill>
                <a:latin typeface="Times New Roman" panose="02020603050405020304" pitchFamily="18" charset="0"/>
                <a:cs typeface="Times New Roman" panose="02020603050405020304" pitchFamily="18" charset="0"/>
              </a:rPr>
              <a:t>) or John L. Graham at </a:t>
            </a:r>
            <a:r>
              <a:rPr lang="en-US" sz="1800" dirty="0">
                <a:solidFill>
                  <a:srgbClr val="00B0F0"/>
                </a:solidFill>
                <a:latin typeface="Times New Roman" panose="02020603050405020304" pitchFamily="18" charset="0"/>
                <a:cs typeface="Times New Roman" panose="02020603050405020304" pitchFamily="18" charset="0"/>
              </a:rPr>
              <a:t>jgraham@uci.edu. </a:t>
            </a:r>
            <a:r>
              <a:rPr lang="en-US" sz="1800" dirty="0">
                <a:solidFill>
                  <a:schemeClr val="bg1">
                    <a:lumMod val="85000"/>
                  </a:schemeClr>
                </a:solidFill>
                <a:latin typeface="Times New Roman" panose="02020603050405020304" pitchFamily="18" charset="0"/>
                <a:cs typeface="Times New Roman" panose="02020603050405020304" pitchFamily="18" charset="0"/>
              </a:rPr>
              <a:t>We extend a special thanks to data engineer Bryan </a:t>
            </a:r>
            <a:r>
              <a:rPr lang="en-US" sz="1800" dirty="0" err="1">
                <a:solidFill>
                  <a:schemeClr val="bg1">
                    <a:lumMod val="85000"/>
                  </a:schemeClr>
                </a:solidFill>
                <a:latin typeface="Times New Roman" panose="02020603050405020304" pitchFamily="18" charset="0"/>
                <a:cs typeface="Times New Roman" panose="02020603050405020304" pitchFamily="18" charset="0"/>
              </a:rPr>
              <a:t>Corder</a:t>
            </a:r>
            <a:r>
              <a:rPr lang="en-US" sz="1800" dirty="0">
                <a:solidFill>
                  <a:schemeClr val="bg1">
                    <a:lumMod val="85000"/>
                  </a:schemeClr>
                </a:solidFill>
                <a:latin typeface="Times New Roman" panose="02020603050405020304" pitchFamily="18" charset="0"/>
                <a:cs typeface="Times New Roman" panose="02020603050405020304" pitchFamily="18" charset="0"/>
              </a:rPr>
              <a:t> for his assistance in this year’s Barometer.</a:t>
            </a:r>
          </a:p>
          <a:p>
            <a:pPr marL="0" indent="0">
              <a:buNone/>
            </a:pPr>
            <a:endParaRPr lang="en-US" sz="1800" dirty="0">
              <a:solidFill>
                <a:schemeClr val="bg1">
                  <a:lumMod val="85000"/>
                </a:schemeClr>
              </a:solidFill>
              <a:latin typeface="Times New Roman" panose="02020603050405020304" pitchFamily="18" charset="0"/>
              <a:cs typeface="Times New Roman" panose="02020603050405020304" pitchFamily="18" charset="0"/>
            </a:endParaRPr>
          </a:p>
          <a:p>
            <a:pPr marL="0" indent="0">
              <a:buNone/>
            </a:pPr>
            <a:r>
              <a:rPr lang="en-US" sz="1800" i="1" dirty="0">
                <a:solidFill>
                  <a:schemeClr val="bg1">
                    <a:lumMod val="85000"/>
                  </a:schemeClr>
                </a:solidFill>
                <a:latin typeface="Times New Roman" panose="02020603050405020304" pitchFamily="18" charset="0"/>
                <a:cs typeface="Times New Roman" panose="02020603050405020304" pitchFamily="18" charset="0"/>
              </a:rPr>
              <a:t>“To get an accurate picture of the world, you have to count…we should follow the  trend lines, not the headlines.” </a:t>
            </a:r>
            <a:r>
              <a:rPr lang="en-US" sz="1800" dirty="0">
                <a:solidFill>
                  <a:schemeClr val="bg1">
                    <a:lumMod val="85000"/>
                  </a:schemeClr>
                </a:solidFill>
                <a:latin typeface="Times New Roman" panose="02020603050405020304" pitchFamily="18" charset="0"/>
                <a:cs typeface="Times New Roman" panose="02020603050405020304" pitchFamily="18" charset="0"/>
              </a:rPr>
              <a:t>Steven Pinker, 2019</a:t>
            </a:r>
          </a:p>
          <a:p>
            <a:pPr marL="0" indent="0">
              <a:buNone/>
            </a:pPr>
            <a:endParaRPr lang="en-US" sz="1800" dirty="0">
              <a:solidFill>
                <a:schemeClr val="bg1">
                  <a:lumMod val="85000"/>
                </a:schemeClr>
              </a:solidFill>
              <a:latin typeface="Times New Roman" panose="02020603050405020304" pitchFamily="18" charset="0"/>
              <a:cs typeface="Times New Roman" panose="02020603050405020304" pitchFamily="18" charset="0"/>
            </a:endParaRPr>
          </a:p>
          <a:p>
            <a:pPr marL="0" indent="0">
              <a:buNone/>
            </a:pPr>
            <a:r>
              <a:rPr lang="en-US" sz="1800" dirty="0">
                <a:solidFill>
                  <a:schemeClr val="bg1">
                    <a:lumMod val="85000"/>
                  </a:schemeClr>
                </a:solidFill>
                <a:latin typeface="Times New Roman" panose="02020603050405020304" pitchFamily="18" charset="0"/>
                <a:cs typeface="Times New Roman" panose="02020603050405020304" pitchFamily="18" charset="0"/>
              </a:rPr>
              <a:t>Benjamin Leffel &amp; John L. Graham, September 9, 2022</a:t>
            </a:r>
          </a:p>
          <a:p>
            <a:pPr marL="0" indent="0">
              <a:buNone/>
            </a:pPr>
            <a:endParaRPr lang="en-US" sz="1800" dirty="0">
              <a:solidFill>
                <a:schemeClr val="bg1">
                  <a:lumMod val="85000"/>
                </a:schemeClr>
              </a:solidFill>
              <a:latin typeface="Times New Roman" panose="02020603050405020304" pitchFamily="18" charset="0"/>
              <a:cs typeface="Times New Roman" panose="02020603050405020304" pitchFamily="18" charset="0"/>
            </a:endParaRPr>
          </a:p>
          <a:p>
            <a:pPr marL="0" indent="0">
              <a:buNone/>
            </a:pPr>
            <a:endParaRPr lang="en-US" sz="1800" dirty="0">
              <a:solidFill>
                <a:schemeClr val="bg1">
                  <a:lumMod val="85000"/>
                </a:schemeClr>
              </a:solidFill>
              <a:latin typeface="Times New Roman" panose="02020603050405020304" pitchFamily="18" charset="0"/>
              <a:cs typeface="Times New Roman" panose="02020603050405020304" pitchFamily="18" charset="0"/>
            </a:endParaRPr>
          </a:p>
          <a:p>
            <a:pPr marL="0" indent="0">
              <a:buNone/>
            </a:pPr>
            <a:endParaRPr lang="en-US" sz="18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C40E608-7BB5-4604-9A8A-D4143C9A147B}" type="slidenum">
              <a:rPr lang="en-US" smtClean="0">
                <a:latin typeface="Times New Roman" panose="02020603050405020304" pitchFamily="18" charset="0"/>
                <a:cs typeface="Times New Roman" panose="02020603050405020304" pitchFamily="18" charset="0"/>
              </a:rPr>
              <a:t>1</a:t>
            </a:fld>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429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57662"/>
          </a:xfrm>
          <a:solidFill>
            <a:schemeClr val="tx1">
              <a:lumMod val="75000"/>
              <a:lumOff val="25000"/>
            </a:schemeClr>
          </a:solidFill>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Internet users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0616979"/>
              </p:ext>
            </p:extLst>
          </p:nvPr>
        </p:nvGraphicFramePr>
        <p:xfrm>
          <a:off x="0" y="762000"/>
          <a:ext cx="8763000"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solidFill>
            <a:schemeClr val="tx1">
              <a:lumMod val="75000"/>
              <a:lumOff val="25000"/>
            </a:schemeClr>
          </a:solidFill>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10</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56F2AC-5827-42DC-8CDE-A0CBA8F02DE4}"/>
              </a:ext>
            </a:extLst>
          </p:cNvPr>
          <p:cNvSpPr txBox="1"/>
          <p:nvPr/>
        </p:nvSpPr>
        <p:spPr>
          <a:xfrm>
            <a:off x="914400" y="6241287"/>
            <a:ext cx="2895600" cy="646331"/>
          </a:xfrm>
          <a:prstGeom prst="rect">
            <a:avLst/>
          </a:prstGeom>
          <a:solidFill>
            <a:schemeClr val="tx1">
              <a:lumMod val="75000"/>
              <a:lumOff val="25000"/>
            </a:schemeClr>
          </a:solidFill>
        </p:spPr>
        <p:txBody>
          <a:bodyPr wrap="square" rtlCol="0">
            <a:spAutoFit/>
          </a:bodyPr>
          <a:lstStyle/>
          <a:p>
            <a:r>
              <a:rPr lang="en-US" b="1" dirty="0">
                <a:solidFill>
                  <a:schemeClr val="bg1">
                    <a:lumMod val="85000"/>
                  </a:schemeClr>
                </a:solidFill>
                <a:latin typeface="Times New Roman" panose="02020603050405020304" pitchFamily="18" charset="0"/>
                <a:cs typeface="Times New Roman" panose="02020603050405020304" pitchFamily="18" charset="0"/>
              </a:rPr>
              <a:t>Source: World Bank	</a:t>
            </a:r>
          </a:p>
        </p:txBody>
      </p:sp>
    </p:spTree>
    <p:extLst>
      <p:ext uri="{BB962C8B-B14F-4D97-AF65-F5344CB8AC3E}">
        <p14:creationId xmlns:p14="http://schemas.microsoft.com/office/powerpoint/2010/main" val="2195735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337"/>
            <a:ext cx="8229600" cy="1143000"/>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Mobile Phone Subscriptions (% of population)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7626723"/>
              </p:ext>
            </p:extLst>
          </p:nvPr>
        </p:nvGraphicFramePr>
        <p:xfrm>
          <a:off x="457200" y="1219200"/>
          <a:ext cx="8229600" cy="490696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latin typeface="Times New Roman" panose="02020603050405020304" pitchFamily="18" charset="0"/>
                <a:cs typeface="Times New Roman" panose="02020603050405020304" pitchFamily="18" charset="0"/>
              </a:rPr>
              <a:t>11</a:t>
            </a:fld>
            <a:endParaRPr lang="en-US">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CC17C4E-470C-46CD-95FC-56D4FCA00489}"/>
              </a:ext>
            </a:extLst>
          </p:cNvPr>
          <p:cNvSpPr txBox="1"/>
          <p:nvPr/>
        </p:nvSpPr>
        <p:spPr>
          <a:xfrm>
            <a:off x="914400" y="6241287"/>
            <a:ext cx="2895600" cy="646331"/>
          </a:xfrm>
          <a:prstGeom prst="rect">
            <a:avLst/>
          </a:prstGeom>
          <a:noFill/>
        </p:spPr>
        <p:txBody>
          <a:bodyPr wrap="square" rtlCol="0">
            <a:spAutoFit/>
          </a:bodyPr>
          <a:lstStyle/>
          <a:p>
            <a:r>
              <a:rPr lang="en-US" dirty="0">
                <a:solidFill>
                  <a:schemeClr val="bg1">
                    <a:lumMod val="85000"/>
                  </a:schemeClr>
                </a:solidFill>
                <a:latin typeface="Times New Roman" panose="02020603050405020304" pitchFamily="18" charset="0"/>
                <a:cs typeface="Times New Roman" panose="02020603050405020304" pitchFamily="18" charset="0"/>
              </a:rPr>
              <a:t>Source: World Bank	</a:t>
            </a:r>
          </a:p>
        </p:txBody>
      </p:sp>
    </p:spTree>
    <p:extLst>
      <p:ext uri="{BB962C8B-B14F-4D97-AF65-F5344CB8AC3E}">
        <p14:creationId xmlns:p14="http://schemas.microsoft.com/office/powerpoint/2010/main" val="1889889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153E93-2ABB-58EE-36C0-6F1153A65616}"/>
              </a:ext>
            </a:extLst>
          </p:cNvPr>
          <p:cNvSpPr>
            <a:spLocks noGrp="1"/>
          </p:cNvSpPr>
          <p:nvPr>
            <p:ph type="sldNum" sz="quarter" idx="12"/>
          </p:nvPr>
        </p:nvSpPr>
        <p:spPr/>
        <p:txBody>
          <a:bodyPr/>
          <a:lstStyle/>
          <a:p>
            <a:fld id="{6C40E608-7BB5-4604-9A8A-D4143C9A147B}" type="slidenum">
              <a:rPr lang="en-US" smtClean="0"/>
              <a:t>12</a:t>
            </a:fld>
            <a:endParaRPr lang="en-US"/>
          </a:p>
        </p:txBody>
      </p:sp>
      <p:graphicFrame>
        <p:nvGraphicFramePr>
          <p:cNvPr id="5" name="Chart 4">
            <a:extLst>
              <a:ext uri="{FF2B5EF4-FFF2-40B4-BE49-F238E27FC236}">
                <a16:creationId xmlns:a16="http://schemas.microsoft.com/office/drawing/2014/main" id="{5B910828-0A93-450B-8CC6-26212B996C93}"/>
              </a:ext>
            </a:extLst>
          </p:cNvPr>
          <p:cNvGraphicFramePr>
            <a:graphicFrameLocks/>
          </p:cNvGraphicFramePr>
          <p:nvPr>
            <p:extLst>
              <p:ext uri="{D42A27DB-BD31-4B8C-83A1-F6EECF244321}">
                <p14:modId xmlns:p14="http://schemas.microsoft.com/office/powerpoint/2010/main" val="309129663"/>
              </p:ext>
            </p:extLst>
          </p:nvPr>
        </p:nvGraphicFramePr>
        <p:xfrm>
          <a:off x="152400" y="533401"/>
          <a:ext cx="88392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981F5586-50D0-8733-F8D2-41847FBC4BF8}"/>
              </a:ext>
            </a:extLst>
          </p:cNvPr>
          <p:cNvSpPr txBox="1"/>
          <p:nvPr/>
        </p:nvSpPr>
        <p:spPr>
          <a:xfrm>
            <a:off x="457200" y="6324600"/>
            <a:ext cx="4572000" cy="369332"/>
          </a:xfrm>
          <a:prstGeom prst="rect">
            <a:avLst/>
          </a:prstGeom>
          <a:noFill/>
        </p:spPr>
        <p:txBody>
          <a:bodyPr wrap="square">
            <a:spAutoFit/>
          </a:bodyPr>
          <a:lstStyle/>
          <a:p>
            <a:r>
              <a:rPr lang="en-US" b="0" dirty="0">
                <a:solidFill>
                  <a:schemeClr val="bg1">
                    <a:lumMod val="85000"/>
                  </a:schemeClr>
                </a:solidFill>
                <a:latin typeface="Times New Roman" panose="02020603050405020304" pitchFamily="18" charset="0"/>
                <a:cs typeface="Times New Roman" panose="02020603050405020304" pitchFamily="18" charset="0"/>
              </a:rPr>
              <a:t>Source: </a:t>
            </a:r>
            <a:r>
              <a:rPr lang="en-US" b="0" dirty="0">
                <a:solidFill>
                  <a:schemeClr val="bg1">
                    <a:lumMod val="8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International Energy Agency</a:t>
            </a:r>
            <a:r>
              <a:rPr lang="en-US" b="0" dirty="0">
                <a:solidFill>
                  <a:schemeClr val="bg1">
                    <a:lumMod val="85000"/>
                  </a:schemeClr>
                </a:solidFill>
                <a:latin typeface="Times New Roman" panose="02020603050405020304" pitchFamily="18" charset="0"/>
                <a:cs typeface="Times New Roman" panose="02020603050405020304" pitchFamily="18" charset="0"/>
              </a:rPr>
              <a:t> </a:t>
            </a:r>
            <a:endParaRPr lang="en-US" dirty="0">
              <a:solidFill>
                <a:schemeClr val="bg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2003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CD966A-68E9-46CA-A197-7824CAAC0C7E}"/>
              </a:ext>
            </a:extLst>
          </p:cNvPr>
          <p:cNvSpPr txBox="1"/>
          <p:nvPr/>
        </p:nvSpPr>
        <p:spPr>
          <a:xfrm>
            <a:off x="304800" y="6295548"/>
            <a:ext cx="7789703" cy="369332"/>
          </a:xfrm>
          <a:prstGeom prst="rect">
            <a:avLst/>
          </a:prstGeom>
          <a:noFill/>
        </p:spPr>
        <p:txBody>
          <a:bodyPr wrap="square" rtlCol="0">
            <a:spAutoFit/>
          </a:bodyPr>
          <a:lstStyle/>
          <a:p>
            <a:pPr defTabSz="685800"/>
            <a:r>
              <a:rPr lang="en-US" dirty="0">
                <a:solidFill>
                  <a:schemeClr val="bg1">
                    <a:lumMod val="85000"/>
                  </a:schemeClr>
                </a:solidFill>
                <a:latin typeface="Times New Roman" panose="02020603050405020304" pitchFamily="18" charset="0"/>
                <a:cs typeface="Times New Roman" panose="02020603050405020304" pitchFamily="18" charset="0"/>
              </a:rPr>
              <a:t>Source: https://epi.yale.edu/</a:t>
            </a:r>
          </a:p>
        </p:txBody>
      </p:sp>
      <p:sp>
        <p:nvSpPr>
          <p:cNvPr id="2" name="Slide Number Placeholder 1">
            <a:extLst>
              <a:ext uri="{FF2B5EF4-FFF2-40B4-BE49-F238E27FC236}">
                <a16:creationId xmlns:a16="http://schemas.microsoft.com/office/drawing/2014/main" id="{4D4A4AFE-D9CD-4453-A423-CD7F9E97643F}"/>
              </a:ext>
            </a:extLst>
          </p:cNvPr>
          <p:cNvSpPr>
            <a:spLocks noGrp="1"/>
          </p:cNvSpPr>
          <p:nvPr>
            <p:ph type="sldNum" sz="quarter" idx="12"/>
          </p:nvPr>
        </p:nvSpPr>
        <p:spPr/>
        <p:txBody>
          <a:bodyPr/>
          <a:lstStyle/>
          <a:p>
            <a:fld id="{BF704108-FEF7-4FDF-A38A-399E5ACD3284}" type="slidenum">
              <a:rPr lang="en-US" smtClean="0">
                <a:latin typeface="Times New Roman" panose="02020603050405020304" pitchFamily="18" charset="0"/>
                <a:ea typeface="Tahoma" panose="020B0604030504040204" pitchFamily="34" charset="0"/>
                <a:cs typeface="Times New Roman" panose="02020603050405020304" pitchFamily="18" charset="0"/>
              </a:rPr>
              <a:t>13</a:t>
            </a:fld>
            <a:endParaRPr lang="en-US">
              <a:latin typeface="Times New Roman" panose="02020603050405020304" pitchFamily="18" charset="0"/>
              <a:ea typeface="Tahoma" panose="020B0604030504040204" pitchFamily="34" charset="0"/>
              <a:cs typeface="Times New Roman" panose="02020603050405020304" pitchFamily="18" charset="0"/>
            </a:endParaRPr>
          </a:p>
        </p:txBody>
      </p:sp>
      <p:graphicFrame>
        <p:nvGraphicFramePr>
          <p:cNvPr id="4" name="Content Placeholder 4">
            <a:extLst>
              <a:ext uri="{FF2B5EF4-FFF2-40B4-BE49-F238E27FC236}">
                <a16:creationId xmlns:a16="http://schemas.microsoft.com/office/drawing/2014/main" id="{6224EB24-769E-4CCE-9340-A97DB094F7BB}"/>
              </a:ext>
            </a:extLst>
          </p:cNvPr>
          <p:cNvGraphicFramePr>
            <a:graphicFrameLocks noGrp="1"/>
          </p:cNvGraphicFramePr>
          <p:nvPr>
            <p:extLst>
              <p:ext uri="{D42A27DB-BD31-4B8C-83A1-F6EECF244321}">
                <p14:modId xmlns:p14="http://schemas.microsoft.com/office/powerpoint/2010/main" val="609481370"/>
              </p:ext>
            </p:extLst>
          </p:nvPr>
        </p:nvGraphicFramePr>
        <p:xfrm>
          <a:off x="76200" y="16399"/>
          <a:ext cx="8991599" cy="55925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3307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792162"/>
          </a:xfrm>
          <a:solidFill>
            <a:schemeClr val="tx1">
              <a:lumMod val="75000"/>
              <a:lumOff val="25000"/>
            </a:schemeClr>
          </a:solidFill>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Energy Consumption</a:t>
            </a:r>
            <a:endParaRPr lang="en-US" sz="3600" b="1"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a:solidFill>
            <a:schemeClr val="tx1">
              <a:lumMod val="75000"/>
              <a:lumOff val="25000"/>
            </a:schemeClr>
          </a:solidFill>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14</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AB059C5-C2B6-4706-AD59-CF91DA2A6D83}"/>
              </a:ext>
            </a:extLst>
          </p:cNvPr>
          <p:cNvSpPr txBox="1"/>
          <p:nvPr/>
        </p:nvSpPr>
        <p:spPr>
          <a:xfrm>
            <a:off x="457200" y="6324600"/>
            <a:ext cx="4572000" cy="369332"/>
          </a:xfrm>
          <a:prstGeom prst="rect">
            <a:avLst/>
          </a:prstGeom>
          <a:solidFill>
            <a:schemeClr val="tx1">
              <a:lumMod val="75000"/>
              <a:lumOff val="25000"/>
            </a:schemeClr>
          </a:solidFill>
        </p:spPr>
        <p:txBody>
          <a:bodyPr wrap="square">
            <a:spAutoFit/>
          </a:bodyPr>
          <a:lstStyle/>
          <a:p>
            <a:r>
              <a:rPr lang="en-US" b="1" dirty="0">
                <a:solidFill>
                  <a:schemeClr val="bg1">
                    <a:lumMod val="85000"/>
                  </a:schemeClr>
                </a:solidFill>
                <a:latin typeface="Times New Roman" panose="02020603050405020304" pitchFamily="18" charset="0"/>
                <a:cs typeface="Times New Roman" panose="02020603050405020304" pitchFamily="18" charset="0"/>
              </a:rPr>
              <a:t>Source: </a:t>
            </a:r>
            <a:r>
              <a:rPr lang="en-US" b="1" dirty="0">
                <a:solidFill>
                  <a:schemeClr val="bg1">
                    <a:lumMod val="85000"/>
                  </a:schemeClr>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International Energy Agency</a:t>
            </a:r>
            <a:r>
              <a:rPr lang="en-US" b="1" dirty="0">
                <a:solidFill>
                  <a:schemeClr val="bg1">
                    <a:lumMod val="85000"/>
                  </a:schemeClr>
                </a:solidFill>
                <a:latin typeface="Times New Roman" panose="02020603050405020304" pitchFamily="18" charset="0"/>
                <a:cs typeface="Times New Roman" panose="02020603050405020304" pitchFamily="18" charset="0"/>
              </a:rPr>
              <a:t> </a:t>
            </a:r>
          </a:p>
        </p:txBody>
      </p:sp>
      <p:graphicFrame>
        <p:nvGraphicFramePr>
          <p:cNvPr id="7" name="Chart 6">
            <a:extLst>
              <a:ext uri="{FF2B5EF4-FFF2-40B4-BE49-F238E27FC236}">
                <a16:creationId xmlns:a16="http://schemas.microsoft.com/office/drawing/2014/main" id="{944DEC22-B482-4880-8C2E-174117632499}"/>
              </a:ext>
            </a:extLst>
          </p:cNvPr>
          <p:cNvGraphicFramePr>
            <a:graphicFrameLocks/>
          </p:cNvGraphicFramePr>
          <p:nvPr>
            <p:extLst>
              <p:ext uri="{D42A27DB-BD31-4B8C-83A1-F6EECF244321}">
                <p14:modId xmlns:p14="http://schemas.microsoft.com/office/powerpoint/2010/main" val="3937510877"/>
              </p:ext>
            </p:extLst>
          </p:nvPr>
        </p:nvGraphicFramePr>
        <p:xfrm>
          <a:off x="4191000" y="3206091"/>
          <a:ext cx="5334000" cy="36734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2231A7EE-E74F-434F-A276-67039C8F412C}"/>
              </a:ext>
            </a:extLst>
          </p:cNvPr>
          <p:cNvGraphicFramePr>
            <a:graphicFrameLocks/>
          </p:cNvGraphicFramePr>
          <p:nvPr>
            <p:extLst>
              <p:ext uri="{D42A27DB-BD31-4B8C-83A1-F6EECF244321}">
                <p14:modId xmlns:p14="http://schemas.microsoft.com/office/powerpoint/2010/main" val="618974395"/>
              </p:ext>
            </p:extLst>
          </p:nvPr>
        </p:nvGraphicFramePr>
        <p:xfrm>
          <a:off x="-79075" y="762000"/>
          <a:ext cx="4800600" cy="353615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09906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
            <a:ext cx="8229600" cy="715962"/>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CO</a:t>
            </a:r>
            <a:r>
              <a:rPr lang="en-US" sz="2000" b="1" dirty="0">
                <a:solidFill>
                  <a:schemeClr val="bg1">
                    <a:lumMod val="85000"/>
                  </a:schemeClr>
                </a:solidFill>
                <a:latin typeface="Times New Roman" panose="02020603050405020304" pitchFamily="18" charset="0"/>
                <a:cs typeface="Times New Roman" panose="02020603050405020304" pitchFamily="18" charset="0"/>
              </a:rPr>
              <a:t>2</a:t>
            </a:r>
            <a:r>
              <a:rPr lang="en-US" sz="3200" b="1" dirty="0">
                <a:solidFill>
                  <a:schemeClr val="bg1">
                    <a:lumMod val="85000"/>
                  </a:schemeClr>
                </a:solidFill>
                <a:latin typeface="Times New Roman" panose="02020603050405020304" pitchFamily="18" charset="0"/>
                <a:cs typeface="Times New Roman" panose="02020603050405020304" pitchFamily="18" charset="0"/>
              </a:rPr>
              <a:t> Emissions</a:t>
            </a:r>
            <a:endParaRPr lang="en-US" sz="3200" b="1" cap="all" dirty="0">
              <a:ln w="9000" cmpd="sng">
                <a:solidFill>
                  <a:schemeClr val="accent4">
                    <a:shade val="50000"/>
                    <a:satMod val="120000"/>
                  </a:schemeClr>
                </a:solidFill>
                <a:prstDash val="solid"/>
              </a:ln>
              <a:solidFill>
                <a:schemeClr val="bg1">
                  <a:lumMod val="85000"/>
                </a:schemeClr>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15</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graphicFrame>
        <p:nvGraphicFramePr>
          <p:cNvPr id="6" name="Chart 5">
            <a:extLst>
              <a:ext uri="{FF2B5EF4-FFF2-40B4-BE49-F238E27FC236}">
                <a16:creationId xmlns:a16="http://schemas.microsoft.com/office/drawing/2014/main" id="{BCF32D02-5F4A-4304-BA13-D42BE112E48A}"/>
              </a:ext>
            </a:extLst>
          </p:cNvPr>
          <p:cNvGraphicFramePr>
            <a:graphicFrameLocks/>
          </p:cNvGraphicFramePr>
          <p:nvPr>
            <p:extLst>
              <p:ext uri="{D42A27DB-BD31-4B8C-83A1-F6EECF244321}">
                <p14:modId xmlns:p14="http://schemas.microsoft.com/office/powerpoint/2010/main" val="3226028118"/>
              </p:ext>
            </p:extLst>
          </p:nvPr>
        </p:nvGraphicFramePr>
        <p:xfrm>
          <a:off x="3810000" y="2968302"/>
          <a:ext cx="5040086" cy="3733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9C816909-04DA-4953-BB47-613DAF2312F9}"/>
              </a:ext>
            </a:extLst>
          </p:cNvPr>
          <p:cNvGraphicFramePr>
            <a:graphicFrameLocks/>
          </p:cNvGraphicFramePr>
          <p:nvPr>
            <p:extLst>
              <p:ext uri="{D42A27DB-BD31-4B8C-83A1-F6EECF244321}">
                <p14:modId xmlns:p14="http://schemas.microsoft.com/office/powerpoint/2010/main" val="905857954"/>
              </p:ext>
            </p:extLst>
          </p:nvPr>
        </p:nvGraphicFramePr>
        <p:xfrm>
          <a:off x="0" y="754869"/>
          <a:ext cx="4822372" cy="30448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2315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42948-B286-4D3D-9F23-F825ACC7EE87}"/>
              </a:ext>
            </a:extLst>
          </p:cNvPr>
          <p:cNvSpPr>
            <a:spLocks noGrp="1"/>
          </p:cNvSpPr>
          <p:nvPr>
            <p:ph type="title"/>
          </p:nvPr>
        </p:nvSpPr>
        <p:spPr>
          <a:xfrm>
            <a:off x="609134" y="194512"/>
            <a:ext cx="7886700" cy="609600"/>
          </a:xfrm>
        </p:spPr>
        <p:txBody>
          <a:bodyPr>
            <a:noAutofit/>
          </a:bodyPr>
          <a:lstStyle/>
          <a:p>
            <a:r>
              <a:rPr lang="en-US" sz="2700" dirty="0">
                <a:solidFill>
                  <a:schemeClr val="bg1">
                    <a:lumMod val="85000"/>
                  </a:schemeClr>
                </a:solidFill>
                <a:latin typeface="Times New Roman" panose="02020603050405020304" pitchFamily="18" charset="0"/>
                <a:cs typeface="Times New Roman" panose="02020603050405020304" pitchFamily="18" charset="0"/>
              </a:rPr>
              <a:t>ISO 14001: Environmental management certifications</a:t>
            </a:r>
          </a:p>
        </p:txBody>
      </p:sp>
      <p:sp>
        <p:nvSpPr>
          <p:cNvPr id="6" name="Rectangle 5">
            <a:extLst>
              <a:ext uri="{FF2B5EF4-FFF2-40B4-BE49-F238E27FC236}">
                <a16:creationId xmlns:a16="http://schemas.microsoft.com/office/drawing/2014/main" id="{643247C0-72D1-4D4A-B869-19BCDDFEA3EF}"/>
              </a:ext>
            </a:extLst>
          </p:cNvPr>
          <p:cNvSpPr/>
          <p:nvPr/>
        </p:nvSpPr>
        <p:spPr>
          <a:xfrm>
            <a:off x="628650" y="6096000"/>
            <a:ext cx="4572000" cy="300082"/>
          </a:xfrm>
          <a:prstGeom prst="rect">
            <a:avLst/>
          </a:prstGeom>
        </p:spPr>
        <p:txBody>
          <a:bodyPr>
            <a:spAutoFit/>
          </a:bodyPr>
          <a:lstStyle/>
          <a:p>
            <a:pPr defTabSz="685800"/>
            <a:r>
              <a:rPr lang="en-US" sz="1350" b="1" dirty="0">
                <a:solidFill>
                  <a:schemeClr val="bg1">
                    <a:lumMod val="85000"/>
                  </a:schemeClr>
                </a:solidFill>
                <a:latin typeface="Times New Roman" panose="02020603050405020304" pitchFamily="18" charset="0"/>
                <a:cs typeface="Times New Roman" panose="02020603050405020304" pitchFamily="18" charset="0"/>
              </a:rPr>
              <a:t>Source: ISO Survey</a:t>
            </a:r>
          </a:p>
        </p:txBody>
      </p:sp>
      <p:sp>
        <p:nvSpPr>
          <p:cNvPr id="3" name="Slide Number Placeholder 2">
            <a:extLst>
              <a:ext uri="{FF2B5EF4-FFF2-40B4-BE49-F238E27FC236}">
                <a16:creationId xmlns:a16="http://schemas.microsoft.com/office/drawing/2014/main" id="{45695721-EA27-40A9-AF94-BF81708C259D}"/>
              </a:ext>
            </a:extLst>
          </p:cNvPr>
          <p:cNvSpPr>
            <a:spLocks noGrp="1"/>
          </p:cNvSpPr>
          <p:nvPr>
            <p:ph type="sldNum" sz="quarter" idx="12"/>
          </p:nvPr>
        </p:nvSpPr>
        <p:spPr/>
        <p:txBody>
          <a:bodyPr/>
          <a:lstStyle/>
          <a:p>
            <a:fld id="{BF704108-FEF7-4FDF-A38A-399E5ACD3284}" type="slidenum">
              <a:rPr lang="en-US" smtClean="0">
                <a:latin typeface="Times New Roman" panose="02020603050405020304" pitchFamily="18" charset="0"/>
                <a:cs typeface="Times New Roman" panose="02020603050405020304" pitchFamily="18" charset="0"/>
              </a:rPr>
              <a:t>16</a:t>
            </a:fld>
            <a:endParaRPr lang="en-US" dirty="0">
              <a:latin typeface="Times New Roman" panose="02020603050405020304" pitchFamily="18" charset="0"/>
              <a:cs typeface="Times New Roman" panose="02020603050405020304" pitchFamily="18" charset="0"/>
            </a:endParaRPr>
          </a:p>
        </p:txBody>
      </p:sp>
      <p:graphicFrame>
        <p:nvGraphicFramePr>
          <p:cNvPr id="8" name="Chart 7">
            <a:extLst>
              <a:ext uri="{FF2B5EF4-FFF2-40B4-BE49-F238E27FC236}">
                <a16:creationId xmlns:a16="http://schemas.microsoft.com/office/drawing/2014/main" id="{75281460-7D75-4643-8811-CBA79B98BEAC}"/>
              </a:ext>
            </a:extLst>
          </p:cNvPr>
          <p:cNvGraphicFramePr>
            <a:graphicFrameLocks/>
          </p:cNvGraphicFramePr>
          <p:nvPr>
            <p:extLst>
              <p:ext uri="{D42A27DB-BD31-4B8C-83A1-F6EECF244321}">
                <p14:modId xmlns:p14="http://schemas.microsoft.com/office/powerpoint/2010/main" val="4177536747"/>
              </p:ext>
            </p:extLst>
          </p:nvPr>
        </p:nvGraphicFramePr>
        <p:xfrm>
          <a:off x="496234" y="1261312"/>
          <a:ext cx="8647766" cy="48346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9867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B273D-1342-48E5-9A3B-480202906E34}"/>
              </a:ext>
            </a:extLst>
          </p:cNvPr>
          <p:cNvSpPr>
            <a:spLocks noGrp="1"/>
          </p:cNvSpPr>
          <p:nvPr>
            <p:ph type="title"/>
          </p:nvPr>
        </p:nvSpPr>
        <p:spPr>
          <a:xfrm>
            <a:off x="533400" y="5854304"/>
            <a:ext cx="7886700" cy="355742"/>
          </a:xfrm>
        </p:spPr>
        <p:txBody>
          <a:bodyPr>
            <a:normAutofit/>
          </a:bodyPr>
          <a:lstStyle/>
          <a:p>
            <a:r>
              <a:rPr lang="en-US" sz="1800" dirty="0">
                <a:solidFill>
                  <a:schemeClr val="bg1">
                    <a:lumMod val="85000"/>
                  </a:schemeClr>
                </a:solidFill>
                <a:latin typeface="Times New Roman" panose="02020603050405020304" pitchFamily="18" charset="0"/>
                <a:cs typeface="Times New Roman" panose="02020603050405020304" pitchFamily="18" charset="0"/>
              </a:rPr>
              <a:t>Source: World Governance Indicators, World Bank</a:t>
            </a:r>
          </a:p>
        </p:txBody>
      </p:sp>
      <p:sp>
        <p:nvSpPr>
          <p:cNvPr id="3" name="Slide Number Placeholder 2">
            <a:extLst>
              <a:ext uri="{FF2B5EF4-FFF2-40B4-BE49-F238E27FC236}">
                <a16:creationId xmlns:a16="http://schemas.microsoft.com/office/drawing/2014/main" id="{30B327EF-E7BD-457E-A651-75F46EC9CD3E}"/>
              </a:ext>
            </a:extLst>
          </p:cNvPr>
          <p:cNvSpPr>
            <a:spLocks noGrp="1"/>
          </p:cNvSpPr>
          <p:nvPr>
            <p:ph type="sldNum" sz="quarter" idx="12"/>
          </p:nvPr>
        </p:nvSpPr>
        <p:spPr/>
        <p:txBody>
          <a:bodyPr/>
          <a:lstStyle/>
          <a:p>
            <a:fld id="{BF704108-FEF7-4FDF-A38A-399E5ACD3284}" type="slidenum">
              <a:rPr lang="en-US" smtClean="0">
                <a:latin typeface="Times New Roman" panose="02020603050405020304" pitchFamily="18" charset="0"/>
                <a:cs typeface="Times New Roman" panose="02020603050405020304" pitchFamily="18" charset="0"/>
              </a:rPr>
              <a:t>17</a:t>
            </a:fld>
            <a:endParaRPr lang="en-US">
              <a:latin typeface="Times New Roman" panose="02020603050405020304" pitchFamily="18" charset="0"/>
              <a:cs typeface="Times New Roman" panose="02020603050405020304" pitchFamily="18" charset="0"/>
            </a:endParaRPr>
          </a:p>
        </p:txBody>
      </p:sp>
      <p:graphicFrame>
        <p:nvGraphicFramePr>
          <p:cNvPr id="5" name="Content Placeholder 3">
            <a:extLst>
              <a:ext uri="{FF2B5EF4-FFF2-40B4-BE49-F238E27FC236}">
                <a16:creationId xmlns:a16="http://schemas.microsoft.com/office/drawing/2014/main" id="{1B6E46A5-0FDD-4E0D-9C4C-A2C6D292DD08}"/>
              </a:ext>
            </a:extLst>
          </p:cNvPr>
          <p:cNvGraphicFramePr>
            <a:graphicFrameLocks noGrp="1"/>
          </p:cNvGraphicFramePr>
          <p:nvPr>
            <p:extLst>
              <p:ext uri="{D42A27DB-BD31-4B8C-83A1-F6EECF244321}">
                <p14:modId xmlns:p14="http://schemas.microsoft.com/office/powerpoint/2010/main" val="850797063"/>
              </p:ext>
            </p:extLst>
          </p:nvPr>
        </p:nvGraphicFramePr>
        <p:xfrm>
          <a:off x="135321" y="400233"/>
          <a:ext cx="8382000" cy="53209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87011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7DE97-85ED-4ABD-B9B8-70ED6437105E}"/>
              </a:ext>
            </a:extLst>
          </p:cNvPr>
          <p:cNvSpPr>
            <a:spLocks noGrp="1"/>
          </p:cNvSpPr>
          <p:nvPr>
            <p:ph type="title"/>
          </p:nvPr>
        </p:nvSpPr>
        <p:spPr>
          <a:xfrm>
            <a:off x="528640" y="0"/>
            <a:ext cx="7886700" cy="994172"/>
          </a:xfrm>
          <a:solidFill>
            <a:schemeClr val="tx1">
              <a:lumMod val="75000"/>
              <a:lumOff val="25000"/>
            </a:schemeClr>
          </a:solidFill>
        </p:spPr>
        <p:txBody>
          <a:bodyPr/>
          <a:lstStyle/>
          <a:p>
            <a:r>
              <a:rPr lang="en-US" dirty="0">
                <a:solidFill>
                  <a:schemeClr val="bg1">
                    <a:lumMod val="85000"/>
                  </a:schemeClr>
                </a:solidFill>
                <a:latin typeface="Times New Roman" panose="02020603050405020304" pitchFamily="18" charset="0"/>
                <a:cs typeface="Times New Roman" panose="02020603050405020304" pitchFamily="18" charset="0"/>
              </a:rPr>
              <a:t>Fiscal decentralization: China vs. U.S.</a:t>
            </a: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E2C4699A-6E6D-4DBC-A1B8-84D7FFB3C300}"/>
                  </a:ext>
                </a:extLst>
              </p:cNvPr>
              <p:cNvSpPr/>
              <p:nvPr/>
            </p:nvSpPr>
            <p:spPr>
              <a:xfrm>
                <a:off x="528640" y="899698"/>
                <a:ext cx="7886700" cy="694549"/>
              </a:xfrm>
              <a:prstGeom prst="rect">
                <a:avLst/>
              </a:prstGeom>
              <a:solidFill>
                <a:schemeClr val="tx1">
                  <a:lumMod val="75000"/>
                  <a:lumOff val="25000"/>
                </a:schemeClr>
              </a:solidFill>
            </p:spPr>
            <p:txBody>
              <a:bodyPr wrap="square">
                <a:spAutoFit/>
              </a:bodyPr>
              <a:lstStyle/>
              <a:p>
                <a:pPr defTabSz="685800"/>
                <a14:m>
                  <m:oMathPara xmlns:m="http://schemas.openxmlformats.org/officeDocument/2006/math">
                    <m:oMathParaPr>
                      <m:jc m:val="centerGroup"/>
                    </m:oMathParaPr>
                    <m:oMath xmlns:m="http://schemas.openxmlformats.org/officeDocument/2006/math">
                      <m:r>
                        <a:rPr lang="en-US" sz="1350" b="0" i="1" smtClean="0">
                          <a:solidFill>
                            <a:schemeClr val="bg1">
                              <a:lumMod val="85000"/>
                            </a:schemeClr>
                          </a:solidFill>
                          <a:latin typeface="Cambria Math" panose="02040503050406030204" pitchFamily="18" charset="0"/>
                        </a:rPr>
                        <m:t>𝐹𝑖𝑠𝑐𝑎𝑙</m:t>
                      </m:r>
                      <m:r>
                        <a:rPr lang="en-US" sz="1350" b="0" i="1" smtClean="0">
                          <a:solidFill>
                            <a:schemeClr val="bg1">
                              <a:lumMod val="85000"/>
                            </a:schemeClr>
                          </a:solidFill>
                          <a:latin typeface="Cambria Math" panose="02040503050406030204" pitchFamily="18" charset="0"/>
                        </a:rPr>
                        <m:t> </m:t>
                      </m:r>
                      <m:r>
                        <a:rPr lang="en-US" sz="1350" b="0" i="1" smtClean="0">
                          <a:solidFill>
                            <a:schemeClr val="bg1">
                              <a:lumMod val="85000"/>
                            </a:schemeClr>
                          </a:solidFill>
                          <a:latin typeface="Cambria Math" panose="02040503050406030204" pitchFamily="18" charset="0"/>
                        </a:rPr>
                        <m:t>𝐷𝑒𝑐𝑒𝑛𝑡𝑟𝑎𝑙𝑖𝑧𝑎𝑡𝑖𝑜𝑛</m:t>
                      </m:r>
                      <m:r>
                        <a:rPr lang="en-US" sz="1350" i="1">
                          <a:solidFill>
                            <a:schemeClr val="bg1">
                              <a:lumMod val="85000"/>
                            </a:schemeClr>
                          </a:solidFill>
                          <a:latin typeface="Cambria Math" panose="02040503050406030204" pitchFamily="18" charset="0"/>
                        </a:rPr>
                        <m:t>=</m:t>
                      </m:r>
                      <m:f>
                        <m:fPr>
                          <m:ctrlPr>
                            <a:rPr lang="en-US" sz="1350" i="1">
                              <a:solidFill>
                                <a:schemeClr val="bg1">
                                  <a:lumMod val="85000"/>
                                </a:schemeClr>
                              </a:solidFill>
                              <a:latin typeface="Cambria Math" panose="02040503050406030204" pitchFamily="18" charset="0"/>
                            </a:rPr>
                          </m:ctrlPr>
                        </m:fPr>
                        <m:num>
                          <m:r>
                            <a:rPr lang="en-US" sz="1350" i="1">
                              <a:solidFill>
                                <a:schemeClr val="bg1">
                                  <a:lumMod val="85000"/>
                                </a:schemeClr>
                              </a:solidFill>
                              <a:latin typeface="Cambria Math" panose="02040503050406030204" pitchFamily="18" charset="0"/>
                            </a:rPr>
                            <m:t>𝑆𝑡𝑎𝑡𝑒</m:t>
                          </m:r>
                          <m:r>
                            <a:rPr lang="en-US" sz="1350" i="1">
                              <a:solidFill>
                                <a:schemeClr val="bg1">
                                  <a:lumMod val="85000"/>
                                </a:schemeClr>
                              </a:solidFill>
                              <a:latin typeface="Cambria Math" panose="02040503050406030204" pitchFamily="18" charset="0"/>
                            </a:rPr>
                            <m:t> &amp; </m:t>
                          </m:r>
                          <m:r>
                            <a:rPr lang="en-US" sz="1350" i="1">
                              <a:solidFill>
                                <a:schemeClr val="bg1">
                                  <a:lumMod val="85000"/>
                                </a:schemeClr>
                              </a:solidFill>
                              <a:latin typeface="Cambria Math" panose="02040503050406030204" pitchFamily="18" charset="0"/>
                            </a:rPr>
                            <m:t>𝑙𝑜𝑐𝑎𝑙</m:t>
                          </m:r>
                          <m:r>
                            <a:rPr lang="en-US" sz="1350" i="1">
                              <a:solidFill>
                                <a:schemeClr val="bg1">
                                  <a:lumMod val="85000"/>
                                </a:schemeClr>
                              </a:solidFill>
                              <a:latin typeface="Cambria Math" panose="02040503050406030204" pitchFamily="18" charset="0"/>
                            </a:rPr>
                            <m:t> </m:t>
                          </m:r>
                          <m:r>
                            <a:rPr lang="en-US" sz="1350" i="1">
                              <a:solidFill>
                                <a:schemeClr val="bg1">
                                  <a:lumMod val="85000"/>
                                </a:schemeClr>
                              </a:solidFill>
                              <a:latin typeface="Cambria Math" panose="02040503050406030204" pitchFamily="18" charset="0"/>
                            </a:rPr>
                            <m:t>𝑡𝑎𝑥</m:t>
                          </m:r>
                          <m:r>
                            <a:rPr lang="en-US" sz="1350" i="1">
                              <a:solidFill>
                                <a:schemeClr val="bg1">
                                  <a:lumMod val="85000"/>
                                </a:schemeClr>
                              </a:solidFill>
                              <a:latin typeface="Cambria Math" panose="02040503050406030204" pitchFamily="18" charset="0"/>
                            </a:rPr>
                            <m:t> </m:t>
                          </m:r>
                          <m:r>
                            <a:rPr lang="en-US" sz="1350" i="1">
                              <a:solidFill>
                                <a:schemeClr val="bg1">
                                  <a:lumMod val="85000"/>
                                </a:schemeClr>
                              </a:solidFill>
                              <a:latin typeface="Cambria Math" panose="02040503050406030204" pitchFamily="18" charset="0"/>
                            </a:rPr>
                            <m:t>𝑟𝑒𝑣𝑒𝑛𝑢𝑒</m:t>
                          </m:r>
                        </m:num>
                        <m:den>
                          <m:r>
                            <a:rPr lang="en-US" sz="1350" i="1">
                              <a:solidFill>
                                <a:schemeClr val="bg1">
                                  <a:lumMod val="85000"/>
                                </a:schemeClr>
                              </a:solidFill>
                              <a:latin typeface="Cambria Math" panose="02040503050406030204" pitchFamily="18" charset="0"/>
                            </a:rPr>
                            <m:t>𝐶𝑒𝑛𝑡𝑟𝑎𝑙</m:t>
                          </m:r>
                          <m:r>
                            <a:rPr lang="en-US" sz="1350" i="1">
                              <a:solidFill>
                                <a:schemeClr val="bg1">
                                  <a:lumMod val="85000"/>
                                </a:schemeClr>
                              </a:solidFill>
                              <a:latin typeface="Cambria Math" panose="02040503050406030204" pitchFamily="18" charset="0"/>
                            </a:rPr>
                            <m:t> </m:t>
                          </m:r>
                          <m:r>
                            <a:rPr lang="en-US" sz="1350" i="1">
                              <a:solidFill>
                                <a:schemeClr val="bg1">
                                  <a:lumMod val="85000"/>
                                </a:schemeClr>
                              </a:solidFill>
                              <a:latin typeface="Cambria Math" panose="02040503050406030204" pitchFamily="18" charset="0"/>
                            </a:rPr>
                            <m:t>𝑡𝑎𝑥</m:t>
                          </m:r>
                          <m:r>
                            <a:rPr lang="en-US" sz="1350" i="1">
                              <a:solidFill>
                                <a:schemeClr val="bg1">
                                  <a:lumMod val="85000"/>
                                </a:schemeClr>
                              </a:solidFill>
                              <a:latin typeface="Cambria Math" panose="02040503050406030204" pitchFamily="18" charset="0"/>
                            </a:rPr>
                            <m:t> </m:t>
                          </m:r>
                          <m:r>
                            <a:rPr lang="en-US" sz="1350" i="1">
                              <a:solidFill>
                                <a:schemeClr val="bg1">
                                  <a:lumMod val="85000"/>
                                </a:schemeClr>
                              </a:solidFill>
                              <a:latin typeface="Cambria Math" panose="02040503050406030204" pitchFamily="18" charset="0"/>
                            </a:rPr>
                            <m:t>𝑟𝑒𝑣𝑒𝑛𝑢𝑒</m:t>
                          </m:r>
                        </m:den>
                      </m:f>
                    </m:oMath>
                  </m:oMathPara>
                </a14:m>
                <a:endParaRPr lang="en-US" sz="1350" dirty="0">
                  <a:solidFill>
                    <a:schemeClr val="bg1">
                      <a:lumMod val="85000"/>
                    </a:schemeClr>
                  </a:solidFill>
                  <a:latin typeface="Times New Roman" panose="02020603050405020304" pitchFamily="18" charset="0"/>
                  <a:cs typeface="Times New Roman" panose="02020603050405020304" pitchFamily="18" charset="0"/>
                </a:endParaRPr>
              </a:p>
              <a:p>
                <a:pPr defTabSz="685800"/>
                <a:endParaRPr lang="en-US" sz="1350" dirty="0">
                  <a:solidFill>
                    <a:schemeClr val="bg1">
                      <a:lumMod val="85000"/>
                    </a:schemeClr>
                  </a:solidFill>
                  <a:latin typeface="Times New Roman" panose="02020603050405020304" pitchFamily="18" charset="0"/>
                  <a:cs typeface="Times New Roman" panose="02020603050405020304" pitchFamily="18" charset="0"/>
                </a:endParaRPr>
              </a:p>
            </p:txBody>
          </p:sp>
        </mc:Choice>
        <mc:Fallback xmlns="">
          <p:sp>
            <p:nvSpPr>
              <p:cNvPr id="3" name="Rectangle 2">
                <a:extLst>
                  <a:ext uri="{FF2B5EF4-FFF2-40B4-BE49-F238E27FC236}">
                    <a16:creationId xmlns:a16="http://schemas.microsoft.com/office/drawing/2014/main" id="{E2C4699A-6E6D-4DBC-A1B8-84D7FFB3C300}"/>
                  </a:ext>
                </a:extLst>
              </p:cNvPr>
              <p:cNvSpPr>
                <a:spLocks noRot="1" noChangeAspect="1" noMove="1" noResize="1" noEditPoints="1" noAdjustHandles="1" noChangeArrowheads="1" noChangeShapeType="1" noTextEdit="1"/>
              </p:cNvSpPr>
              <p:nvPr/>
            </p:nvSpPr>
            <p:spPr>
              <a:xfrm>
                <a:off x="528640" y="899698"/>
                <a:ext cx="7886700" cy="694549"/>
              </a:xfrm>
              <a:prstGeom prst="rect">
                <a:avLst/>
              </a:prstGeom>
              <a:blipFill>
                <a:blip r:embed="rId3"/>
                <a:stretch>
                  <a:fillRect/>
                </a:stretch>
              </a:blipFill>
            </p:spPr>
            <p:txBody>
              <a:bodyPr/>
              <a:lstStyle/>
              <a:p>
                <a:r>
                  <a:rPr lang="en-US">
                    <a:noFill/>
                  </a:rPr>
                  <a:t> </a:t>
                </a:r>
              </a:p>
            </p:txBody>
          </p:sp>
        </mc:Fallback>
      </mc:AlternateContent>
      <p:sp>
        <p:nvSpPr>
          <p:cNvPr id="5" name="Rectangle 4">
            <a:extLst>
              <a:ext uri="{FF2B5EF4-FFF2-40B4-BE49-F238E27FC236}">
                <a16:creationId xmlns:a16="http://schemas.microsoft.com/office/drawing/2014/main" id="{5FCC956F-67F7-43C6-8918-68F3EA1B3040}"/>
              </a:ext>
            </a:extLst>
          </p:cNvPr>
          <p:cNvSpPr/>
          <p:nvPr/>
        </p:nvSpPr>
        <p:spPr>
          <a:xfrm>
            <a:off x="749681" y="6449132"/>
            <a:ext cx="4572000" cy="300082"/>
          </a:xfrm>
          <a:prstGeom prst="rect">
            <a:avLst/>
          </a:prstGeom>
        </p:spPr>
        <p:txBody>
          <a:bodyPr>
            <a:spAutoFit/>
          </a:bodyPr>
          <a:lstStyle/>
          <a:p>
            <a:pPr defTabSz="685800"/>
            <a:r>
              <a:rPr lang="en-US" sz="1350" b="1" dirty="0">
                <a:solidFill>
                  <a:schemeClr val="bg1">
                    <a:lumMod val="85000"/>
                  </a:schemeClr>
                </a:solidFill>
                <a:latin typeface="Times New Roman" panose="02020603050405020304" pitchFamily="18" charset="0"/>
                <a:cs typeface="Times New Roman" panose="02020603050405020304" pitchFamily="18" charset="0"/>
              </a:rPr>
              <a:t>Source: IMF Government Finance Statistics</a:t>
            </a:r>
          </a:p>
        </p:txBody>
      </p:sp>
      <p:sp>
        <p:nvSpPr>
          <p:cNvPr id="4" name="Slide Number Placeholder 3">
            <a:extLst>
              <a:ext uri="{FF2B5EF4-FFF2-40B4-BE49-F238E27FC236}">
                <a16:creationId xmlns:a16="http://schemas.microsoft.com/office/drawing/2014/main" id="{5C433B7D-668B-4DA9-85AD-BF7B68077081}"/>
              </a:ext>
            </a:extLst>
          </p:cNvPr>
          <p:cNvSpPr>
            <a:spLocks noGrp="1"/>
          </p:cNvSpPr>
          <p:nvPr>
            <p:ph type="sldNum" sz="quarter" idx="12"/>
          </p:nvPr>
        </p:nvSpPr>
        <p:spPr/>
        <p:txBody>
          <a:bodyPr/>
          <a:lstStyle/>
          <a:p>
            <a:fld id="{BF704108-FEF7-4FDF-A38A-399E5ACD3284}" type="slidenum">
              <a:rPr lang="en-US" smtClean="0">
                <a:latin typeface="Times New Roman" panose="02020603050405020304" pitchFamily="18" charset="0"/>
                <a:cs typeface="Times New Roman" panose="02020603050405020304" pitchFamily="18" charset="0"/>
              </a:rPr>
              <a:t>18</a:t>
            </a:fld>
            <a:endParaRPr lang="en-US" dirty="0">
              <a:latin typeface="Times New Roman" panose="02020603050405020304" pitchFamily="18" charset="0"/>
              <a:cs typeface="Times New Roman" panose="02020603050405020304" pitchFamily="18" charset="0"/>
            </a:endParaRPr>
          </a:p>
        </p:txBody>
      </p:sp>
      <p:graphicFrame>
        <p:nvGraphicFramePr>
          <p:cNvPr id="6" name="Chart 5">
            <a:extLst>
              <a:ext uri="{FF2B5EF4-FFF2-40B4-BE49-F238E27FC236}">
                <a16:creationId xmlns:a16="http://schemas.microsoft.com/office/drawing/2014/main" id="{154B0959-0865-4B8C-87AA-86985D26F111}"/>
              </a:ext>
            </a:extLst>
          </p:cNvPr>
          <p:cNvGraphicFramePr>
            <a:graphicFrameLocks/>
          </p:cNvGraphicFramePr>
          <p:nvPr>
            <p:extLst>
              <p:ext uri="{D42A27DB-BD31-4B8C-83A1-F6EECF244321}">
                <p14:modId xmlns:p14="http://schemas.microsoft.com/office/powerpoint/2010/main" val="3142611310"/>
              </p:ext>
            </p:extLst>
          </p:nvPr>
        </p:nvGraphicFramePr>
        <p:xfrm>
          <a:off x="728660" y="1471937"/>
          <a:ext cx="7886700" cy="487915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48983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55032"/>
            <a:ext cx="8229600" cy="1143000"/>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Military Spending (billions, current US$)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6016343"/>
              </p:ext>
            </p:extLst>
          </p:nvPr>
        </p:nvGraphicFramePr>
        <p:xfrm>
          <a:off x="152400" y="651256"/>
          <a:ext cx="8229600" cy="5555487"/>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19</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F3D8191-80FD-47AF-824D-02827E3AA740}"/>
              </a:ext>
            </a:extLst>
          </p:cNvPr>
          <p:cNvSpPr txBox="1"/>
          <p:nvPr/>
        </p:nvSpPr>
        <p:spPr>
          <a:xfrm>
            <a:off x="914400" y="6241287"/>
            <a:ext cx="2895600" cy="646331"/>
          </a:xfrm>
          <a:prstGeom prst="rect">
            <a:avLst/>
          </a:prstGeom>
          <a:noFill/>
        </p:spPr>
        <p:txBody>
          <a:bodyPr wrap="square" rtlCol="0">
            <a:spAutoFit/>
          </a:bodyPr>
          <a:lstStyle/>
          <a:p>
            <a:r>
              <a:rPr lang="en-US" dirty="0">
                <a:solidFill>
                  <a:schemeClr val="bg1">
                    <a:lumMod val="85000"/>
                  </a:schemeClr>
                </a:solidFill>
                <a:latin typeface="Times New Roman" panose="02020603050405020304" pitchFamily="18" charset="0"/>
                <a:cs typeface="Times New Roman" panose="02020603050405020304" pitchFamily="18" charset="0"/>
              </a:rPr>
              <a:t>Source: World Bank	</a:t>
            </a:r>
          </a:p>
        </p:txBody>
      </p:sp>
    </p:spTree>
    <p:extLst>
      <p:ext uri="{BB962C8B-B14F-4D97-AF65-F5344CB8AC3E}">
        <p14:creationId xmlns:p14="http://schemas.microsoft.com/office/powerpoint/2010/main" val="2752387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bg1">
                    <a:lumMod val="85000"/>
                  </a:schemeClr>
                </a:solidFill>
                <a:latin typeface="Times New Roman" panose="02020603050405020304" pitchFamily="18" charset="0"/>
                <a:cs typeface="Times New Roman" panose="02020603050405020304" pitchFamily="18" charset="0"/>
              </a:rPr>
              <a:t>Comparisons</a:t>
            </a:r>
          </a:p>
        </p:txBody>
      </p:sp>
      <p:sp>
        <p:nvSpPr>
          <p:cNvPr id="3" name="Content Placeholder 2"/>
          <p:cNvSpPr>
            <a:spLocks noGrp="1"/>
          </p:cNvSpPr>
          <p:nvPr>
            <p:ph idx="1"/>
          </p:nvPr>
        </p:nvSpPr>
        <p:spPr>
          <a:xfrm>
            <a:off x="685800" y="4372769"/>
            <a:ext cx="7886700" cy="3967163"/>
          </a:xfrm>
        </p:spPr>
        <p:txBody>
          <a:bodyPr>
            <a:normAutofit/>
          </a:bodyPr>
          <a:lstStyle/>
          <a:p>
            <a:pPr marL="0" indent="0">
              <a:buNone/>
            </a:pPr>
            <a:r>
              <a:rPr lang="en-US" sz="2000" b="1" dirty="0">
                <a:solidFill>
                  <a:schemeClr val="bg1">
                    <a:lumMod val="85000"/>
                  </a:schemeClr>
                </a:solidFill>
                <a:latin typeface="Times New Roman" panose="02020603050405020304" pitchFamily="18" charset="0"/>
                <a:cs typeface="Times New Roman" panose="02020603050405020304" pitchFamily="18" charset="0"/>
              </a:rPr>
              <a:t>The Barometer is divided into two sections, “Comparisons” and “Interactions.” This section, Comparisons, presents important attributes of both countries that are largely independent from their interaction, allowing for comparison. As both countries continue along their developmental paths, differences between them may subside, others may widen,  and all offer important insight on the trajectories of the world’s two largest economies.</a:t>
            </a:r>
          </a:p>
        </p:txBody>
      </p:sp>
      <p:sp>
        <p:nvSpPr>
          <p:cNvPr id="4" name="Slide Number Placeholder 3"/>
          <p:cNvSpPr>
            <a:spLocks noGrp="1"/>
          </p:cNvSpPr>
          <p:nvPr>
            <p:ph type="sldNum" sz="quarter" idx="12"/>
          </p:nvPr>
        </p:nvSpPr>
        <p:spPr/>
        <p:txBody>
          <a:bodyPr/>
          <a:lstStyle/>
          <a:p>
            <a:pPr defTabSz="685800"/>
            <a:fld id="{6C40E608-7BB5-4604-9A8A-D4143C9A147B}" type="slidenum">
              <a:rPr lang="en-US">
                <a:solidFill>
                  <a:schemeClr val="bg1">
                    <a:lumMod val="85000"/>
                  </a:schemeClr>
                </a:solidFill>
                <a:latin typeface="Times New Roman" panose="02020603050405020304" pitchFamily="18" charset="0"/>
                <a:cs typeface="Times New Roman" panose="02020603050405020304" pitchFamily="18" charset="0"/>
              </a:rPr>
              <a:pPr defTabSz="685800"/>
              <a:t>2</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
        <p:nvSpPr>
          <p:cNvPr id="5" name="Oval 4">
            <a:extLst>
              <a:ext uri="{FF2B5EF4-FFF2-40B4-BE49-F238E27FC236}">
                <a16:creationId xmlns:a16="http://schemas.microsoft.com/office/drawing/2014/main" id="{F8239E49-450F-4017-8562-055824289632}"/>
              </a:ext>
            </a:extLst>
          </p:cNvPr>
          <p:cNvSpPr/>
          <p:nvPr/>
        </p:nvSpPr>
        <p:spPr>
          <a:xfrm>
            <a:off x="2543175" y="1752600"/>
            <a:ext cx="1066800" cy="990600"/>
          </a:xfrm>
          <a:prstGeom prst="ellipse">
            <a:avLst/>
          </a:prstGeom>
          <a:solidFill>
            <a:srgbClr val="0070C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6" name="Oval 5">
            <a:extLst>
              <a:ext uri="{FF2B5EF4-FFF2-40B4-BE49-F238E27FC236}">
                <a16:creationId xmlns:a16="http://schemas.microsoft.com/office/drawing/2014/main" id="{3F0666A4-E3A7-4FC2-9D9B-C2660D3CB57F}"/>
              </a:ext>
            </a:extLst>
          </p:cNvPr>
          <p:cNvSpPr/>
          <p:nvPr/>
        </p:nvSpPr>
        <p:spPr>
          <a:xfrm>
            <a:off x="5230813" y="1585118"/>
            <a:ext cx="1371600" cy="1325563"/>
          </a:xfrm>
          <a:prstGeom prst="ellipse">
            <a:avLst/>
          </a:prstGeom>
          <a:solidFill>
            <a:srgbClr val="FF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7" name="Oval 6">
            <a:extLst>
              <a:ext uri="{FF2B5EF4-FFF2-40B4-BE49-F238E27FC236}">
                <a16:creationId xmlns:a16="http://schemas.microsoft.com/office/drawing/2014/main" id="{0140F66D-FECF-4045-95B6-4EA0EEFF5B6D}"/>
              </a:ext>
            </a:extLst>
          </p:cNvPr>
          <p:cNvSpPr/>
          <p:nvPr/>
        </p:nvSpPr>
        <p:spPr>
          <a:xfrm>
            <a:off x="5819775" y="3467685"/>
            <a:ext cx="193675" cy="169384"/>
          </a:xfrm>
          <a:prstGeom prst="ellipse">
            <a:avLst/>
          </a:prstGeom>
          <a:solidFill>
            <a:srgbClr val="FF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8" name="Oval 7">
            <a:extLst>
              <a:ext uri="{FF2B5EF4-FFF2-40B4-BE49-F238E27FC236}">
                <a16:creationId xmlns:a16="http://schemas.microsoft.com/office/drawing/2014/main" id="{3D0498F1-CBA2-4B2C-92F9-22DF94B32C62}"/>
              </a:ext>
            </a:extLst>
          </p:cNvPr>
          <p:cNvSpPr/>
          <p:nvPr/>
        </p:nvSpPr>
        <p:spPr>
          <a:xfrm>
            <a:off x="2895600" y="3352800"/>
            <a:ext cx="361950" cy="327819"/>
          </a:xfrm>
          <a:prstGeom prst="ellipse">
            <a:avLst/>
          </a:prstGeom>
          <a:solidFill>
            <a:srgbClr val="0070C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9" name="Oval 8">
            <a:extLst>
              <a:ext uri="{FF2B5EF4-FFF2-40B4-BE49-F238E27FC236}">
                <a16:creationId xmlns:a16="http://schemas.microsoft.com/office/drawing/2014/main" id="{DBEA8FC8-1282-4823-A7F0-4EC36B6E45BB}"/>
              </a:ext>
            </a:extLst>
          </p:cNvPr>
          <p:cNvSpPr/>
          <p:nvPr/>
        </p:nvSpPr>
        <p:spPr>
          <a:xfrm>
            <a:off x="2847975" y="2848768"/>
            <a:ext cx="457200" cy="423863"/>
          </a:xfrm>
          <a:prstGeom prst="ellipse">
            <a:avLst/>
          </a:prstGeom>
          <a:solidFill>
            <a:srgbClr val="0070C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0" name="Oval 9">
            <a:extLst>
              <a:ext uri="{FF2B5EF4-FFF2-40B4-BE49-F238E27FC236}">
                <a16:creationId xmlns:a16="http://schemas.microsoft.com/office/drawing/2014/main" id="{3C32742A-4A9D-4614-9AC6-94FADDA79004}"/>
              </a:ext>
            </a:extLst>
          </p:cNvPr>
          <p:cNvSpPr/>
          <p:nvPr/>
        </p:nvSpPr>
        <p:spPr>
          <a:xfrm>
            <a:off x="2967037" y="3798094"/>
            <a:ext cx="219075" cy="199231"/>
          </a:xfrm>
          <a:prstGeom prst="ellipse">
            <a:avLst/>
          </a:prstGeom>
          <a:solidFill>
            <a:srgbClr val="0070C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1" name="Oval 10">
            <a:extLst>
              <a:ext uri="{FF2B5EF4-FFF2-40B4-BE49-F238E27FC236}">
                <a16:creationId xmlns:a16="http://schemas.microsoft.com/office/drawing/2014/main" id="{3F549636-9705-4BAF-83CD-4AD84EDBE438}"/>
              </a:ext>
            </a:extLst>
          </p:cNvPr>
          <p:cNvSpPr/>
          <p:nvPr/>
        </p:nvSpPr>
        <p:spPr>
          <a:xfrm>
            <a:off x="5726112" y="2998669"/>
            <a:ext cx="381000" cy="354131"/>
          </a:xfrm>
          <a:prstGeom prst="ellipse">
            <a:avLst/>
          </a:prstGeom>
          <a:solidFill>
            <a:srgbClr val="FF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2" name="Oval 11">
            <a:extLst>
              <a:ext uri="{FF2B5EF4-FFF2-40B4-BE49-F238E27FC236}">
                <a16:creationId xmlns:a16="http://schemas.microsoft.com/office/drawing/2014/main" id="{FD391F02-AC1A-47FF-A470-A43025A458F3}"/>
              </a:ext>
            </a:extLst>
          </p:cNvPr>
          <p:cNvSpPr/>
          <p:nvPr/>
        </p:nvSpPr>
        <p:spPr>
          <a:xfrm>
            <a:off x="5840413" y="3705004"/>
            <a:ext cx="152400" cy="131426"/>
          </a:xfrm>
          <a:prstGeom prst="ellipse">
            <a:avLst/>
          </a:prstGeom>
          <a:solidFill>
            <a:srgbClr val="FF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Oval 12">
            <a:extLst>
              <a:ext uri="{FF2B5EF4-FFF2-40B4-BE49-F238E27FC236}">
                <a16:creationId xmlns:a16="http://schemas.microsoft.com/office/drawing/2014/main" id="{A830D5A2-2908-44E6-A164-4A6093E56F07}"/>
              </a:ext>
            </a:extLst>
          </p:cNvPr>
          <p:cNvSpPr/>
          <p:nvPr/>
        </p:nvSpPr>
        <p:spPr>
          <a:xfrm>
            <a:off x="5890419" y="3881397"/>
            <a:ext cx="52388" cy="45719"/>
          </a:xfrm>
          <a:prstGeom prst="ellipse">
            <a:avLst/>
          </a:prstGeom>
          <a:solidFill>
            <a:srgbClr val="FF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Tree>
    <p:extLst>
      <p:ext uri="{BB962C8B-B14F-4D97-AF65-F5344CB8AC3E}">
        <p14:creationId xmlns:p14="http://schemas.microsoft.com/office/powerpoint/2010/main" val="1898855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754" y="166811"/>
            <a:ext cx="8229600" cy="1143000"/>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Corruption Perception Index </a:t>
            </a:r>
            <a:br>
              <a:rPr lang="en-US" sz="3200" b="1" dirty="0">
                <a:solidFill>
                  <a:schemeClr val="bg1">
                    <a:lumMod val="85000"/>
                  </a:schemeClr>
                </a:solidFill>
                <a:latin typeface="Times New Roman" panose="02020603050405020304" pitchFamily="18" charset="0"/>
                <a:cs typeface="Times New Roman" panose="02020603050405020304" pitchFamily="18" charset="0"/>
              </a:rPr>
            </a:br>
            <a:r>
              <a:rPr lang="en-US" sz="2000" b="1" dirty="0">
                <a:solidFill>
                  <a:schemeClr val="bg1">
                    <a:lumMod val="85000"/>
                  </a:schemeClr>
                </a:solidFill>
                <a:latin typeface="Times New Roman" panose="02020603050405020304" pitchFamily="18" charset="0"/>
                <a:cs typeface="Times New Roman" panose="02020603050405020304" pitchFamily="18" charset="0"/>
              </a:rPr>
              <a:t>(higher = less corrupt)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011612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latin typeface="Times New Roman" panose="02020603050405020304" pitchFamily="18" charset="0"/>
                <a:cs typeface="Times New Roman" panose="02020603050405020304" pitchFamily="18" charset="0"/>
              </a:rPr>
              <a:t>20</a:t>
            </a:fld>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538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Piracy rates for computer software </a:t>
            </a:r>
            <a:br>
              <a:rPr lang="en-US" sz="3200" b="1" dirty="0">
                <a:solidFill>
                  <a:schemeClr val="bg1">
                    <a:lumMod val="85000"/>
                  </a:schemeClr>
                </a:solidFill>
                <a:latin typeface="Times New Roman" panose="02020603050405020304" pitchFamily="18" charset="0"/>
                <a:cs typeface="Times New Roman" panose="02020603050405020304" pitchFamily="18" charset="0"/>
              </a:rPr>
            </a:br>
            <a:r>
              <a:rPr lang="en-US" sz="3200" b="1" dirty="0">
                <a:solidFill>
                  <a:schemeClr val="bg1">
                    <a:lumMod val="85000"/>
                  </a:schemeClr>
                </a:solidFill>
                <a:latin typeface="Times New Roman" panose="02020603050405020304" pitchFamily="18" charset="0"/>
                <a:cs typeface="Times New Roman" panose="02020603050405020304" pitchFamily="18" charset="0"/>
              </a:rPr>
              <a:t>(% unlicensed use)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9492610"/>
              </p:ext>
            </p:extLst>
          </p:nvPr>
        </p:nvGraphicFramePr>
        <p:xfrm>
          <a:off x="-76200" y="1417638"/>
          <a:ext cx="8763000" cy="4784725"/>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latin typeface="Times New Roman" panose="02020603050405020304" pitchFamily="18" charset="0"/>
                <a:cs typeface="Times New Roman" panose="02020603050405020304" pitchFamily="18" charset="0"/>
              </a:rPr>
              <a:t>21</a:t>
            </a:fld>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6163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bg1">
                    <a:lumMod val="85000"/>
                  </a:schemeClr>
                </a:solidFill>
                <a:latin typeface="Times New Roman" panose="02020603050405020304" pitchFamily="18" charset="0"/>
                <a:cs typeface="Times New Roman" panose="02020603050405020304" pitchFamily="18" charset="0"/>
              </a:rPr>
              <a:t>Interactions</a:t>
            </a:r>
          </a:p>
        </p:txBody>
      </p:sp>
      <p:sp>
        <p:nvSpPr>
          <p:cNvPr id="3" name="Content Placeholder 2"/>
          <p:cNvSpPr>
            <a:spLocks noGrp="1"/>
          </p:cNvSpPr>
          <p:nvPr>
            <p:ph idx="1"/>
          </p:nvPr>
        </p:nvSpPr>
        <p:spPr>
          <a:xfrm>
            <a:off x="466725" y="3810000"/>
            <a:ext cx="8229600" cy="4525963"/>
          </a:xfrm>
        </p:spPr>
        <p:txBody>
          <a:bodyPr>
            <a:normAutofit/>
          </a:bodyPr>
          <a:lstStyle/>
          <a:p>
            <a:pPr marL="0" indent="0">
              <a:buNone/>
            </a:pPr>
            <a:r>
              <a:rPr lang="en-US" sz="2000" b="1" dirty="0">
                <a:solidFill>
                  <a:schemeClr val="bg1">
                    <a:lumMod val="85000"/>
                  </a:schemeClr>
                </a:solidFill>
                <a:latin typeface="Times New Roman" panose="02020603050405020304" pitchFamily="18" charset="0"/>
                <a:cs typeface="Times New Roman" panose="02020603050405020304" pitchFamily="18" charset="0"/>
              </a:rPr>
              <a:t>The second group of slides, “Interactions,” presents </a:t>
            </a:r>
            <a:r>
              <a:rPr lang="en-US" sz="2000" b="1" i="1" dirty="0">
                <a:solidFill>
                  <a:schemeClr val="bg1">
                    <a:lumMod val="85000"/>
                  </a:schemeClr>
                </a:solidFill>
                <a:latin typeface="Times New Roman" panose="02020603050405020304" pitchFamily="18" charset="0"/>
                <a:cs typeface="Times New Roman" panose="02020603050405020304" pitchFamily="18" charset="0"/>
              </a:rPr>
              <a:t>relational </a:t>
            </a:r>
            <a:r>
              <a:rPr lang="en-US" sz="2000" b="1" dirty="0">
                <a:solidFill>
                  <a:schemeClr val="bg1">
                    <a:lumMod val="85000"/>
                  </a:schemeClr>
                </a:solidFill>
                <a:latin typeface="Times New Roman" panose="02020603050405020304" pitchFamily="18" charset="0"/>
                <a:cs typeface="Times New Roman" panose="02020603050405020304" pitchFamily="18" charset="0"/>
              </a:rPr>
              <a:t>measures of both countries, showing their various dimensions of direct interaction. As globalization more deeply connects the worlds nations, states, cities and peoples—including that of the U.S. and China—a relational understanding becomes more important. </a:t>
            </a:r>
          </a:p>
        </p:txBody>
      </p:sp>
      <p:sp>
        <p:nvSpPr>
          <p:cNvPr id="4" name="Slide Number Placeholder 3"/>
          <p:cNvSpPr>
            <a:spLocks noGrp="1"/>
          </p:cNvSpPr>
          <p:nvPr>
            <p:ph type="sldNum" sz="quarter" idx="12"/>
          </p:nvPr>
        </p:nvSpPr>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22</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
        <p:nvSpPr>
          <p:cNvPr id="7" name="Oval 6">
            <a:extLst>
              <a:ext uri="{FF2B5EF4-FFF2-40B4-BE49-F238E27FC236}">
                <a16:creationId xmlns:a16="http://schemas.microsoft.com/office/drawing/2014/main" id="{B6783622-B445-4E68-B2B1-C08FBC92919C}"/>
              </a:ext>
            </a:extLst>
          </p:cNvPr>
          <p:cNvSpPr/>
          <p:nvPr/>
        </p:nvSpPr>
        <p:spPr>
          <a:xfrm>
            <a:off x="5167931" y="1752600"/>
            <a:ext cx="1066800" cy="990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8" name="Oval 7">
            <a:extLst>
              <a:ext uri="{FF2B5EF4-FFF2-40B4-BE49-F238E27FC236}">
                <a16:creationId xmlns:a16="http://schemas.microsoft.com/office/drawing/2014/main" id="{0C0CFF03-6D0B-472C-9BEB-8BA9F36F927A}"/>
              </a:ext>
            </a:extLst>
          </p:cNvPr>
          <p:cNvSpPr/>
          <p:nvPr/>
        </p:nvSpPr>
        <p:spPr>
          <a:xfrm>
            <a:off x="4295775" y="1301214"/>
            <a:ext cx="361950" cy="327819"/>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9" name="Oval 8">
            <a:extLst>
              <a:ext uri="{FF2B5EF4-FFF2-40B4-BE49-F238E27FC236}">
                <a16:creationId xmlns:a16="http://schemas.microsoft.com/office/drawing/2014/main" id="{EF7278B7-2537-4B63-B514-8FC9A928907D}"/>
              </a:ext>
            </a:extLst>
          </p:cNvPr>
          <p:cNvSpPr/>
          <p:nvPr/>
        </p:nvSpPr>
        <p:spPr>
          <a:xfrm>
            <a:off x="4295775" y="3010692"/>
            <a:ext cx="361950" cy="32781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cxnSp>
        <p:nvCxnSpPr>
          <p:cNvPr id="27" name="Straight Arrow Connector 26">
            <a:extLst>
              <a:ext uri="{FF2B5EF4-FFF2-40B4-BE49-F238E27FC236}">
                <a16:creationId xmlns:a16="http://schemas.microsoft.com/office/drawing/2014/main" id="{F5BCDF9C-A61E-444D-AFDD-763DCC1AD268}"/>
              </a:ext>
            </a:extLst>
          </p:cNvPr>
          <p:cNvCxnSpPr>
            <a:cxnSpLocks/>
            <a:stCxn id="8" idx="4"/>
            <a:endCxn id="9" idx="0"/>
          </p:cNvCxnSpPr>
          <p:nvPr/>
        </p:nvCxnSpPr>
        <p:spPr>
          <a:xfrm>
            <a:off x="4476750" y="1629033"/>
            <a:ext cx="0" cy="1381659"/>
          </a:xfrm>
          <a:prstGeom prst="straightConnector1">
            <a:avLst/>
          </a:prstGeom>
          <a:ln>
            <a:solidFill>
              <a:schemeClr val="bg1"/>
            </a:solidFill>
            <a:tailEnd type="triangle"/>
          </a:ln>
          <a:effectLst>
            <a:glow rad="139700">
              <a:schemeClr val="bg1">
                <a:alpha val="40000"/>
              </a:schemeClr>
            </a:glow>
          </a:effectLst>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70E6AAD-69D7-4310-AE82-680821AFABBC}"/>
              </a:ext>
            </a:extLst>
          </p:cNvPr>
          <p:cNvCxnSpPr>
            <a:cxnSpLocks/>
            <a:endCxn id="8" idx="3"/>
          </p:cNvCxnSpPr>
          <p:nvPr/>
        </p:nvCxnSpPr>
        <p:spPr>
          <a:xfrm flipV="1">
            <a:off x="3611630" y="1581025"/>
            <a:ext cx="737151" cy="455480"/>
          </a:xfrm>
          <a:prstGeom prst="straightConnector1">
            <a:avLst/>
          </a:prstGeom>
          <a:ln>
            <a:solidFill>
              <a:schemeClr val="bg1"/>
            </a:solidFill>
            <a:tailEnd type="triangle"/>
          </a:ln>
          <a:effectLst>
            <a:glow rad="139700">
              <a:schemeClr val="bg1">
                <a:alpha val="40000"/>
              </a:schemeClr>
            </a:glow>
          </a:effectLst>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B91ECCDA-C834-4A52-B659-59212905722E}"/>
              </a:ext>
            </a:extLst>
          </p:cNvPr>
          <p:cNvSpPr/>
          <p:nvPr/>
        </p:nvSpPr>
        <p:spPr>
          <a:xfrm>
            <a:off x="2590800" y="1752600"/>
            <a:ext cx="1066800" cy="9906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cxnSp>
        <p:nvCxnSpPr>
          <p:cNvPr id="35" name="Straight Arrow Connector 34">
            <a:extLst>
              <a:ext uri="{FF2B5EF4-FFF2-40B4-BE49-F238E27FC236}">
                <a16:creationId xmlns:a16="http://schemas.microsoft.com/office/drawing/2014/main" id="{4A7ACB1C-A3BF-4547-878C-4FD6B92BA957}"/>
              </a:ext>
            </a:extLst>
          </p:cNvPr>
          <p:cNvCxnSpPr>
            <a:cxnSpLocks/>
            <a:stCxn id="7" idx="2"/>
            <a:endCxn id="6" idx="6"/>
          </p:cNvCxnSpPr>
          <p:nvPr/>
        </p:nvCxnSpPr>
        <p:spPr>
          <a:xfrm flipH="1">
            <a:off x="3657600" y="2247900"/>
            <a:ext cx="1510331" cy="0"/>
          </a:xfrm>
          <a:prstGeom prst="straightConnector1">
            <a:avLst/>
          </a:prstGeom>
          <a:ln>
            <a:solidFill>
              <a:schemeClr val="bg1"/>
            </a:solidFill>
            <a:tailEnd type="triangle"/>
          </a:ln>
          <a:effectLst>
            <a:glow rad="139700">
              <a:schemeClr val="bg1">
                <a:alpha val="40000"/>
              </a:schemeClr>
            </a:glow>
          </a:effectLst>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B800E58F-46C9-4D8F-99D8-B5F4871EFCD3}"/>
              </a:ext>
            </a:extLst>
          </p:cNvPr>
          <p:cNvCxnSpPr>
            <a:cxnSpLocks/>
          </p:cNvCxnSpPr>
          <p:nvPr/>
        </p:nvCxnSpPr>
        <p:spPr>
          <a:xfrm flipV="1">
            <a:off x="4581525" y="2479374"/>
            <a:ext cx="676275" cy="571069"/>
          </a:xfrm>
          <a:prstGeom prst="straightConnector1">
            <a:avLst/>
          </a:prstGeom>
          <a:ln>
            <a:solidFill>
              <a:schemeClr val="bg1"/>
            </a:solidFill>
            <a:tailEnd type="triangle"/>
          </a:ln>
          <a:effectLst>
            <a:glow rad="139700">
              <a:schemeClr val="bg1">
                <a:alpha val="40000"/>
              </a:schemeClr>
            </a:glo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5667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1112"/>
            <a:ext cx="8229600" cy="1143000"/>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Trade in goods ($ billion)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1613167"/>
              </p:ext>
            </p:extLst>
          </p:nvPr>
        </p:nvGraphicFramePr>
        <p:xfrm>
          <a:off x="304800" y="914400"/>
          <a:ext cx="8839200" cy="5668962"/>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23</a:t>
            </a:fld>
            <a:endParaRPr lang="en-US" dirty="0">
              <a:solidFill>
                <a:schemeClr val="bg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0756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Total U.S.-China trade in goods and </a:t>
            </a:r>
            <a:br>
              <a:rPr lang="en-US" sz="3200" b="1" dirty="0">
                <a:solidFill>
                  <a:schemeClr val="bg1">
                    <a:lumMod val="85000"/>
                  </a:schemeClr>
                </a:solidFill>
                <a:latin typeface="Times New Roman" panose="02020603050405020304" pitchFamily="18" charset="0"/>
                <a:cs typeface="Times New Roman" panose="02020603050405020304" pitchFamily="18" charset="0"/>
              </a:rPr>
            </a:br>
            <a:r>
              <a:rPr lang="en-US" sz="3200" b="1" dirty="0">
                <a:solidFill>
                  <a:schemeClr val="bg1">
                    <a:lumMod val="85000"/>
                  </a:schemeClr>
                </a:solidFill>
                <a:latin typeface="Times New Roman" panose="02020603050405020304" pitchFamily="18" charset="0"/>
                <a:cs typeface="Times New Roman" panose="02020603050405020304" pitchFamily="18" charset="0"/>
              </a:rPr>
              <a:t>U.S. trade deficit in goods ($ billion)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71201577"/>
              </p:ext>
            </p:extLst>
          </p:nvPr>
        </p:nvGraphicFramePr>
        <p:xfrm>
          <a:off x="152400" y="1600200"/>
          <a:ext cx="8991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latin typeface="Times New Roman" panose="02020603050405020304" pitchFamily="18" charset="0"/>
                <a:cs typeface="Times New Roman" panose="02020603050405020304" pitchFamily="18" charset="0"/>
              </a:rPr>
              <a:t>24</a:t>
            </a:fld>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4945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982" y="-304800"/>
            <a:ext cx="8229600" cy="914400"/>
          </a:xfrm>
        </p:spPr>
        <p:txBody>
          <a:bodyPr>
            <a:normAutofit fontScale="90000"/>
          </a:bodyPr>
          <a:lstStyle/>
          <a:p>
            <a:br>
              <a:rPr lang="en-US" sz="2400" b="1" dirty="0">
                <a:solidFill>
                  <a:schemeClr val="bg1">
                    <a:lumMod val="85000"/>
                  </a:schemeClr>
                </a:solidFill>
                <a:latin typeface="Times New Roman" panose="02020603050405020304" pitchFamily="18" charset="0"/>
                <a:cs typeface="Times New Roman" panose="02020603050405020304" pitchFamily="18" charset="0"/>
              </a:rPr>
            </a:br>
            <a:br>
              <a:rPr lang="en-US" sz="2400" b="1" dirty="0">
                <a:solidFill>
                  <a:schemeClr val="bg1">
                    <a:lumMod val="85000"/>
                  </a:schemeClr>
                </a:solidFill>
                <a:latin typeface="Times New Roman" panose="02020603050405020304" pitchFamily="18" charset="0"/>
                <a:cs typeface="Times New Roman" panose="02020603050405020304" pitchFamily="18" charset="0"/>
              </a:rPr>
            </a:br>
            <a:br>
              <a:rPr lang="en-US" sz="2400" b="1" dirty="0">
                <a:solidFill>
                  <a:schemeClr val="bg1">
                    <a:lumMod val="85000"/>
                  </a:schemeClr>
                </a:solidFill>
                <a:latin typeface="Times New Roman" panose="02020603050405020304" pitchFamily="18" charset="0"/>
                <a:cs typeface="Times New Roman" panose="02020603050405020304" pitchFamily="18" charset="0"/>
              </a:rPr>
            </a:br>
            <a:br>
              <a:rPr lang="en-US" sz="2400" b="1" dirty="0">
                <a:solidFill>
                  <a:schemeClr val="bg1">
                    <a:lumMod val="85000"/>
                  </a:schemeClr>
                </a:solidFill>
                <a:latin typeface="Times New Roman" panose="02020603050405020304" pitchFamily="18" charset="0"/>
                <a:cs typeface="Times New Roman" panose="02020603050405020304" pitchFamily="18" charset="0"/>
              </a:rPr>
            </a:br>
            <a:r>
              <a:rPr lang="en-US" sz="3600" b="1" dirty="0">
                <a:solidFill>
                  <a:schemeClr val="bg1">
                    <a:lumMod val="85000"/>
                  </a:schemeClr>
                </a:solidFill>
                <a:latin typeface="Times New Roman" panose="02020603050405020304" pitchFamily="18" charset="0"/>
                <a:cs typeface="Times New Roman" panose="02020603050405020304" pitchFamily="18" charset="0"/>
              </a:rPr>
              <a:t>Historical currency exchange rate</a:t>
            </a:r>
            <a:br>
              <a:rPr lang="en-US" sz="3600" b="1" dirty="0">
                <a:solidFill>
                  <a:schemeClr val="bg1">
                    <a:lumMod val="85000"/>
                  </a:schemeClr>
                </a:solidFill>
                <a:latin typeface="Times New Roman" panose="02020603050405020304" pitchFamily="18" charset="0"/>
                <a:cs typeface="Times New Roman" panose="02020603050405020304" pitchFamily="18" charset="0"/>
              </a:rPr>
            </a:br>
            <a:r>
              <a:rPr lang="en-US" sz="3600" b="1" dirty="0">
                <a:solidFill>
                  <a:schemeClr val="bg1">
                    <a:lumMod val="85000"/>
                  </a:schemeClr>
                </a:solidFill>
                <a:latin typeface="Times New Roman" panose="02020603050405020304" pitchFamily="18" charset="0"/>
                <a:cs typeface="Times New Roman" panose="02020603050405020304" pitchFamily="18" charset="0"/>
              </a:rPr>
              <a:t>(yuan per one dollar)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8934781"/>
              </p:ext>
            </p:extLst>
          </p:nvPr>
        </p:nvGraphicFramePr>
        <p:xfrm>
          <a:off x="239758" y="1524000"/>
          <a:ext cx="8751842"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25</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09411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tx1">
              <a:lumMod val="75000"/>
              <a:lumOff val="25000"/>
            </a:schemeClr>
          </a:solidFill>
        </p:spPr>
        <p:txBody>
          <a:bodyPr>
            <a:normAutofit fontScale="90000"/>
          </a:bodyPr>
          <a:lstStyle/>
          <a:p>
            <a:r>
              <a:rPr lang="en-US" sz="3600" b="1" dirty="0">
                <a:solidFill>
                  <a:schemeClr val="bg1">
                    <a:lumMod val="85000"/>
                  </a:schemeClr>
                </a:solidFill>
                <a:latin typeface="Times New Roman" panose="02020603050405020304" pitchFamily="18" charset="0"/>
                <a:cs typeface="Times New Roman" panose="02020603050405020304" pitchFamily="18" charset="0"/>
              </a:rPr>
              <a:t>Exchange of direct investment (FDI)</a:t>
            </a:r>
            <a:br>
              <a:rPr lang="en-US" b="1" dirty="0">
                <a:solidFill>
                  <a:schemeClr val="bg1">
                    <a:lumMod val="85000"/>
                  </a:schemeClr>
                </a:solidFill>
                <a:latin typeface="Times New Roman" panose="02020603050405020304" pitchFamily="18" charset="0"/>
                <a:cs typeface="Times New Roman" panose="02020603050405020304" pitchFamily="18" charset="0"/>
              </a:rPr>
            </a:br>
            <a:r>
              <a:rPr lang="en-US" sz="2200" b="1" dirty="0">
                <a:solidFill>
                  <a:schemeClr val="bg1">
                    <a:lumMod val="85000"/>
                  </a:schemeClr>
                </a:solidFill>
                <a:latin typeface="Times New Roman" panose="02020603050405020304" pitchFamily="18" charset="0"/>
                <a:cs typeface="Times New Roman" panose="02020603050405020304" pitchFamily="18" charset="0"/>
              </a:rPr>
              <a:t>($ billions, source: Rhodium, rhg.com) </a:t>
            </a:r>
            <a:br>
              <a:rPr lang="en-US" sz="2200" b="1" dirty="0">
                <a:solidFill>
                  <a:schemeClr val="bg1">
                    <a:lumMod val="85000"/>
                  </a:schemeClr>
                </a:solidFill>
                <a:latin typeface="Times New Roman" panose="02020603050405020304" pitchFamily="18" charset="0"/>
                <a:cs typeface="Times New Roman" panose="02020603050405020304" pitchFamily="18" charset="0"/>
              </a:rPr>
            </a:br>
            <a:endParaRPr lang="en-US" sz="2200" dirty="0">
              <a:solidFill>
                <a:schemeClr val="bg1">
                  <a:lumMod val="85000"/>
                </a:schemeClr>
              </a:solidFill>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1638496"/>
              </p:ext>
            </p:extLst>
          </p:nvPr>
        </p:nvGraphicFramePr>
        <p:xfrm>
          <a:off x="447674" y="1166018"/>
          <a:ext cx="8543925"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a:solidFill>
            <a:schemeClr val="tx1">
              <a:lumMod val="75000"/>
              <a:lumOff val="25000"/>
            </a:schemeClr>
          </a:solidFill>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26</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73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477" y="-102942"/>
            <a:ext cx="8229600" cy="1143000"/>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Chinese holdings of U.S. treasuries ($ billion)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53481662"/>
              </p:ext>
            </p:extLst>
          </p:nvPr>
        </p:nvGraphicFramePr>
        <p:xfrm>
          <a:off x="445477" y="1040058"/>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27</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5265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Travel between countries </a:t>
            </a:r>
            <a:br>
              <a:rPr lang="en-US" sz="3200" b="1" dirty="0">
                <a:solidFill>
                  <a:schemeClr val="bg1">
                    <a:lumMod val="85000"/>
                  </a:schemeClr>
                </a:solidFill>
                <a:latin typeface="Times New Roman" panose="02020603050405020304" pitchFamily="18" charset="0"/>
                <a:cs typeface="Times New Roman" panose="02020603050405020304" pitchFamily="18" charset="0"/>
              </a:rPr>
            </a:br>
            <a:r>
              <a:rPr lang="en-US" sz="3200" b="1" dirty="0">
                <a:solidFill>
                  <a:schemeClr val="bg1">
                    <a:lumMod val="85000"/>
                  </a:schemeClr>
                </a:solidFill>
                <a:latin typeface="Times New Roman" panose="02020603050405020304" pitchFamily="18" charset="0"/>
                <a:cs typeface="Times New Roman" panose="02020603050405020304" pitchFamily="18" charset="0"/>
              </a:rPr>
              <a:t>(thousands of passengers)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0096906"/>
              </p:ext>
            </p:extLst>
          </p:nvPr>
        </p:nvGraphicFramePr>
        <p:xfrm>
          <a:off x="457200" y="1600200"/>
          <a:ext cx="86868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solidFill>
                  <a:schemeClr val="bg1">
                    <a:lumMod val="85000"/>
                  </a:schemeClr>
                </a:solidFill>
              </a:rPr>
              <a:t>28</a:t>
            </a:fld>
            <a:endParaRPr lang="en-US">
              <a:solidFill>
                <a:schemeClr val="bg1">
                  <a:lumMod val="85000"/>
                </a:schemeClr>
              </a:solidFill>
            </a:endParaRPr>
          </a:p>
        </p:txBody>
      </p:sp>
    </p:spTree>
    <p:extLst>
      <p:ext uri="{BB962C8B-B14F-4D97-AF65-F5344CB8AC3E}">
        <p14:creationId xmlns:p14="http://schemas.microsoft.com/office/powerpoint/2010/main" val="164408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solidFill>
                  <a:schemeClr val="bg1">
                    <a:lumMod val="85000"/>
                  </a:schemeClr>
                </a:solidFill>
                <a:latin typeface="Times New Roman" panose="02020603050405020304" pitchFamily="18" charset="0"/>
                <a:cs typeface="Times New Roman" panose="02020603050405020304" pitchFamily="18" charset="0"/>
              </a:rPr>
            </a:br>
            <a:r>
              <a:rPr lang="en-US" sz="3600" b="1" dirty="0">
                <a:solidFill>
                  <a:schemeClr val="bg1">
                    <a:lumMod val="85000"/>
                  </a:schemeClr>
                </a:solidFill>
                <a:latin typeface="Times New Roman" panose="02020603050405020304" pitchFamily="18" charset="0"/>
                <a:cs typeface="Times New Roman" panose="02020603050405020304" pitchFamily="18" charset="0"/>
              </a:rPr>
              <a:t>U.S. patents granted to invention teams that </a:t>
            </a:r>
            <a:br>
              <a:rPr lang="en-US" sz="3600" b="1" dirty="0">
                <a:solidFill>
                  <a:schemeClr val="bg1">
                    <a:lumMod val="85000"/>
                  </a:schemeClr>
                </a:solidFill>
                <a:latin typeface="Times New Roman" panose="02020603050405020304" pitchFamily="18" charset="0"/>
                <a:cs typeface="Times New Roman" panose="02020603050405020304" pitchFamily="18" charset="0"/>
              </a:rPr>
            </a:br>
            <a:r>
              <a:rPr lang="en-US" sz="3600" b="1" dirty="0">
                <a:solidFill>
                  <a:schemeClr val="bg1">
                    <a:lumMod val="85000"/>
                  </a:schemeClr>
                </a:solidFill>
                <a:latin typeface="Times New Roman" panose="02020603050405020304" pitchFamily="18" charset="0"/>
                <a:cs typeface="Times New Roman" panose="02020603050405020304" pitchFamily="18" charset="0"/>
              </a:rPr>
              <a:t>include both American and Chinese citizens</a:t>
            </a:r>
            <a:br>
              <a:rPr lang="en-US" sz="3200" b="1" dirty="0">
                <a:solidFill>
                  <a:schemeClr val="bg1">
                    <a:lumMod val="85000"/>
                  </a:schemeClr>
                </a:solidFill>
                <a:latin typeface="Times New Roman" panose="02020603050405020304" pitchFamily="18" charset="0"/>
                <a:cs typeface="Times New Roman" panose="02020603050405020304" pitchFamily="18" charset="0"/>
              </a:rPr>
            </a:br>
            <a:endParaRPr lang="en-US" sz="3200" b="1"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6C40E608-7BB5-4604-9A8A-D4143C9A147B}" type="slidenum">
              <a:rPr lang="en-US" smtClean="0">
                <a:latin typeface="Times New Roman" panose="02020603050405020304" pitchFamily="18" charset="0"/>
                <a:cs typeface="Times New Roman" panose="02020603050405020304" pitchFamily="18" charset="0"/>
              </a:rPr>
              <a:t>29</a:t>
            </a:fld>
            <a:endParaRPr lang="en-US">
              <a:latin typeface="Times New Roman" panose="02020603050405020304" pitchFamily="18" charset="0"/>
              <a:cs typeface="Times New Roman" panose="02020603050405020304" pitchFamily="18" charset="0"/>
            </a:endParaRPr>
          </a:p>
        </p:txBody>
      </p:sp>
      <p:graphicFrame>
        <p:nvGraphicFramePr>
          <p:cNvPr id="5" name="Content Placeholder 3">
            <a:extLst>
              <a:ext uri="{FF2B5EF4-FFF2-40B4-BE49-F238E27FC236}">
                <a16:creationId xmlns:a16="http://schemas.microsoft.com/office/drawing/2014/main" id="{A6D0B371-476B-1A5E-FB47-8BDC84EF044F}"/>
              </a:ext>
            </a:extLst>
          </p:cNvPr>
          <p:cNvGraphicFramePr>
            <a:graphicFrameLocks noGrp="1"/>
          </p:cNvGraphicFramePr>
          <p:nvPr>
            <p:extLst>
              <p:ext uri="{D42A27DB-BD31-4B8C-83A1-F6EECF244321}">
                <p14:modId xmlns:p14="http://schemas.microsoft.com/office/powerpoint/2010/main" val="3847955503"/>
              </p:ext>
            </p:extLst>
          </p:nvPr>
        </p:nvGraphicFramePr>
        <p:xfrm>
          <a:off x="0" y="1304132"/>
          <a:ext cx="9144000" cy="5165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9099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7750" y="200662"/>
            <a:ext cx="7753350" cy="628649"/>
          </a:xfrm>
        </p:spPr>
        <p:txBody>
          <a:bodyPr>
            <a:noAutofit/>
          </a:bodyPr>
          <a:lstStyle/>
          <a:p>
            <a:r>
              <a:rPr lang="en-US" sz="2800" b="1" dirty="0">
                <a:solidFill>
                  <a:schemeClr val="bg1">
                    <a:lumMod val="85000"/>
                  </a:schemeClr>
                </a:solidFill>
                <a:latin typeface="Times New Roman" panose="02020603050405020304" pitchFamily="18" charset="0"/>
                <a:cs typeface="Times New Roman" panose="02020603050405020304" pitchFamily="18" charset="0"/>
              </a:rPr>
              <a:t>GDP per capita, PPP (current international $)</a:t>
            </a:r>
          </a:p>
        </p:txBody>
      </p:sp>
      <p:graphicFrame>
        <p:nvGraphicFramePr>
          <p:cNvPr id="4" name="Chart 3"/>
          <p:cNvGraphicFramePr/>
          <p:nvPr>
            <p:extLst>
              <p:ext uri="{D42A27DB-BD31-4B8C-83A1-F6EECF244321}">
                <p14:modId xmlns:p14="http://schemas.microsoft.com/office/powerpoint/2010/main" val="658477661"/>
              </p:ext>
            </p:extLst>
          </p:nvPr>
        </p:nvGraphicFramePr>
        <p:xfrm>
          <a:off x="342900" y="992823"/>
          <a:ext cx="8458200" cy="5594350"/>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a:xfrm>
            <a:off x="6991350" y="6404610"/>
            <a:ext cx="2057400" cy="365125"/>
          </a:xfrm>
        </p:spPr>
        <p:txBody>
          <a:bodyPr/>
          <a:lstStyle/>
          <a:p>
            <a:pPr defTabSz="685800"/>
            <a:fld id="{6C40E608-7BB5-4604-9A8A-D4143C9A147B}" type="slidenum">
              <a:rPr lang="en-US">
                <a:solidFill>
                  <a:schemeClr val="bg1">
                    <a:lumMod val="85000"/>
                  </a:schemeClr>
                </a:solidFill>
                <a:latin typeface="Times New Roman" panose="02020603050405020304" pitchFamily="18" charset="0"/>
                <a:cs typeface="Times New Roman" panose="02020603050405020304" pitchFamily="18" charset="0"/>
              </a:rPr>
              <a:pPr defTabSz="685800"/>
              <a:t>3</a:t>
            </a:fld>
            <a:endParaRPr lang="en-US"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53E9121C-6033-4059-890C-DEDF0EF43953}"/>
              </a:ext>
            </a:extLst>
          </p:cNvPr>
          <p:cNvSpPr txBox="1"/>
          <p:nvPr/>
        </p:nvSpPr>
        <p:spPr>
          <a:xfrm>
            <a:off x="914400" y="6241287"/>
            <a:ext cx="2895600" cy="646331"/>
          </a:xfrm>
          <a:prstGeom prst="rect">
            <a:avLst/>
          </a:prstGeom>
          <a:noFill/>
        </p:spPr>
        <p:txBody>
          <a:bodyPr wrap="square" rtlCol="0">
            <a:spAutoFit/>
          </a:bodyPr>
          <a:lstStyle/>
          <a:p>
            <a:r>
              <a:rPr lang="en-US" b="1" dirty="0">
                <a:solidFill>
                  <a:schemeClr val="bg1">
                    <a:lumMod val="85000"/>
                  </a:schemeClr>
                </a:solidFill>
                <a:latin typeface="Times New Roman" panose="02020603050405020304" pitchFamily="18" charset="0"/>
                <a:cs typeface="Times New Roman" panose="02020603050405020304" pitchFamily="18" charset="0"/>
              </a:rPr>
              <a:t>Source: World Bank	</a:t>
            </a:r>
          </a:p>
        </p:txBody>
      </p:sp>
    </p:spTree>
    <p:extLst>
      <p:ext uri="{BB962C8B-B14F-4D97-AF65-F5344CB8AC3E}">
        <p14:creationId xmlns:p14="http://schemas.microsoft.com/office/powerpoint/2010/main" val="3024935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83355"/>
            <a:ext cx="8229600" cy="844551"/>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WTO complaints filed</a:t>
            </a:r>
          </a:p>
        </p:txBody>
      </p:sp>
      <p:sp>
        <p:nvSpPr>
          <p:cNvPr id="3" name="Slide Number Placeholder 2"/>
          <p:cNvSpPr>
            <a:spLocks noGrp="1"/>
          </p:cNvSpPr>
          <p:nvPr>
            <p:ph type="sldNum" sz="quarter" idx="12"/>
          </p:nvPr>
        </p:nvSpPr>
        <p:spPr>
          <a:xfrm>
            <a:off x="6769290" y="6492081"/>
            <a:ext cx="2133600" cy="365125"/>
          </a:xfrm>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30</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graphicFrame>
        <p:nvGraphicFramePr>
          <p:cNvPr id="5" name="Content Placeholder 3">
            <a:extLst>
              <a:ext uri="{FF2B5EF4-FFF2-40B4-BE49-F238E27FC236}">
                <a16:creationId xmlns:a16="http://schemas.microsoft.com/office/drawing/2014/main" id="{A19001F5-3CB3-A6AC-7C3D-5BDE44ECAB7C}"/>
              </a:ext>
            </a:extLst>
          </p:cNvPr>
          <p:cNvGraphicFramePr>
            <a:graphicFrameLocks noGrp="1"/>
          </p:cNvGraphicFramePr>
          <p:nvPr/>
        </p:nvGraphicFramePr>
        <p:xfrm>
          <a:off x="325210" y="1027906"/>
          <a:ext cx="8493579" cy="48021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8168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bg1">
                    <a:lumMod val="85000"/>
                  </a:schemeClr>
                </a:solidFill>
                <a:latin typeface="Times New Roman" panose="02020603050405020304" pitchFamily="18" charset="0"/>
                <a:ea typeface="Yu Gothic" panose="020B0400000000000000" pitchFamily="34" charset="-128"/>
                <a:cs typeface="Times New Roman" panose="02020603050405020304" pitchFamily="18" charset="0"/>
              </a:rPr>
              <a:t>Educational exchange students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95129387"/>
              </p:ext>
            </p:extLst>
          </p:nvPr>
        </p:nvGraphicFramePr>
        <p:xfrm>
          <a:off x="457200" y="1295400"/>
          <a:ext cx="8229600" cy="506095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latin typeface="Times New Roman" panose="02020603050405020304" pitchFamily="18" charset="0"/>
                <a:cs typeface="Times New Roman" panose="02020603050405020304" pitchFamily="18" charset="0"/>
              </a:rPr>
              <a:t>31</a:t>
            </a:fld>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731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Chinese language training in higher education in U.S. (number of students)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361863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32</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36261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38" y="15082"/>
            <a:ext cx="8229600" cy="1143000"/>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Public opinion </a:t>
            </a:r>
            <a:endParaRPr lang="en-US" sz="2000" b="1"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304800" y="1066800"/>
            <a:ext cx="4040188" cy="639762"/>
          </a:xfrm>
        </p:spPr>
        <p:txBody>
          <a:bodyPr>
            <a:normAutofit fontScale="77500" lnSpcReduction="20000"/>
          </a:bodyPr>
          <a:lstStyle/>
          <a:p>
            <a:r>
              <a:rPr lang="en-US" dirty="0">
                <a:solidFill>
                  <a:schemeClr val="bg1">
                    <a:lumMod val="85000"/>
                  </a:schemeClr>
                </a:solidFill>
                <a:latin typeface="Times New Roman" panose="02020603050405020304" pitchFamily="18" charset="0"/>
                <a:cs typeface="Times New Roman" panose="02020603050405020304" pitchFamily="18" charset="0"/>
              </a:rPr>
              <a:t>Americans’ ratings of China, </a:t>
            </a:r>
          </a:p>
          <a:p>
            <a:r>
              <a:rPr lang="en-US" dirty="0">
                <a:solidFill>
                  <a:schemeClr val="bg1">
                    <a:lumMod val="85000"/>
                  </a:schemeClr>
                </a:solidFill>
                <a:latin typeface="Times New Roman" panose="02020603050405020304" pitchFamily="18" charset="0"/>
                <a:cs typeface="Times New Roman" panose="02020603050405020304" pitchFamily="18" charset="0"/>
              </a:rPr>
              <a:t>% approving</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157056581"/>
              </p:ext>
            </p:extLst>
          </p:nvPr>
        </p:nvGraphicFramePr>
        <p:xfrm>
          <a:off x="190500" y="1763712"/>
          <a:ext cx="4268788" cy="395128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p:cNvSpPr>
            <a:spLocks noGrp="1"/>
          </p:cNvSpPr>
          <p:nvPr>
            <p:ph type="body" sz="quarter" idx="3"/>
          </p:nvPr>
        </p:nvSpPr>
        <p:spPr>
          <a:xfrm>
            <a:off x="4683125" y="1062832"/>
            <a:ext cx="4041775" cy="639762"/>
          </a:xfrm>
        </p:spPr>
        <p:txBody>
          <a:bodyPr>
            <a:normAutofit fontScale="77500" lnSpcReduction="20000"/>
          </a:bodyPr>
          <a:lstStyle/>
          <a:p>
            <a:r>
              <a:rPr lang="en-US" dirty="0">
                <a:solidFill>
                  <a:schemeClr val="bg1">
                    <a:lumMod val="85000"/>
                  </a:schemeClr>
                </a:solidFill>
                <a:latin typeface="Times New Roman" panose="02020603050405020304" pitchFamily="18" charset="0"/>
                <a:cs typeface="Times New Roman" panose="02020603050405020304" pitchFamily="18" charset="0"/>
              </a:rPr>
              <a:t>Chinese ratings of America, % approving</a:t>
            </a:r>
          </a:p>
        </p:txBody>
      </p:sp>
      <p:graphicFrame>
        <p:nvGraphicFramePr>
          <p:cNvPr id="8" name="Content Placeholder 7"/>
          <p:cNvGraphicFramePr>
            <a:graphicFrameLocks noGrp="1"/>
          </p:cNvGraphicFramePr>
          <p:nvPr>
            <p:ph sz="quarter" idx="4"/>
            <p:extLst>
              <p:ext uri="{D42A27DB-BD31-4B8C-83A1-F6EECF244321}">
                <p14:modId xmlns:p14="http://schemas.microsoft.com/office/powerpoint/2010/main" val="1026958628"/>
              </p:ext>
            </p:extLst>
          </p:nvPr>
        </p:nvGraphicFramePr>
        <p:xfrm>
          <a:off x="4606925" y="1763712"/>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p:cNvSpPr>
            <a:spLocks noGrp="1"/>
          </p:cNvSpPr>
          <p:nvPr>
            <p:ph type="sldNum" sz="quarter" idx="12"/>
          </p:nvPr>
        </p:nvSpPr>
        <p:spPr>
          <a:xfrm>
            <a:off x="6781800" y="6477793"/>
            <a:ext cx="2133600" cy="365125"/>
          </a:xfrm>
        </p:spPr>
        <p:txBody>
          <a:bodyPr/>
          <a:lstStyle/>
          <a:p>
            <a:fld id="{6C40E608-7BB5-4604-9A8A-D4143C9A147B}" type="slidenum">
              <a:rPr lang="en-US" smtClean="0">
                <a:latin typeface="Times New Roman" panose="02020603050405020304" pitchFamily="18" charset="0"/>
                <a:cs typeface="Times New Roman" panose="02020603050405020304" pitchFamily="18" charset="0"/>
              </a:rPr>
              <a:t>33</a:t>
            </a:fld>
            <a:endParaRPr lang="en-US"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8996ACFA-B154-4566-8E80-DCBB4770CDF1}"/>
              </a:ext>
            </a:extLst>
          </p:cNvPr>
          <p:cNvSpPr txBox="1"/>
          <p:nvPr/>
        </p:nvSpPr>
        <p:spPr>
          <a:xfrm>
            <a:off x="1104900" y="5837237"/>
            <a:ext cx="4572000" cy="369332"/>
          </a:xfrm>
          <a:prstGeom prst="rect">
            <a:avLst/>
          </a:prstGeom>
          <a:noFill/>
        </p:spPr>
        <p:txBody>
          <a:bodyPr wrap="square">
            <a:spAutoFit/>
          </a:bodyPr>
          <a:lstStyle/>
          <a:p>
            <a:r>
              <a:rPr lang="en-US" sz="1800" b="1" dirty="0">
                <a:solidFill>
                  <a:schemeClr val="bg1">
                    <a:lumMod val="85000"/>
                  </a:schemeClr>
                </a:solidFill>
                <a:latin typeface="Times New Roman" panose="02020603050405020304" pitchFamily="18" charset="0"/>
                <a:cs typeface="Times New Roman" panose="02020603050405020304" pitchFamily="18" charset="0"/>
              </a:rPr>
              <a:t>Source: Pew Research Center (2021)</a:t>
            </a:r>
            <a:endParaRPr lang="en-US" b="1" dirty="0">
              <a:solidFill>
                <a:schemeClr val="bg1">
                  <a:lumMod val="85000"/>
                </a:schemeClr>
              </a:solidFill>
            </a:endParaRPr>
          </a:p>
        </p:txBody>
      </p:sp>
    </p:spTree>
    <p:extLst>
      <p:ext uri="{BB962C8B-B14F-4D97-AF65-F5344CB8AC3E}">
        <p14:creationId xmlns:p14="http://schemas.microsoft.com/office/powerpoint/2010/main" val="2376596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82563"/>
            <a:ext cx="7886700" cy="1325563"/>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Unemployment rates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9874648"/>
              </p:ext>
            </p:extLst>
          </p:nvPr>
        </p:nvGraphicFramePr>
        <p:xfrm>
          <a:off x="228600" y="838200"/>
          <a:ext cx="8610600"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pPr defTabSz="685800"/>
            <a:fld id="{6C40E608-7BB5-4604-9A8A-D4143C9A147B}" type="slidenum">
              <a:rPr lang="en-US">
                <a:solidFill>
                  <a:schemeClr val="bg1">
                    <a:lumMod val="85000"/>
                  </a:schemeClr>
                </a:solidFill>
                <a:latin typeface="Times New Roman" panose="02020603050405020304" pitchFamily="18" charset="0"/>
                <a:cs typeface="Times New Roman" panose="02020603050405020304" pitchFamily="18" charset="0"/>
              </a:rPr>
              <a:pPr defTabSz="685800"/>
              <a:t>4</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40C22D6-B638-4BF9-A288-8EB270999EAD}"/>
              </a:ext>
            </a:extLst>
          </p:cNvPr>
          <p:cNvSpPr txBox="1"/>
          <p:nvPr/>
        </p:nvSpPr>
        <p:spPr>
          <a:xfrm>
            <a:off x="628650" y="6248400"/>
            <a:ext cx="2057400" cy="369332"/>
          </a:xfrm>
          <a:prstGeom prst="rect">
            <a:avLst/>
          </a:prstGeom>
          <a:noFill/>
        </p:spPr>
        <p:txBody>
          <a:bodyPr wrap="square" rtlCol="0">
            <a:spAutoFit/>
          </a:bodyPr>
          <a:lstStyle/>
          <a:p>
            <a:r>
              <a:rPr lang="en-US" dirty="0">
                <a:solidFill>
                  <a:schemeClr val="bg1">
                    <a:lumMod val="85000"/>
                  </a:schemeClr>
                </a:solidFill>
                <a:latin typeface="Times New Roman" panose="02020603050405020304" pitchFamily="18" charset="0"/>
                <a:cs typeface="Times New Roman" panose="02020603050405020304" pitchFamily="18" charset="0"/>
              </a:rPr>
              <a:t>Source: World Bank</a:t>
            </a:r>
          </a:p>
        </p:txBody>
      </p:sp>
    </p:spTree>
    <p:extLst>
      <p:ext uri="{BB962C8B-B14F-4D97-AF65-F5344CB8AC3E}">
        <p14:creationId xmlns:p14="http://schemas.microsoft.com/office/powerpoint/2010/main" val="666356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513"/>
            <a:ext cx="8229600" cy="674687"/>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Life expectancy at birth (years)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4215360"/>
              </p:ext>
            </p:extLst>
          </p:nvPr>
        </p:nvGraphicFramePr>
        <p:xfrm>
          <a:off x="457200" y="911861"/>
          <a:ext cx="8686800" cy="5782626"/>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5</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9829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377A0-5578-48E9-03D0-9B8744D0D49B}"/>
              </a:ext>
            </a:extLst>
          </p:cNvPr>
          <p:cNvSpPr>
            <a:spLocks noGrp="1"/>
          </p:cNvSpPr>
          <p:nvPr>
            <p:ph type="title"/>
          </p:nvPr>
        </p:nvSpPr>
        <p:spPr/>
        <p:txBody>
          <a:bodyPr>
            <a:normAutofit fontScale="90000"/>
          </a:bodyPr>
          <a:lstStyle/>
          <a:p>
            <a:r>
              <a:rPr lang="en-US" sz="3600" b="1" dirty="0">
                <a:solidFill>
                  <a:schemeClr val="bg1">
                    <a:lumMod val="75000"/>
                  </a:schemeClr>
                </a:solidFill>
                <a:latin typeface="Times New Roman" panose="02020603050405020304" pitchFamily="18" charset="0"/>
                <a:ea typeface="Calibri" panose="020F0502020204030204" pitchFamily="34" charset="0"/>
                <a:cs typeface="Times New Roman" panose="02020603050405020304" pitchFamily="18" charset="0"/>
              </a:rPr>
              <a:t>COVID deaths per million, </a:t>
            </a:r>
            <a:br>
              <a:rPr lang="en-US" sz="3600" b="1" dirty="0">
                <a:solidFill>
                  <a:schemeClr val="bg1">
                    <a:lumMod val="75000"/>
                  </a:schemeClr>
                </a:solidFill>
                <a:latin typeface="Times New Roman" panose="02020603050405020304" pitchFamily="18" charset="0"/>
                <a:ea typeface="Calibri" panose="020F0502020204030204" pitchFamily="34" charset="0"/>
                <a:cs typeface="Times New Roman" panose="02020603050405020304" pitchFamily="18" charset="0"/>
              </a:rPr>
            </a:br>
            <a:r>
              <a:rPr lang="en-US" sz="3600" b="1" dirty="0">
                <a:solidFill>
                  <a:schemeClr val="bg1">
                    <a:lumMod val="75000"/>
                  </a:schemeClr>
                </a:solidFill>
                <a:latin typeface="Times New Roman" panose="02020603050405020304" pitchFamily="18" charset="0"/>
                <a:ea typeface="Calibri" panose="020F0502020204030204" pitchFamily="34" charset="0"/>
                <a:cs typeface="Times New Roman" panose="02020603050405020304" pitchFamily="18" charset="0"/>
              </a:rPr>
              <a:t>selected countries, 2019 to mid-2022</a:t>
            </a:r>
            <a:br>
              <a:rPr lang="en-US" sz="4400" u="sng"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bg1">
                  <a:lumMod val="75000"/>
                </a:schemeClr>
              </a:solidFill>
            </a:endParaRPr>
          </a:p>
        </p:txBody>
      </p:sp>
      <p:sp>
        <p:nvSpPr>
          <p:cNvPr id="4" name="Slide Number Placeholder 3">
            <a:extLst>
              <a:ext uri="{FF2B5EF4-FFF2-40B4-BE49-F238E27FC236}">
                <a16:creationId xmlns:a16="http://schemas.microsoft.com/office/drawing/2014/main" id="{3220DEF1-F070-191E-C7C9-17A9DEB3CC6B}"/>
              </a:ext>
            </a:extLst>
          </p:cNvPr>
          <p:cNvSpPr>
            <a:spLocks noGrp="1"/>
          </p:cNvSpPr>
          <p:nvPr>
            <p:ph type="sldNum" sz="quarter" idx="12"/>
          </p:nvPr>
        </p:nvSpPr>
        <p:spPr/>
        <p:txBody>
          <a:bodyPr/>
          <a:lstStyle/>
          <a:p>
            <a:fld id="{6C40E608-7BB5-4604-9A8A-D4143C9A147B}" type="slidenum">
              <a:rPr lang="en-US" smtClean="0"/>
              <a:t>6</a:t>
            </a:fld>
            <a:endParaRPr lang="en-US"/>
          </a:p>
        </p:txBody>
      </p:sp>
      <p:graphicFrame>
        <p:nvGraphicFramePr>
          <p:cNvPr id="5" name="Content Placeholder 4">
            <a:extLst>
              <a:ext uri="{FF2B5EF4-FFF2-40B4-BE49-F238E27FC236}">
                <a16:creationId xmlns:a16="http://schemas.microsoft.com/office/drawing/2014/main" id="{1B5D21A5-B38D-62E6-6889-F3E0CE3887FC}"/>
              </a:ext>
            </a:extLst>
          </p:cNvPr>
          <p:cNvGraphicFramePr>
            <a:graphicFrameLocks noGrp="1"/>
          </p:cNvGraphicFramePr>
          <p:nvPr>
            <p:ph idx="1"/>
            <p:extLst>
              <p:ext uri="{D42A27DB-BD31-4B8C-83A1-F6EECF244321}">
                <p14:modId xmlns:p14="http://schemas.microsoft.com/office/powerpoint/2010/main" val="800373129"/>
              </p:ext>
            </p:extLst>
          </p:nvPr>
        </p:nvGraphicFramePr>
        <p:xfrm>
          <a:off x="533400" y="1371599"/>
          <a:ext cx="8305800" cy="514764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835DBBCE-23B8-42BF-A11B-EA0D346FCA89}"/>
              </a:ext>
            </a:extLst>
          </p:cNvPr>
          <p:cNvSpPr txBox="1"/>
          <p:nvPr/>
        </p:nvSpPr>
        <p:spPr>
          <a:xfrm>
            <a:off x="685800" y="6118383"/>
            <a:ext cx="4572000" cy="461665"/>
          </a:xfrm>
          <a:prstGeom prst="rect">
            <a:avLst/>
          </a:prstGeom>
          <a:noFill/>
        </p:spPr>
        <p:txBody>
          <a:bodyPr wrap="square">
            <a:spAutoFit/>
          </a:bodyPr>
          <a:lstStyle/>
          <a:p>
            <a:r>
              <a:rPr lang="en-US" sz="2400" dirty="0">
                <a:solidFill>
                  <a:schemeClr val="bg1">
                    <a:lumMod val="85000"/>
                  </a:schemeClr>
                </a:solidFill>
                <a:latin typeface="Times New Roman" panose="02020603050405020304" pitchFamily="18" charset="0"/>
                <a:ea typeface="Tahoma" panose="020B0604030504040204" pitchFamily="34" charset="0"/>
                <a:cs typeface="Times New Roman" panose="02020603050405020304" pitchFamily="18" charset="0"/>
              </a:rPr>
              <a:t>Source: theglobaleconomy.com</a:t>
            </a:r>
          </a:p>
        </p:txBody>
      </p:sp>
    </p:spTree>
    <p:extLst>
      <p:ext uri="{BB962C8B-B14F-4D97-AF65-F5344CB8AC3E}">
        <p14:creationId xmlns:p14="http://schemas.microsoft.com/office/powerpoint/2010/main" val="2699683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434"/>
            <a:ext cx="8229600" cy="1143000"/>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Homicide rate (per 100,000)</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2862831"/>
              </p:ext>
            </p:extLst>
          </p:nvPr>
        </p:nvGraphicFramePr>
        <p:xfrm>
          <a:off x="457200" y="914400"/>
          <a:ext cx="8229600" cy="5326887"/>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solidFill>
                  <a:schemeClr val="bg1">
                    <a:lumMod val="85000"/>
                  </a:schemeClr>
                </a:solidFill>
                <a:latin typeface="Times New Roman" panose="02020603050405020304" pitchFamily="18" charset="0"/>
                <a:cs typeface="Times New Roman" panose="02020603050405020304" pitchFamily="18" charset="0"/>
              </a:rPr>
              <a:t>7</a:t>
            </a:fld>
            <a:endParaRPr lang="en-US">
              <a:solidFill>
                <a:schemeClr val="bg1">
                  <a:lumMod val="8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885F2A34-3AE3-44A5-BC6E-B1F93ED828F2}"/>
              </a:ext>
            </a:extLst>
          </p:cNvPr>
          <p:cNvSpPr txBox="1"/>
          <p:nvPr/>
        </p:nvSpPr>
        <p:spPr>
          <a:xfrm>
            <a:off x="762000" y="6195468"/>
            <a:ext cx="2895600" cy="646331"/>
          </a:xfrm>
          <a:prstGeom prst="rect">
            <a:avLst/>
          </a:prstGeom>
          <a:noFill/>
        </p:spPr>
        <p:txBody>
          <a:bodyPr wrap="square" rtlCol="0">
            <a:spAutoFit/>
          </a:bodyPr>
          <a:lstStyle/>
          <a:p>
            <a:r>
              <a:rPr lang="en-US" dirty="0">
                <a:solidFill>
                  <a:schemeClr val="bg1">
                    <a:lumMod val="85000"/>
                  </a:schemeClr>
                </a:solidFill>
                <a:latin typeface="Times New Roman" panose="02020603050405020304" pitchFamily="18" charset="0"/>
                <a:cs typeface="Times New Roman" panose="02020603050405020304" pitchFamily="18" charset="0"/>
              </a:rPr>
              <a:t>Source: World Bank	</a:t>
            </a:r>
          </a:p>
        </p:txBody>
      </p:sp>
      <p:sp>
        <p:nvSpPr>
          <p:cNvPr id="6" name="Title 1">
            <a:extLst>
              <a:ext uri="{FF2B5EF4-FFF2-40B4-BE49-F238E27FC236}">
                <a16:creationId xmlns:a16="http://schemas.microsoft.com/office/drawing/2014/main" id="{FA349A77-073D-4A03-A9F1-F8F97EED0353}"/>
              </a:ext>
            </a:extLst>
          </p:cNvPr>
          <p:cNvSpPr txBox="1">
            <a:spLocks/>
          </p:cNvSpPr>
          <p:nvPr/>
        </p:nvSpPr>
        <p:spPr>
          <a:xfrm>
            <a:off x="457200" y="17462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a:solidFill>
                  <a:schemeClr val="bg1">
                    <a:lumMod val="85000"/>
                  </a:schemeClr>
                </a:solidFill>
                <a:latin typeface="Times New Roman" panose="02020603050405020304" pitchFamily="18" charset="0"/>
                <a:cs typeface="Times New Roman" panose="02020603050405020304" pitchFamily="18" charset="0"/>
              </a:rPr>
              <a:t>Homicide rate (per 100,000)</a:t>
            </a:r>
            <a:endParaRPr lang="en-US" sz="3200" b="1" dirty="0">
              <a:solidFill>
                <a:schemeClr val="bg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8128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97987"/>
            <a:ext cx="7886700" cy="1325563"/>
          </a:xfrm>
        </p:spPr>
        <p:txBody>
          <a:bodyPr>
            <a:normAutofit/>
          </a:bodyPr>
          <a:lstStyle/>
          <a:p>
            <a:r>
              <a:rPr lang="en-US" sz="3200" b="1" dirty="0">
                <a:latin typeface="Times New Roman" panose="02020603050405020304" pitchFamily="18" charset="0"/>
                <a:cs typeface="Times New Roman" panose="02020603050405020304" pitchFamily="18" charset="0"/>
              </a:rPr>
              <a:t>Demographic demons 2025 </a:t>
            </a:r>
          </a:p>
        </p:txBody>
      </p:sp>
      <p:sp>
        <p:nvSpPr>
          <p:cNvPr id="3" name="Slide Number Placeholder 2"/>
          <p:cNvSpPr>
            <a:spLocks noGrp="1"/>
          </p:cNvSpPr>
          <p:nvPr>
            <p:ph type="sldNum" sz="quarter" idx="12"/>
          </p:nvPr>
        </p:nvSpPr>
        <p:spPr/>
        <p:txBody>
          <a:bodyPr/>
          <a:lstStyle/>
          <a:p>
            <a:pPr defTabSz="685800"/>
            <a:fld id="{6C40E608-7BB5-4604-9A8A-D4143C9A147B}" type="slidenum">
              <a:rPr lang="en-US">
                <a:solidFill>
                  <a:prstClr val="black">
                    <a:tint val="75000"/>
                  </a:prstClr>
                </a:solidFill>
                <a:latin typeface="Times New Roman" panose="02020603050405020304" pitchFamily="18" charset="0"/>
                <a:cs typeface="Times New Roman" panose="02020603050405020304" pitchFamily="18" charset="0"/>
              </a:rPr>
              <a:pPr defTabSz="685800"/>
              <a:t>8</a:t>
            </a:fld>
            <a:endParaRPr lang="en-US" dirty="0">
              <a:solidFill>
                <a:prstClr val="black">
                  <a:tint val="75000"/>
                </a:prstClr>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01765FA9-AAD3-4D95-94E3-D25AE5FC85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799" y="1371600"/>
            <a:ext cx="4648201" cy="469670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CDF6FE1B-924F-42DD-ABD2-5D7496CE9A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 y="1447799"/>
            <a:ext cx="4497374" cy="4544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22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369"/>
            <a:ext cx="8229600" cy="1143000"/>
          </a:xfrm>
        </p:spPr>
        <p:txBody>
          <a:bodyPr>
            <a:normAutofit/>
          </a:bodyPr>
          <a:lstStyle/>
          <a:p>
            <a:r>
              <a:rPr lang="en-US" sz="3200" b="1" dirty="0">
                <a:solidFill>
                  <a:schemeClr val="bg1">
                    <a:lumMod val="85000"/>
                  </a:schemeClr>
                </a:solidFill>
                <a:latin typeface="Times New Roman" panose="02020603050405020304" pitchFamily="18" charset="0"/>
                <a:cs typeface="Times New Roman" panose="02020603050405020304" pitchFamily="18" charset="0"/>
              </a:rPr>
              <a:t>Gender inequality index </a:t>
            </a:r>
            <a:br>
              <a:rPr lang="en-US" sz="3200" b="1" dirty="0">
                <a:solidFill>
                  <a:schemeClr val="bg1">
                    <a:lumMod val="85000"/>
                  </a:schemeClr>
                </a:solidFill>
                <a:latin typeface="Times New Roman" panose="02020603050405020304" pitchFamily="18" charset="0"/>
                <a:cs typeface="Times New Roman" panose="02020603050405020304" pitchFamily="18" charset="0"/>
              </a:rPr>
            </a:br>
            <a:r>
              <a:rPr lang="en-US" sz="3200" b="1" dirty="0">
                <a:solidFill>
                  <a:schemeClr val="bg1">
                    <a:lumMod val="85000"/>
                  </a:schemeClr>
                </a:solidFill>
                <a:latin typeface="Times New Roman" panose="02020603050405020304" pitchFamily="18" charset="0"/>
                <a:cs typeface="Times New Roman" panose="02020603050405020304" pitchFamily="18" charset="0"/>
              </a:rPr>
              <a:t>(United Nations, 0.0 = equality)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73483573"/>
              </p:ext>
            </p:extLst>
          </p:nvPr>
        </p:nvGraphicFramePr>
        <p:xfrm>
          <a:off x="304800" y="1142731"/>
          <a:ext cx="8839200" cy="5006182"/>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C40E608-7BB5-4604-9A8A-D4143C9A147B}" type="slidenum">
              <a:rPr lang="en-US" smtClean="0">
                <a:latin typeface="Times New Roman" panose="02020603050405020304" pitchFamily="18" charset="0"/>
                <a:cs typeface="Times New Roman" panose="02020603050405020304" pitchFamily="18" charset="0"/>
              </a:rPr>
              <a:t>9</a:t>
            </a:fld>
            <a:endParaRPr lang="en-US">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3937AA8-1BCC-4466-83F0-FBC576F23559}"/>
              </a:ext>
            </a:extLst>
          </p:cNvPr>
          <p:cNvSpPr txBox="1"/>
          <p:nvPr/>
        </p:nvSpPr>
        <p:spPr>
          <a:xfrm>
            <a:off x="914400" y="6241287"/>
            <a:ext cx="2895600" cy="646331"/>
          </a:xfrm>
          <a:prstGeom prst="rect">
            <a:avLst/>
          </a:prstGeom>
          <a:noFill/>
        </p:spPr>
        <p:txBody>
          <a:bodyPr wrap="square" rtlCol="0">
            <a:spAutoFit/>
          </a:bodyPr>
          <a:lstStyle/>
          <a:p>
            <a:r>
              <a:rPr lang="en-US" dirty="0">
                <a:solidFill>
                  <a:schemeClr val="bg1">
                    <a:lumMod val="85000"/>
                  </a:schemeClr>
                </a:solidFill>
                <a:latin typeface="Times New Roman" panose="02020603050405020304" pitchFamily="18" charset="0"/>
                <a:cs typeface="Times New Roman" panose="02020603050405020304" pitchFamily="18" charset="0"/>
              </a:rPr>
              <a:t>Source: World Bank	</a:t>
            </a:r>
          </a:p>
        </p:txBody>
      </p:sp>
    </p:spTree>
    <p:extLst>
      <p:ext uri="{BB962C8B-B14F-4D97-AF65-F5344CB8AC3E}">
        <p14:creationId xmlns:p14="http://schemas.microsoft.com/office/powerpoint/2010/main" val="3916189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40762</TotalTime>
  <Words>3707</Words>
  <Application>Microsoft Office PowerPoint</Application>
  <PresentationFormat>On-screen Show (4:3)</PresentationFormat>
  <Paragraphs>181</Paragraphs>
  <Slides>33</Slides>
  <Notes>32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33</vt:i4>
      </vt:variant>
    </vt:vector>
  </HeadingPairs>
  <TitlesOfParts>
    <vt:vector size="41" baseType="lpstr">
      <vt:lpstr>Arial</vt:lpstr>
      <vt:lpstr>Calibri</vt:lpstr>
      <vt:lpstr>Calibri Light</vt:lpstr>
      <vt:lpstr>Cambria Math</vt:lpstr>
      <vt:lpstr>Roboto</vt:lpstr>
      <vt:lpstr>Times New Roman</vt:lpstr>
      <vt:lpstr>Office Theme</vt:lpstr>
      <vt:lpstr>1_Office Theme</vt:lpstr>
      <vt:lpstr>U.S.-China Barometer 2022 Long U.S.-China Institute University of California, Irvine</vt:lpstr>
      <vt:lpstr>Comparisons</vt:lpstr>
      <vt:lpstr>GDP per capita, PPP (current international $)</vt:lpstr>
      <vt:lpstr>Unemployment rates (%)</vt:lpstr>
      <vt:lpstr>Life expectancy at birth (years)</vt:lpstr>
      <vt:lpstr>COVID deaths per million,  selected countries, 2019 to mid-2022 </vt:lpstr>
      <vt:lpstr>Homicide rate (per 100,000)</vt:lpstr>
      <vt:lpstr>Demographic demons 2025 </vt:lpstr>
      <vt:lpstr>Gender inequality index  (United Nations, 0.0 = equality)</vt:lpstr>
      <vt:lpstr>Internet users (%)</vt:lpstr>
      <vt:lpstr>Mobile Phone Subscriptions (% of population)</vt:lpstr>
      <vt:lpstr>PowerPoint Presentation</vt:lpstr>
      <vt:lpstr>PowerPoint Presentation</vt:lpstr>
      <vt:lpstr>Energy Consumption</vt:lpstr>
      <vt:lpstr>CO2 Emissions</vt:lpstr>
      <vt:lpstr>ISO 14001: Environmental management certifications</vt:lpstr>
      <vt:lpstr>Source: World Governance Indicators, World Bank</vt:lpstr>
      <vt:lpstr>Fiscal decentralization: China vs. U.S.</vt:lpstr>
      <vt:lpstr>Military Spending (billions, current US$)</vt:lpstr>
      <vt:lpstr>Corruption Perception Index  (higher = less corrupt)</vt:lpstr>
      <vt:lpstr>Piracy rates for computer software  (% unlicensed use)</vt:lpstr>
      <vt:lpstr>Interactions</vt:lpstr>
      <vt:lpstr>Trade in goods ($ billion)</vt:lpstr>
      <vt:lpstr>Total U.S.-China trade in goods and  U.S. trade deficit in goods ($ billion)</vt:lpstr>
      <vt:lpstr>    Historical currency exchange rate (yuan per one dollar)</vt:lpstr>
      <vt:lpstr>Exchange of direct investment (FDI) ($ billions, source: Rhodium, rhg.com)  </vt:lpstr>
      <vt:lpstr>Chinese holdings of U.S. treasuries ($ billion)</vt:lpstr>
      <vt:lpstr>Travel between countries  (thousands of passengers)</vt:lpstr>
      <vt:lpstr> U.S. patents granted to invention teams that  include both American and Chinese citizens </vt:lpstr>
      <vt:lpstr>WTO complaints filed</vt:lpstr>
      <vt:lpstr>Educational exchange students </vt:lpstr>
      <vt:lpstr>Chinese language training in higher education in U.S. (number of students)</vt:lpstr>
      <vt:lpstr>Public opinion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 per capita, PPP (current international $)</dc:title>
  <dc:creator>john graham</dc:creator>
  <cp:lastModifiedBy>Ben Leffel</cp:lastModifiedBy>
  <cp:revision>1213</cp:revision>
  <cp:lastPrinted>2022-07-13T16:57:13Z</cp:lastPrinted>
  <dcterms:created xsi:type="dcterms:W3CDTF">2013-02-26T01:07:50Z</dcterms:created>
  <dcterms:modified xsi:type="dcterms:W3CDTF">2022-09-27T21:21:24Z</dcterms:modified>
</cp:coreProperties>
</file>