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notesSlides/notesSlide21.xml" ContentType="application/vnd.openxmlformats-officedocument.presentationml.notesSlid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notesSlides/notesSlide22.xml" ContentType="application/vnd.openxmlformats-officedocument.presentationml.notesSlide+xml"/>
  <Override PartName="/ppt/charts/chart19.xml" ContentType="application/vnd.openxmlformats-officedocument.drawingml.chart+xml"/>
  <Override PartName="/ppt/notesSlides/notesSlide23.xml" ContentType="application/vnd.openxmlformats-officedocument.presentationml.notesSlide+xml"/>
  <Override PartName="/ppt/charts/chart20.xml" ContentType="application/vnd.openxmlformats-officedocument.drawingml.chart+xml"/>
  <Override PartName="/ppt/notesSlides/notesSlide24.xml" ContentType="application/vnd.openxmlformats-officedocument.presentationml.notesSlide+xml"/>
  <Override PartName="/ppt/charts/chart21.xml" ContentType="application/vnd.openxmlformats-officedocument.drawingml.chart+xml"/>
  <Override PartName="/ppt/notesSlides/notesSlide25.xml" ContentType="application/vnd.openxmlformats-officedocument.presentationml.notesSlide+xml"/>
  <Override PartName="/ppt/charts/chart22.xml" ContentType="application/vnd.openxmlformats-officedocument.drawingml.chart+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27.xml" ContentType="application/vnd.openxmlformats-officedocument.presentationml.notesSlide+xml"/>
  <Override PartName="/ppt/charts/chart24.xml" ContentType="application/vnd.openxmlformats-officedocument.drawingml.chart+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29.xml" ContentType="application/vnd.openxmlformats-officedocument.presentationml.notesSlide+xml"/>
  <Override PartName="/ppt/charts/chart26.xml" ContentType="application/vnd.openxmlformats-officedocument.drawingml.chart+xml"/>
  <Override PartName="/ppt/notesSlides/notesSlide30.xml" ContentType="application/vnd.openxmlformats-officedocument.presentationml.notesSlide+xml"/>
  <Override PartName="/ppt/charts/chart27.xml" ContentType="application/vnd.openxmlformats-officedocument.drawingml.chart+xml"/>
  <Override PartName="/ppt/notesSlides/notesSlide31.xml" ContentType="application/vnd.openxmlformats-officedocument.presentationml.notesSlide+xml"/>
  <Override PartName="/ppt/charts/chart28.xml" ContentType="application/vnd.openxmlformats-officedocument.drawingml.chart+xml"/>
  <Override PartName="/ppt/notesSlides/notesSlide32.xml" ContentType="application/vnd.openxmlformats-officedocument.presentationml.notesSlide+xml"/>
  <Override PartName="/ppt/charts/chart29.xml" ContentType="application/vnd.openxmlformats-officedocument.drawingml.chart+xml"/>
  <Override PartName="/ppt/theme/themeOverride8.xml" ContentType="application/vnd.openxmlformats-officedocument.themeOverride+xml"/>
  <Override PartName="/ppt/notesSlides/notesSlide33.xml" ContentType="application/vnd.openxmlformats-officedocument.presentationml.notesSlide+xml"/>
  <Override PartName="/ppt/charts/chart30.xml" ContentType="application/vnd.openxmlformats-officedocument.drawingml.chart+xml"/>
  <Override PartName="/ppt/notesSlides/notesSlide34.xml" ContentType="application/vnd.openxmlformats-officedocument.presentationml.notesSlide+xml"/>
  <Override PartName="/ppt/charts/chart31.xml" ContentType="application/vnd.openxmlformats-officedocument.drawingml.chart+xml"/>
  <Override PartName="/ppt/notesSlides/notesSlide35.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2"/>
  </p:notesMasterIdLst>
  <p:handoutMasterIdLst>
    <p:handoutMasterId r:id="rId43"/>
  </p:handoutMasterIdLst>
  <p:sldIdLst>
    <p:sldId id="275" r:id="rId6"/>
    <p:sldId id="317" r:id="rId7"/>
    <p:sldId id="353" r:id="rId8"/>
    <p:sldId id="356" r:id="rId9"/>
    <p:sldId id="260" r:id="rId10"/>
    <p:sldId id="359" r:id="rId11"/>
    <p:sldId id="261" r:id="rId12"/>
    <p:sldId id="366" r:id="rId13"/>
    <p:sldId id="286" r:id="rId14"/>
    <p:sldId id="278" r:id="rId15"/>
    <p:sldId id="280" r:id="rId16"/>
    <p:sldId id="376" r:id="rId17"/>
    <p:sldId id="367" r:id="rId18"/>
    <p:sldId id="368" r:id="rId19"/>
    <p:sldId id="369" r:id="rId20"/>
    <p:sldId id="256" r:id="rId21"/>
    <p:sldId id="362" r:id="rId22"/>
    <p:sldId id="363" r:id="rId23"/>
    <p:sldId id="364" r:id="rId24"/>
    <p:sldId id="370" r:id="rId25"/>
    <p:sldId id="372" r:id="rId26"/>
    <p:sldId id="279" r:id="rId27"/>
    <p:sldId id="262" r:id="rId28"/>
    <p:sldId id="263" r:id="rId29"/>
    <p:sldId id="277" r:id="rId30"/>
    <p:sldId id="268" r:id="rId31"/>
    <p:sldId id="269" r:id="rId32"/>
    <p:sldId id="273" r:id="rId33"/>
    <p:sldId id="308" r:id="rId34"/>
    <p:sldId id="272" r:id="rId35"/>
    <p:sldId id="265" r:id="rId36"/>
    <p:sldId id="374" r:id="rId37"/>
    <p:sldId id="373" r:id="rId38"/>
    <p:sldId id="266" r:id="rId39"/>
    <p:sldId id="267" r:id="rId40"/>
    <p:sldId id="289" r:id="rId4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E905B8"/>
    <a:srgbClr val="BD31B3"/>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9" autoAdjust="0"/>
    <p:restoredTop sz="73343" autoAdjust="0"/>
  </p:normalViewPr>
  <p:slideViewPr>
    <p:cSldViewPr>
      <p:cViewPr varScale="1">
        <p:scale>
          <a:sx n="94" d="100"/>
          <a:sy n="94" d="100"/>
        </p:scale>
        <p:origin x="2901" y="48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1398"/>
    </p:cViewPr>
  </p:sorterViewPr>
  <p:notesViewPr>
    <p:cSldViewPr>
      <p:cViewPr>
        <p:scale>
          <a:sx n="110" d="100"/>
          <a:sy n="110" d="100"/>
        </p:scale>
        <p:origin x="4242" y="2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oleObject" Target="file:///C:\D\BrainDox\UCI\US-China%20Barometer\2024%20US-China%20Barometer\sector%20charts.xlsx" TargetMode="External"/><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oleObject" Target="file:///C:\D\BrainDox\UCI\US-China%20Barometer\2024%20US-China%20Barometer\subsector%20charts.xlsx" TargetMode="External"/><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3.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oleObject" Target="file:///C:\D\BrainDox\UCI\US-China%20Barometer\2024%20US-China%20Barometer\renewable%20chart%20and%20data.csv.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34231869664941"/>
          <c:y val="2.4943201623066128E-2"/>
          <c:w val="0.82968184720153226"/>
          <c:h val="0.71790628044366189"/>
        </c:manualLayout>
      </c:layout>
      <c:lineChart>
        <c:grouping val="standard"/>
        <c:varyColors val="0"/>
        <c:ser>
          <c:idx val="0"/>
          <c:order val="0"/>
          <c:tx>
            <c:strRef>
              <c:f>Sheet1!$B$1</c:f>
              <c:strCache>
                <c:ptCount val="1"/>
                <c:pt idx="0">
                  <c:v>United States</c:v>
                </c:pt>
              </c:strCache>
            </c:strRef>
          </c:tx>
          <c:spPr>
            <a:ln w="47625">
              <a:solidFill>
                <a:srgbClr val="00B0F0"/>
              </a:solidFill>
            </a:ln>
            <a:effectLst>
              <a:glow rad="101600">
                <a:srgbClr val="0070C0">
                  <a:alpha val="40000"/>
                </a:srgbClr>
              </a:glow>
              <a:outerShdw blurRad="50800" dist="38100" dir="5400000" algn="t" rotWithShape="0">
                <a:prstClr val="black">
                  <a:alpha val="40000"/>
                </a:prstClr>
              </a:outerShdw>
            </a:effectLst>
          </c:spPr>
          <c:marker>
            <c:symbol val="circle"/>
            <c:size val="5"/>
            <c:spPr>
              <a:solidFill>
                <a:srgbClr val="00B0F0"/>
              </a:solidFill>
              <a:ln w="19050">
                <a:no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Sheet1!$A$2:$A$40</c:f>
              <c:numCache>
                <c:formatCode>General</c:formatCode>
                <c:ptCount val="39"/>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numCache>
            </c:numRef>
          </c:cat>
          <c:val>
            <c:numRef>
              <c:f>Sheet1!$B$2:$B$40</c:f>
              <c:numCache>
                <c:formatCode>General</c:formatCode>
                <c:ptCount val="39"/>
                <c:pt idx="0">
                  <c:v>17598</c:v>
                </c:pt>
                <c:pt idx="1">
                  <c:v>18427</c:v>
                </c:pt>
                <c:pt idx="2">
                  <c:v>19394</c:v>
                </c:pt>
                <c:pt idx="3">
                  <c:v>20698</c:v>
                </c:pt>
                <c:pt idx="4">
                  <c:v>22039</c:v>
                </c:pt>
                <c:pt idx="5">
                  <c:v>23054</c:v>
                </c:pt>
                <c:pt idx="6">
                  <c:v>23493</c:v>
                </c:pt>
                <c:pt idx="7">
                  <c:v>24527</c:v>
                </c:pt>
                <c:pt idx="8">
                  <c:v>25448</c:v>
                </c:pt>
                <c:pt idx="9">
                  <c:v>26719</c:v>
                </c:pt>
                <c:pt idx="10">
                  <c:v>27638</c:v>
                </c:pt>
                <c:pt idx="11">
                  <c:v>28894</c:v>
                </c:pt>
                <c:pt idx="12">
                  <c:v>30364</c:v>
                </c:pt>
                <c:pt idx="13">
                  <c:v>32332</c:v>
                </c:pt>
                <c:pt idx="14">
                  <c:v>34566</c:v>
                </c:pt>
                <c:pt idx="15">
                  <c:v>36900</c:v>
                </c:pt>
                <c:pt idx="16">
                  <c:v>37900</c:v>
                </c:pt>
                <c:pt idx="17">
                  <c:v>38600</c:v>
                </c:pt>
                <c:pt idx="18">
                  <c:v>40000</c:v>
                </c:pt>
                <c:pt idx="19">
                  <c:v>42300</c:v>
                </c:pt>
                <c:pt idx="20">
                  <c:v>44700</c:v>
                </c:pt>
                <c:pt idx="21">
                  <c:v>47400</c:v>
                </c:pt>
                <c:pt idx="22">
                  <c:v>48400</c:v>
                </c:pt>
                <c:pt idx="23">
                  <c:v>48600</c:v>
                </c:pt>
                <c:pt idx="24">
                  <c:v>47300</c:v>
                </c:pt>
                <c:pt idx="25">
                  <c:v>48900</c:v>
                </c:pt>
                <c:pt idx="26">
                  <c:v>50700</c:v>
                </c:pt>
                <c:pt idx="27">
                  <c:v>52800</c:v>
                </c:pt>
                <c:pt idx="28">
                  <c:v>54000</c:v>
                </c:pt>
                <c:pt idx="29">
                  <c:v>54540</c:v>
                </c:pt>
                <c:pt idx="30">
                  <c:v>56110</c:v>
                </c:pt>
                <c:pt idx="31">
                  <c:v>56400</c:v>
                </c:pt>
                <c:pt idx="32">
                  <c:v>59500</c:v>
                </c:pt>
                <c:pt idx="33">
                  <c:v>62800</c:v>
                </c:pt>
                <c:pt idx="34">
                  <c:v>66120</c:v>
                </c:pt>
                <c:pt idx="35">
                  <c:v>64210</c:v>
                </c:pt>
                <c:pt idx="36">
                  <c:v>70480</c:v>
                </c:pt>
                <c:pt idx="37">
                  <c:v>71300</c:v>
                </c:pt>
                <c:pt idx="38">
                  <c:v>78000</c:v>
                </c:pt>
              </c:numCache>
            </c:numRef>
          </c:val>
          <c:smooth val="0"/>
          <c:extLst>
            <c:ext xmlns:c16="http://schemas.microsoft.com/office/drawing/2014/chart" uri="{C3380CC4-5D6E-409C-BE32-E72D297353CC}">
              <c16:uniqueId val="{00000000-4167-43DE-AE36-CA1D0AE00A1C}"/>
            </c:ext>
          </c:extLst>
        </c:ser>
        <c:ser>
          <c:idx val="1"/>
          <c:order val="1"/>
          <c:tx>
            <c:strRef>
              <c:f>Sheet1!$C$1</c:f>
              <c:strCache>
                <c:ptCount val="1"/>
                <c:pt idx="0">
                  <c:v>China</c:v>
                </c:pt>
              </c:strCache>
            </c:strRef>
          </c:tx>
          <c:spPr>
            <a:ln w="47625">
              <a:solidFill>
                <a:srgbClr val="FF0000"/>
              </a:solidFill>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Sheet1!$A$2:$A$40</c:f>
              <c:numCache>
                <c:formatCode>General</c:formatCode>
                <c:ptCount val="39"/>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numCache>
            </c:numRef>
          </c:cat>
          <c:val>
            <c:numRef>
              <c:f>Sheet1!$C$2:$C$40</c:f>
              <c:numCache>
                <c:formatCode>General</c:formatCode>
                <c:ptCount val="39"/>
                <c:pt idx="0">
                  <c:v>501</c:v>
                </c:pt>
                <c:pt idx="1">
                  <c:v>549</c:v>
                </c:pt>
                <c:pt idx="2">
                  <c:v>621</c:v>
                </c:pt>
                <c:pt idx="3">
                  <c:v>703</c:v>
                </c:pt>
                <c:pt idx="4">
                  <c:v>748</c:v>
                </c:pt>
                <c:pt idx="5">
                  <c:v>892</c:v>
                </c:pt>
                <c:pt idx="6">
                  <c:v>1094</c:v>
                </c:pt>
                <c:pt idx="7">
                  <c:v>1263</c:v>
                </c:pt>
                <c:pt idx="8">
                  <c:v>1455</c:v>
                </c:pt>
                <c:pt idx="9">
                  <c:v>1662</c:v>
                </c:pt>
                <c:pt idx="10">
                  <c:v>1862</c:v>
                </c:pt>
                <c:pt idx="11">
                  <c:v>2063</c:v>
                </c:pt>
                <c:pt idx="12">
                  <c:v>2269</c:v>
                </c:pt>
                <c:pt idx="13">
                  <c:v>2450</c:v>
                </c:pt>
                <c:pt idx="14">
                  <c:v>2653</c:v>
                </c:pt>
                <c:pt idx="15">
                  <c:v>2928</c:v>
                </c:pt>
                <c:pt idx="16">
                  <c:v>3210</c:v>
                </c:pt>
                <c:pt idx="17">
                  <c:v>3500</c:v>
                </c:pt>
                <c:pt idx="18">
                  <c:v>3900</c:v>
                </c:pt>
                <c:pt idx="19">
                  <c:v>4400</c:v>
                </c:pt>
                <c:pt idx="20">
                  <c:v>5100</c:v>
                </c:pt>
                <c:pt idx="21">
                  <c:v>5800</c:v>
                </c:pt>
                <c:pt idx="22">
                  <c:v>6800</c:v>
                </c:pt>
                <c:pt idx="23">
                  <c:v>7600</c:v>
                </c:pt>
                <c:pt idx="24">
                  <c:v>8300</c:v>
                </c:pt>
                <c:pt idx="25">
                  <c:v>9200</c:v>
                </c:pt>
                <c:pt idx="26">
                  <c:v>10200</c:v>
                </c:pt>
                <c:pt idx="27">
                  <c:v>11200</c:v>
                </c:pt>
                <c:pt idx="28">
                  <c:v>11900</c:v>
                </c:pt>
                <c:pt idx="29">
                  <c:v>12500</c:v>
                </c:pt>
                <c:pt idx="30">
                  <c:v>13000</c:v>
                </c:pt>
                <c:pt idx="31">
                  <c:v>13600</c:v>
                </c:pt>
                <c:pt idx="32">
                  <c:v>14300</c:v>
                </c:pt>
                <c:pt idx="33">
                  <c:v>15600</c:v>
                </c:pt>
                <c:pt idx="34">
                  <c:v>16800</c:v>
                </c:pt>
                <c:pt idx="35">
                  <c:v>17192</c:v>
                </c:pt>
                <c:pt idx="36">
                  <c:v>19400</c:v>
                </c:pt>
                <c:pt idx="37">
                  <c:v>22500</c:v>
                </c:pt>
                <c:pt idx="38">
                  <c:v>24600</c:v>
                </c:pt>
              </c:numCache>
            </c:numRef>
          </c:val>
          <c:smooth val="0"/>
          <c:extLst>
            <c:ext xmlns:c16="http://schemas.microsoft.com/office/drawing/2014/chart" uri="{C3380CC4-5D6E-409C-BE32-E72D297353CC}">
              <c16:uniqueId val="{00000001-4167-43DE-AE36-CA1D0AE00A1C}"/>
            </c:ext>
          </c:extLst>
        </c:ser>
        <c:dLbls>
          <c:showLegendKey val="0"/>
          <c:showVal val="0"/>
          <c:showCatName val="0"/>
          <c:showSerName val="0"/>
          <c:showPercent val="0"/>
          <c:showBubbleSize val="0"/>
        </c:dLbls>
        <c:marker val="1"/>
        <c:smooth val="0"/>
        <c:axId val="203380992"/>
        <c:axId val="203386880"/>
      </c:lineChart>
      <c:catAx>
        <c:axId val="203380992"/>
        <c:scaling>
          <c:orientation val="minMax"/>
        </c:scaling>
        <c:delete val="0"/>
        <c:axPos val="b"/>
        <c:numFmt formatCode="General" sourceLinked="1"/>
        <c:majorTickMark val="out"/>
        <c:minorTickMark val="none"/>
        <c:tickLblPos val="nextTo"/>
        <c:txPr>
          <a:bodyPr rot="-2700000"/>
          <a:lstStyle/>
          <a:p>
            <a:pPr>
              <a:defRPr sz="900" b="1">
                <a:solidFill>
                  <a:schemeClr val="tx1"/>
                </a:solidFill>
                <a:latin typeface="Times New Roman" panose="02020603050405020304" pitchFamily="18" charset="0"/>
                <a:cs typeface="Times New Roman" panose="02020603050405020304" pitchFamily="18" charset="0"/>
              </a:defRPr>
            </a:pPr>
            <a:endParaRPr lang="en-US"/>
          </a:p>
        </c:txPr>
        <c:crossAx val="203386880"/>
        <c:crosses val="autoZero"/>
        <c:auto val="1"/>
        <c:lblAlgn val="ctr"/>
        <c:lblOffset val="100"/>
        <c:tickLblSkip val="1"/>
        <c:noMultiLvlLbl val="0"/>
      </c:catAx>
      <c:valAx>
        <c:axId val="203386880"/>
        <c:scaling>
          <c:orientation val="minMax"/>
        </c:scaling>
        <c:delete val="0"/>
        <c:axPos val="l"/>
        <c:majorGridlines/>
        <c:numFmt formatCode="#,##0" sourceLinked="0"/>
        <c:majorTickMark val="out"/>
        <c:minorTickMark val="none"/>
        <c:tickLblPos val="nextTo"/>
        <c:txPr>
          <a:bodyPr/>
          <a:lstStyle/>
          <a:p>
            <a:pPr>
              <a:defRPr sz="1600" b="1">
                <a:solidFill>
                  <a:schemeClr val="tx1"/>
                </a:solidFill>
                <a:latin typeface="Times New Roman" panose="02020603050405020304" pitchFamily="18" charset="0"/>
                <a:cs typeface="Times New Roman" panose="02020603050405020304" pitchFamily="18" charset="0"/>
              </a:defRPr>
            </a:pPr>
            <a:endParaRPr lang="en-US"/>
          </a:p>
        </c:txPr>
        <c:crossAx val="203380992"/>
        <c:crosses val="autoZero"/>
        <c:crossBetween val="between"/>
      </c:valAx>
    </c:plotArea>
    <c:legend>
      <c:legendPos val="r"/>
      <c:layout>
        <c:manualLayout>
          <c:xMode val="edge"/>
          <c:yMode val="edge"/>
          <c:x val="0.40902378756709468"/>
          <c:y val="0.84334802077095639"/>
          <c:w val="0.19307831453500746"/>
          <c:h val="0.12601678479179887"/>
        </c:manualLayout>
      </c:layout>
      <c:overlay val="0"/>
      <c:txPr>
        <a:bodyPr/>
        <a:lstStyle/>
        <a:p>
          <a:pPr>
            <a:defRPr b="1">
              <a:solidFill>
                <a:schemeClr val="tx1"/>
              </a:solidFill>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3200" dirty="0">
                <a:latin typeface="Times New Roman" panose="02020603050405020304" pitchFamily="18" charset="0"/>
                <a:cs typeface="Times New Roman" panose="02020603050405020304" pitchFamily="18" charset="0"/>
              </a:rPr>
              <a:t>Environmental Performance Index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9819951935134137E-2"/>
          <c:y val="0.28286295928411714"/>
          <c:w val="0.85956807193201101"/>
          <c:h val="0.57547423866537228"/>
        </c:manualLayout>
      </c:layout>
      <c:lineChart>
        <c:grouping val="standard"/>
        <c:varyColors val="0"/>
        <c:ser>
          <c:idx val="0"/>
          <c:order val="0"/>
          <c:tx>
            <c:strRef>
              <c:f>Sheet1!$B$1</c:f>
              <c:strCache>
                <c:ptCount val="1"/>
                <c:pt idx="0">
                  <c:v>USA</c:v>
                </c:pt>
              </c:strCache>
            </c:strRef>
          </c:tx>
          <c:spPr>
            <a:ln w="47625" cap="sq">
              <a:solidFill>
                <a:srgbClr val="00B0F0"/>
              </a:solidFill>
              <a:round/>
            </a:ln>
            <a:effectLst>
              <a:glow rad="101600">
                <a:schemeClr val="accent1">
                  <a:satMod val="175000"/>
                  <a:alpha val="40000"/>
                </a:schemeClr>
              </a:glow>
              <a:outerShdw blurRad="50800" dist="38100" dir="5400000" algn="t" rotWithShape="0">
                <a:prstClr val="black">
                  <a:alpha val="40000"/>
                </a:prstClr>
              </a:outerShdw>
              <a:softEdge rad="0"/>
            </a:effectLst>
          </c:spPr>
          <c:marker>
            <c:symbol val="circle"/>
            <c:size val="5"/>
            <c:spPr>
              <a:solidFill>
                <a:schemeClr val="accent1"/>
              </a:solidFill>
              <a:ln w="19050">
                <a:solidFill>
                  <a:srgbClr val="00B0F0"/>
                </a:solidFill>
                <a:headEnd type="oval"/>
              </a:ln>
              <a:effectLst>
                <a:glow rad="101600">
                  <a:schemeClr val="accent1">
                    <a:satMod val="175000"/>
                    <a:alpha val="40000"/>
                  </a:schemeClr>
                </a:glow>
                <a:outerShdw blurRad="50800" dist="38100" dir="5400000" algn="t" rotWithShape="0">
                  <a:prstClr val="black">
                    <a:alpha val="40000"/>
                  </a:prstClr>
                </a:outerShdw>
                <a:softEdge rad="0"/>
              </a:effectLst>
              <a:scene3d>
                <a:camera prst="orthographicFront"/>
                <a:lightRig rig="threePt" dir="t"/>
              </a:scene3d>
              <a:sp3d prstMaterial="plastic">
                <a:bevelT/>
              </a:sp3d>
            </c:spPr>
          </c:marker>
          <c:cat>
            <c:numRef>
              <c:f>Sheet1!$A$2:$A$11</c:f>
              <c:numCache>
                <c:formatCode>General</c:formatCode>
                <c:ptCount val="10"/>
                <c:pt idx="0">
                  <c:v>2006</c:v>
                </c:pt>
                <c:pt idx="1">
                  <c:v>2008</c:v>
                </c:pt>
                <c:pt idx="2">
                  <c:v>2012</c:v>
                </c:pt>
                <c:pt idx="3">
                  <c:v>2010</c:v>
                </c:pt>
                <c:pt idx="4">
                  <c:v>2014</c:v>
                </c:pt>
                <c:pt idx="5">
                  <c:v>2016</c:v>
                </c:pt>
                <c:pt idx="6">
                  <c:v>2018</c:v>
                </c:pt>
                <c:pt idx="7">
                  <c:v>2020</c:v>
                </c:pt>
                <c:pt idx="8">
                  <c:v>2022</c:v>
                </c:pt>
                <c:pt idx="9">
                  <c:v>2024</c:v>
                </c:pt>
              </c:numCache>
            </c:numRef>
          </c:cat>
          <c:val>
            <c:numRef>
              <c:f>Sheet1!$B$2:$B$11</c:f>
              <c:numCache>
                <c:formatCode>General</c:formatCode>
                <c:ptCount val="10"/>
                <c:pt idx="0">
                  <c:v>78.5</c:v>
                </c:pt>
                <c:pt idx="1">
                  <c:v>81.025118370000001</c:v>
                </c:pt>
                <c:pt idx="2">
                  <c:v>56.59</c:v>
                </c:pt>
                <c:pt idx="3">
                  <c:v>63.475162859999998</c:v>
                </c:pt>
                <c:pt idx="4">
                  <c:v>67.52</c:v>
                </c:pt>
                <c:pt idx="5">
                  <c:v>84.72</c:v>
                </c:pt>
                <c:pt idx="6">
                  <c:v>71.19</c:v>
                </c:pt>
                <c:pt idx="7">
                  <c:v>69.3</c:v>
                </c:pt>
                <c:pt idx="8">
                  <c:v>51.1</c:v>
                </c:pt>
                <c:pt idx="9">
                  <c:v>57.2</c:v>
                </c:pt>
              </c:numCache>
            </c:numRef>
          </c:val>
          <c:smooth val="0"/>
          <c:extLst>
            <c:ext xmlns:c16="http://schemas.microsoft.com/office/drawing/2014/chart" uri="{C3380CC4-5D6E-409C-BE32-E72D297353CC}">
              <c16:uniqueId val="{00000000-2EFC-445D-874E-B083D4F79F99}"/>
            </c:ext>
          </c:extLst>
        </c:ser>
        <c:ser>
          <c:idx val="1"/>
          <c:order val="1"/>
          <c:tx>
            <c:strRef>
              <c:f>Sheet1!$C$1</c:f>
              <c:strCache>
                <c:ptCount val="1"/>
                <c:pt idx="0">
                  <c:v>China</c:v>
                </c:pt>
              </c:strCache>
            </c:strRef>
          </c:tx>
          <c:spPr>
            <a:ln w="47625"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square"/>
            <c:size val="5"/>
            <c:spPr>
              <a:solidFill>
                <a:schemeClr val="accent2"/>
              </a:solidFill>
              <a:ln w="19050">
                <a:solidFill>
                  <a:srgbClr val="FF0000"/>
                </a:solid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bevelB w="139700" h="139700" prst="divot"/>
              </a:sp3d>
            </c:spPr>
          </c:marker>
          <c:cat>
            <c:numRef>
              <c:f>Sheet1!$A$2:$A$11</c:f>
              <c:numCache>
                <c:formatCode>General</c:formatCode>
                <c:ptCount val="10"/>
                <c:pt idx="0">
                  <c:v>2006</c:v>
                </c:pt>
                <c:pt idx="1">
                  <c:v>2008</c:v>
                </c:pt>
                <c:pt idx="2">
                  <c:v>2012</c:v>
                </c:pt>
                <c:pt idx="3">
                  <c:v>2010</c:v>
                </c:pt>
                <c:pt idx="4">
                  <c:v>2014</c:v>
                </c:pt>
                <c:pt idx="5">
                  <c:v>2016</c:v>
                </c:pt>
                <c:pt idx="6">
                  <c:v>2018</c:v>
                </c:pt>
                <c:pt idx="7">
                  <c:v>2020</c:v>
                </c:pt>
                <c:pt idx="8">
                  <c:v>2022</c:v>
                </c:pt>
                <c:pt idx="9">
                  <c:v>2024</c:v>
                </c:pt>
              </c:numCache>
            </c:numRef>
          </c:cat>
          <c:val>
            <c:numRef>
              <c:f>Sheet1!$C$2:$C$11</c:f>
              <c:numCache>
                <c:formatCode>General</c:formatCode>
                <c:ptCount val="10"/>
                <c:pt idx="0">
                  <c:v>56.2</c:v>
                </c:pt>
                <c:pt idx="1">
                  <c:v>65.082288050000002</c:v>
                </c:pt>
                <c:pt idx="2">
                  <c:v>42.24</c:v>
                </c:pt>
                <c:pt idx="3">
                  <c:v>49.004731380000003</c:v>
                </c:pt>
                <c:pt idx="4">
                  <c:v>43</c:v>
                </c:pt>
                <c:pt idx="5">
                  <c:v>65.099999999999994</c:v>
                </c:pt>
                <c:pt idx="6">
                  <c:v>50.74</c:v>
                </c:pt>
                <c:pt idx="7">
                  <c:v>37.299999999999997</c:v>
                </c:pt>
                <c:pt idx="8">
                  <c:v>28.4</c:v>
                </c:pt>
                <c:pt idx="9">
                  <c:v>35.5</c:v>
                </c:pt>
              </c:numCache>
            </c:numRef>
          </c:val>
          <c:smooth val="0"/>
          <c:extLst>
            <c:ext xmlns:c16="http://schemas.microsoft.com/office/drawing/2014/chart" uri="{C3380CC4-5D6E-409C-BE32-E72D297353CC}">
              <c16:uniqueId val="{00000001-2EFC-445D-874E-B083D4F79F99}"/>
            </c:ext>
          </c:extLst>
        </c:ser>
        <c:dLbls>
          <c:showLegendKey val="0"/>
          <c:showVal val="0"/>
          <c:showCatName val="0"/>
          <c:showSerName val="0"/>
          <c:showPercent val="0"/>
          <c:showBubbleSize val="0"/>
        </c:dLbls>
        <c:marker val="1"/>
        <c:smooth val="0"/>
        <c:axId val="1286656095"/>
        <c:axId val="599763023"/>
      </c:lineChart>
      <c:catAx>
        <c:axId val="1286656095"/>
        <c:scaling>
          <c:orientation val="minMax"/>
        </c:scaling>
        <c:delete val="0"/>
        <c:axPos val="b"/>
        <c:numFmt formatCode="General" sourceLinked="1"/>
        <c:majorTickMark val="none"/>
        <c:minorTickMark val="none"/>
        <c:tickLblPos val="nextTo"/>
        <c:spPr>
          <a:noFill/>
          <a:ln w="9525" cap="flat" cmpd="sng" algn="ctr">
            <a:solidFill>
              <a:schemeClr val="bg2">
                <a:lumMod val="50000"/>
              </a:schemeClr>
            </a:solidFill>
            <a:round/>
          </a:ln>
          <a:effectLst/>
        </c:spPr>
        <c:txPr>
          <a:bodyPr rot="-2700000" spcFirstLastPara="1" vertOverflow="ellipsis"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99763023"/>
        <c:crosses val="autoZero"/>
        <c:auto val="1"/>
        <c:lblAlgn val="ctr"/>
        <c:lblOffset val="100"/>
        <c:noMultiLvlLbl val="0"/>
      </c:catAx>
      <c:valAx>
        <c:axId val="599763023"/>
        <c:scaling>
          <c:orientation val="minMax"/>
          <c:min val="20"/>
        </c:scaling>
        <c:delete val="0"/>
        <c:axPos val="l"/>
        <c:majorGridlines>
          <c:spPr>
            <a:ln w="9525" cap="flat" cmpd="sng" algn="ctr">
              <a:solidFill>
                <a:schemeClr val="bg2">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86656095"/>
        <c:crosses val="autoZero"/>
        <c:crossBetween val="between"/>
      </c:valAx>
      <c:spPr>
        <a:noFill/>
        <a:ln w="19050">
          <a:noFill/>
        </a:ln>
        <a:effectLst/>
      </c:spPr>
    </c:plotArea>
    <c:legend>
      <c:legendPos val="r"/>
      <c:layout>
        <c:manualLayout>
          <c:xMode val="edge"/>
          <c:yMode val="edge"/>
          <c:x val="0.45215072424826774"/>
          <c:y val="0.71912451151400925"/>
          <c:w val="8.3020875124058896E-2"/>
          <c:h val="9.118019730292334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chart>
  <c:spPr>
    <a:noFill/>
    <a:ln w="9525" cap="flat" cmpd="sng" algn="ctr">
      <a:no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320" b="1" i="0" u="none" strike="noStrike" kern="1200" spc="0" baseline="0" dirty="0">
                <a:solidFill>
                  <a:schemeClr val="tx1"/>
                </a:solidFill>
                <a:latin typeface="Times New Roman" panose="02020603050405020304" pitchFamily="18" charset="0"/>
                <a:cs typeface="Times New Roman" panose="02020603050405020304" pitchFamily="18" charset="0"/>
              </a:rPr>
              <a:t>Electricity use per capita</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2548381452318461"/>
          <c:y val="0.17171296296296296"/>
          <c:w val="0.82830774278215213"/>
          <c:h val="0.54864209682123066"/>
        </c:manualLayout>
      </c:layout>
      <c:lineChart>
        <c:grouping val="standard"/>
        <c:varyColors val="0"/>
        <c:ser>
          <c:idx val="0"/>
          <c:order val="0"/>
          <c:tx>
            <c:strRef>
              <c:f>Sheet1!$B$1</c:f>
              <c:strCache>
                <c:ptCount val="1"/>
                <c:pt idx="0">
                  <c:v>China</c:v>
                </c:pt>
              </c:strCache>
            </c:strRef>
          </c:tx>
          <c:spPr>
            <a:ln w="47625"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Sheet1!$A$2:$A$13</c:f>
              <c:numCache>
                <c:formatCode>General</c:formatCode>
                <c:ptCount val="12"/>
                <c:pt idx="0">
                  <c:v>1990</c:v>
                </c:pt>
                <c:pt idx="1">
                  <c:v>1995</c:v>
                </c:pt>
                <c:pt idx="2">
                  <c:v>2000</c:v>
                </c:pt>
                <c:pt idx="3">
                  <c:v>2005</c:v>
                </c:pt>
                <c:pt idx="4">
                  <c:v>2010</c:v>
                </c:pt>
                <c:pt idx="5">
                  <c:v>2015</c:v>
                </c:pt>
                <c:pt idx="6">
                  <c:v>2018</c:v>
                </c:pt>
                <c:pt idx="7">
                  <c:v>2019</c:v>
                </c:pt>
                <c:pt idx="8">
                  <c:v>2020</c:v>
                </c:pt>
                <c:pt idx="9">
                  <c:v>2021</c:v>
                </c:pt>
                <c:pt idx="10">
                  <c:v>2022</c:v>
                </c:pt>
                <c:pt idx="11">
                  <c:v>2023</c:v>
                </c:pt>
              </c:numCache>
            </c:numRef>
          </c:cat>
          <c:val>
            <c:numRef>
              <c:f>Sheet1!$B$2:$B$13</c:f>
              <c:numCache>
                <c:formatCode>General</c:formatCode>
                <c:ptCount val="12"/>
                <c:pt idx="0">
                  <c:v>0.51</c:v>
                </c:pt>
                <c:pt idx="1">
                  <c:v>0.77</c:v>
                </c:pt>
                <c:pt idx="2">
                  <c:v>0.99</c:v>
                </c:pt>
                <c:pt idx="3">
                  <c:v>1.78</c:v>
                </c:pt>
                <c:pt idx="4">
                  <c:v>2.94</c:v>
                </c:pt>
                <c:pt idx="5">
                  <c:v>4.05</c:v>
                </c:pt>
                <c:pt idx="6">
                  <c:v>4.91</c:v>
                </c:pt>
                <c:pt idx="7">
                  <c:v>5.0999999999999996</c:v>
                </c:pt>
                <c:pt idx="8">
                  <c:v>5.4</c:v>
                </c:pt>
                <c:pt idx="9">
                  <c:v>5.9</c:v>
                </c:pt>
                <c:pt idx="10">
                  <c:v>6.1</c:v>
                </c:pt>
                <c:pt idx="11">
                  <c:v>6.4</c:v>
                </c:pt>
              </c:numCache>
            </c:numRef>
          </c:val>
          <c:smooth val="0"/>
          <c:extLst>
            <c:ext xmlns:c16="http://schemas.microsoft.com/office/drawing/2014/chart" uri="{C3380CC4-5D6E-409C-BE32-E72D297353CC}">
              <c16:uniqueId val="{00000000-5D0D-4E4F-8748-E480EEC45434}"/>
            </c:ext>
          </c:extLst>
        </c:ser>
        <c:ser>
          <c:idx val="1"/>
          <c:order val="1"/>
          <c:tx>
            <c:strRef>
              <c:f>Sheet1!$C$1</c:f>
              <c:strCache>
                <c:ptCount val="1"/>
                <c:pt idx="0">
                  <c:v>USA</c:v>
                </c:pt>
              </c:strCache>
            </c:strRef>
          </c:tx>
          <c:spPr>
            <a:ln w="47625" cap="rnd">
              <a:solidFill>
                <a:srgbClr val="00B0F0"/>
              </a:solidFill>
              <a:round/>
            </a:ln>
            <a:effectLst>
              <a:glow rad="101600">
                <a:srgbClr val="0070C0">
                  <a:alpha val="40000"/>
                </a:srgbClr>
              </a:glow>
              <a:outerShdw blurRad="50800" dist="38100" dir="5400000" algn="t" rotWithShape="0">
                <a:prstClr val="black">
                  <a:alpha val="40000"/>
                </a:prstClr>
              </a:outerShdw>
            </a:effectLst>
          </c:spPr>
          <c:marker>
            <c:symbol val="circle"/>
            <c:size val="5"/>
            <c:spPr>
              <a:solidFill>
                <a:srgbClr val="00B0F0"/>
              </a:solidFill>
              <a:ln w="19050">
                <a:no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Sheet1!$A$2:$A$13</c:f>
              <c:numCache>
                <c:formatCode>General</c:formatCode>
                <c:ptCount val="12"/>
                <c:pt idx="0">
                  <c:v>1990</c:v>
                </c:pt>
                <c:pt idx="1">
                  <c:v>1995</c:v>
                </c:pt>
                <c:pt idx="2">
                  <c:v>2000</c:v>
                </c:pt>
                <c:pt idx="3">
                  <c:v>2005</c:v>
                </c:pt>
                <c:pt idx="4">
                  <c:v>2010</c:v>
                </c:pt>
                <c:pt idx="5">
                  <c:v>2015</c:v>
                </c:pt>
                <c:pt idx="6">
                  <c:v>2018</c:v>
                </c:pt>
                <c:pt idx="7">
                  <c:v>2019</c:v>
                </c:pt>
                <c:pt idx="8">
                  <c:v>2020</c:v>
                </c:pt>
                <c:pt idx="9">
                  <c:v>2021</c:v>
                </c:pt>
                <c:pt idx="10">
                  <c:v>2022</c:v>
                </c:pt>
                <c:pt idx="11">
                  <c:v>2023</c:v>
                </c:pt>
              </c:numCache>
            </c:numRef>
          </c:cat>
          <c:val>
            <c:numRef>
              <c:f>Sheet1!$C$2:$C$13</c:f>
              <c:numCache>
                <c:formatCode>General</c:formatCode>
                <c:ptCount val="12"/>
                <c:pt idx="0">
                  <c:v>11.69</c:v>
                </c:pt>
                <c:pt idx="1">
                  <c:v>12.64</c:v>
                </c:pt>
                <c:pt idx="2">
                  <c:v>13.66</c:v>
                </c:pt>
                <c:pt idx="3">
                  <c:v>13.68</c:v>
                </c:pt>
                <c:pt idx="4">
                  <c:v>13.38</c:v>
                </c:pt>
                <c:pt idx="5">
                  <c:v>12.86</c:v>
                </c:pt>
                <c:pt idx="6">
                  <c:v>12.75</c:v>
                </c:pt>
                <c:pt idx="7">
                  <c:v>12.7</c:v>
                </c:pt>
                <c:pt idx="8">
                  <c:v>11.5</c:v>
                </c:pt>
                <c:pt idx="9">
                  <c:v>11.8</c:v>
                </c:pt>
                <c:pt idx="10">
                  <c:v>12.1</c:v>
                </c:pt>
                <c:pt idx="11">
                  <c:v>13.4</c:v>
                </c:pt>
              </c:numCache>
            </c:numRef>
          </c:val>
          <c:smooth val="0"/>
          <c:extLst>
            <c:ext xmlns:c16="http://schemas.microsoft.com/office/drawing/2014/chart" uri="{C3380CC4-5D6E-409C-BE32-E72D297353CC}">
              <c16:uniqueId val="{00000001-5D0D-4E4F-8748-E480EEC45434}"/>
            </c:ext>
          </c:extLst>
        </c:ser>
        <c:dLbls>
          <c:showLegendKey val="0"/>
          <c:showVal val="0"/>
          <c:showCatName val="0"/>
          <c:showSerName val="0"/>
          <c:showPercent val="0"/>
          <c:showBubbleSize val="0"/>
        </c:dLbls>
        <c:marker val="1"/>
        <c:smooth val="0"/>
        <c:axId val="1225517071"/>
        <c:axId val="1225522479"/>
      </c:lineChart>
      <c:catAx>
        <c:axId val="1225517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25522479"/>
        <c:crosses val="autoZero"/>
        <c:auto val="1"/>
        <c:lblAlgn val="ctr"/>
        <c:lblOffset val="100"/>
        <c:noMultiLvlLbl val="0"/>
      </c:catAx>
      <c:valAx>
        <c:axId val="1225522479"/>
        <c:scaling>
          <c:orientation val="minMax"/>
        </c:scaling>
        <c:delete val="0"/>
        <c:axPos val="l"/>
        <c:majorGridlines>
          <c:spPr>
            <a:ln w="3175" cap="flat" cmpd="sng" algn="ctr">
              <a:solidFill>
                <a:schemeClr val="bg1">
                  <a:lumMod val="6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en-US" sz="1100" b="1" i="0" u="none" strike="noStrike" kern="1200" baseline="0" dirty="0">
                    <a:solidFill>
                      <a:schemeClr val="tx1"/>
                    </a:solidFill>
                    <a:latin typeface="Times New Roman" panose="02020603050405020304" pitchFamily="18" charset="0"/>
                    <a:cs typeface="Times New Roman" panose="02020603050405020304" pitchFamily="18" charset="0"/>
                  </a:rPr>
                  <a:t>MWh/capita </a:t>
                </a:r>
                <a:endParaRPr lang="en-US" sz="1100" b="1" i="0" u="none" strike="noStrike" kern="1200" baseline="0" dirty="0">
                  <a:solidFill>
                    <a:prstClr val="black"/>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prstClr val="black"/>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25517071"/>
        <c:crosses val="autoZero"/>
        <c:crossBetween val="between"/>
      </c:valAx>
      <c:spPr>
        <a:noFill/>
        <a:ln>
          <a:noFill/>
        </a:ln>
        <a:effectLst/>
      </c:spPr>
    </c:plotArea>
    <c:legend>
      <c:legendPos val="r"/>
      <c:layout>
        <c:manualLayout>
          <c:xMode val="edge"/>
          <c:yMode val="edge"/>
          <c:x val="0.52175165604299467"/>
          <c:y val="0.84374878045607693"/>
          <c:w val="0.40725002368988666"/>
          <c:h val="0.15625109361329836"/>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chart>
  <c:spPr>
    <a:noFill/>
    <a:ln>
      <a:noFill/>
    </a:ln>
    <a:effectLst/>
  </c:spPr>
  <c:txPr>
    <a:bodyPr/>
    <a:lstStyle/>
    <a:p>
      <a:pPr>
        <a:defRPr sz="11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400" b="1" i="0" u="none" strike="noStrike" kern="1200" spc="0" baseline="0" dirty="0">
                <a:solidFill>
                  <a:schemeClr val="tx1"/>
                </a:solidFill>
                <a:latin typeface="Times New Roman" panose="02020603050405020304" pitchFamily="18" charset="0"/>
                <a:cs typeface="Times New Roman" panose="02020603050405020304" pitchFamily="18" charset="0"/>
              </a:rPr>
              <a:t>Total Electricity Use</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2548381452318461"/>
          <c:y val="0.17171296296296296"/>
          <c:w val="0.82830774278215213"/>
          <c:h val="0.54864209682123066"/>
        </c:manualLayout>
      </c:layout>
      <c:lineChart>
        <c:grouping val="standard"/>
        <c:varyColors val="0"/>
        <c:ser>
          <c:idx val="0"/>
          <c:order val="0"/>
          <c:tx>
            <c:strRef>
              <c:f>Sheet1!$B$1</c:f>
              <c:strCache>
                <c:ptCount val="1"/>
                <c:pt idx="0">
                  <c:v>China</c:v>
                </c:pt>
              </c:strCache>
            </c:strRef>
          </c:tx>
          <c:spPr>
            <a:ln w="47625"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Sheet1!$A$2:$A$13</c:f>
              <c:numCache>
                <c:formatCode>General</c:formatCode>
                <c:ptCount val="12"/>
                <c:pt idx="0">
                  <c:v>1990</c:v>
                </c:pt>
                <c:pt idx="1">
                  <c:v>1995</c:v>
                </c:pt>
                <c:pt idx="2">
                  <c:v>2000</c:v>
                </c:pt>
                <c:pt idx="3">
                  <c:v>2005</c:v>
                </c:pt>
                <c:pt idx="4">
                  <c:v>2010</c:v>
                </c:pt>
                <c:pt idx="5">
                  <c:v>2015</c:v>
                </c:pt>
                <c:pt idx="6">
                  <c:v>2018</c:v>
                </c:pt>
                <c:pt idx="7">
                  <c:v>2019</c:v>
                </c:pt>
                <c:pt idx="8">
                  <c:v>2020</c:v>
                </c:pt>
                <c:pt idx="9">
                  <c:v>2021</c:v>
                </c:pt>
                <c:pt idx="10">
                  <c:v>2022</c:v>
                </c:pt>
                <c:pt idx="11">
                  <c:v>2023</c:v>
                </c:pt>
              </c:numCache>
            </c:numRef>
          </c:cat>
          <c:val>
            <c:numRef>
              <c:f>Sheet1!$B$2:$B$13</c:f>
              <c:numCache>
                <c:formatCode>General</c:formatCode>
                <c:ptCount val="12"/>
                <c:pt idx="0">
                  <c:v>579.65</c:v>
                </c:pt>
                <c:pt idx="1">
                  <c:v>928.08</c:v>
                </c:pt>
                <c:pt idx="2">
                  <c:v>1253.74</c:v>
                </c:pt>
                <c:pt idx="3">
                  <c:v>2323.64</c:v>
                </c:pt>
                <c:pt idx="4">
                  <c:v>3937.66</c:v>
                </c:pt>
                <c:pt idx="5">
                  <c:v>5548.29</c:v>
                </c:pt>
                <c:pt idx="6">
                  <c:v>6833.11</c:v>
                </c:pt>
                <c:pt idx="7">
                  <c:v>7154.3</c:v>
                </c:pt>
                <c:pt idx="8">
                  <c:v>7500</c:v>
                </c:pt>
                <c:pt idx="9">
                  <c:v>8300</c:v>
                </c:pt>
                <c:pt idx="10">
                  <c:v>8600</c:v>
                </c:pt>
                <c:pt idx="11">
                  <c:v>9400</c:v>
                </c:pt>
              </c:numCache>
            </c:numRef>
          </c:val>
          <c:smooth val="0"/>
          <c:extLst>
            <c:ext xmlns:c16="http://schemas.microsoft.com/office/drawing/2014/chart" uri="{C3380CC4-5D6E-409C-BE32-E72D297353CC}">
              <c16:uniqueId val="{00000000-8682-4EDC-9EA7-95ED2BD92B48}"/>
            </c:ext>
          </c:extLst>
        </c:ser>
        <c:ser>
          <c:idx val="1"/>
          <c:order val="1"/>
          <c:tx>
            <c:strRef>
              <c:f>Sheet1!$C$1</c:f>
              <c:strCache>
                <c:ptCount val="1"/>
                <c:pt idx="0">
                  <c:v>USA</c:v>
                </c:pt>
              </c:strCache>
            </c:strRef>
          </c:tx>
          <c:spPr>
            <a:ln w="47625" cap="rnd">
              <a:solidFill>
                <a:srgbClr val="00B0F0"/>
              </a:solidFill>
              <a:round/>
            </a:ln>
            <a:effectLst>
              <a:glow rad="101600">
                <a:srgbClr val="0070C0">
                  <a:alpha val="40000"/>
                </a:srgbClr>
              </a:glow>
              <a:outerShdw blurRad="50800" dist="38100" dir="5400000" algn="t" rotWithShape="0">
                <a:prstClr val="black">
                  <a:alpha val="40000"/>
                </a:prstClr>
              </a:outerShdw>
            </a:effectLst>
          </c:spPr>
          <c:marker>
            <c:symbol val="circle"/>
            <c:size val="5"/>
            <c:spPr>
              <a:solidFill>
                <a:srgbClr val="00B0F0"/>
              </a:solidFill>
              <a:ln w="19050">
                <a:no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Sheet1!$A$2:$A$13</c:f>
              <c:numCache>
                <c:formatCode>General</c:formatCode>
                <c:ptCount val="12"/>
                <c:pt idx="0">
                  <c:v>1990</c:v>
                </c:pt>
                <c:pt idx="1">
                  <c:v>1995</c:v>
                </c:pt>
                <c:pt idx="2">
                  <c:v>2000</c:v>
                </c:pt>
                <c:pt idx="3">
                  <c:v>2005</c:v>
                </c:pt>
                <c:pt idx="4">
                  <c:v>2010</c:v>
                </c:pt>
                <c:pt idx="5">
                  <c:v>2015</c:v>
                </c:pt>
                <c:pt idx="6">
                  <c:v>2018</c:v>
                </c:pt>
                <c:pt idx="7">
                  <c:v>2019</c:v>
                </c:pt>
                <c:pt idx="8">
                  <c:v>2020</c:v>
                </c:pt>
                <c:pt idx="9">
                  <c:v>2021</c:v>
                </c:pt>
                <c:pt idx="10">
                  <c:v>2022</c:v>
                </c:pt>
                <c:pt idx="11">
                  <c:v>2023</c:v>
                </c:pt>
              </c:numCache>
            </c:numRef>
          </c:cat>
          <c:val>
            <c:numRef>
              <c:f>Sheet1!$C$2:$C$13</c:f>
              <c:numCache>
                <c:formatCode>General</c:formatCode>
                <c:ptCount val="12"/>
                <c:pt idx="0">
                  <c:v>2923.92</c:v>
                </c:pt>
                <c:pt idx="1">
                  <c:v>3370.98</c:v>
                </c:pt>
                <c:pt idx="2">
                  <c:v>3857.46</c:v>
                </c:pt>
                <c:pt idx="3">
                  <c:v>4049.93</c:v>
                </c:pt>
                <c:pt idx="4">
                  <c:v>4143.41</c:v>
                </c:pt>
                <c:pt idx="5">
                  <c:v>4128.51</c:v>
                </c:pt>
                <c:pt idx="6">
                  <c:v>4194.38</c:v>
                </c:pt>
                <c:pt idx="7">
                  <c:v>4186.7</c:v>
                </c:pt>
                <c:pt idx="8">
                  <c:v>3800</c:v>
                </c:pt>
                <c:pt idx="9">
                  <c:v>3900</c:v>
                </c:pt>
                <c:pt idx="10">
                  <c:v>4000</c:v>
                </c:pt>
                <c:pt idx="11">
                  <c:v>4300</c:v>
                </c:pt>
              </c:numCache>
            </c:numRef>
          </c:val>
          <c:smooth val="0"/>
          <c:extLst>
            <c:ext xmlns:c16="http://schemas.microsoft.com/office/drawing/2014/chart" uri="{C3380CC4-5D6E-409C-BE32-E72D297353CC}">
              <c16:uniqueId val="{00000001-8682-4EDC-9EA7-95ED2BD92B48}"/>
            </c:ext>
          </c:extLst>
        </c:ser>
        <c:dLbls>
          <c:showLegendKey val="0"/>
          <c:showVal val="0"/>
          <c:showCatName val="0"/>
          <c:showSerName val="0"/>
          <c:showPercent val="0"/>
          <c:showBubbleSize val="0"/>
        </c:dLbls>
        <c:marker val="1"/>
        <c:smooth val="0"/>
        <c:axId val="1225517071"/>
        <c:axId val="1225522479"/>
      </c:lineChart>
      <c:catAx>
        <c:axId val="1225517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25522479"/>
        <c:crosses val="autoZero"/>
        <c:auto val="1"/>
        <c:lblAlgn val="ctr"/>
        <c:lblOffset val="100"/>
        <c:noMultiLvlLbl val="0"/>
      </c:catAx>
      <c:valAx>
        <c:axId val="1225522479"/>
        <c:scaling>
          <c:orientation val="minMax"/>
        </c:scaling>
        <c:delete val="0"/>
        <c:axPos val="l"/>
        <c:majorGridlines>
          <c:spPr>
            <a:ln w="3175" cap="flat" cmpd="sng" algn="ctr">
              <a:solidFill>
                <a:schemeClr val="bg1">
                  <a:lumMod val="6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en-US" sz="1100" b="1" i="0" u="none" strike="noStrike" kern="1200" baseline="0" dirty="0">
                    <a:solidFill>
                      <a:schemeClr val="tx1"/>
                    </a:solidFill>
                    <a:latin typeface="Times New Roman" panose="02020603050405020304" pitchFamily="18" charset="0"/>
                    <a:cs typeface="Times New Roman" panose="02020603050405020304" pitchFamily="18" charset="0"/>
                  </a:rPr>
                  <a:t>MWh/capita </a:t>
                </a:r>
                <a:endParaRPr lang="en-US" sz="1100" b="1" i="0" u="none" strike="noStrike" kern="1200" baseline="0" dirty="0">
                  <a:solidFill>
                    <a:prstClr val="black"/>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prstClr val="black"/>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25517071"/>
        <c:crosses val="autoZero"/>
        <c:crossBetween val="between"/>
      </c:valAx>
      <c:spPr>
        <a:noFill/>
        <a:ln>
          <a:noFill/>
        </a:ln>
        <a:effectLst/>
      </c:spPr>
    </c:plotArea>
    <c:legend>
      <c:legendPos val="r"/>
      <c:layout>
        <c:manualLayout>
          <c:xMode val="edge"/>
          <c:yMode val="edge"/>
          <c:x val="0.52175165604299467"/>
          <c:y val="0.84374878045607693"/>
          <c:w val="0.40725002368988666"/>
          <c:h val="0.15625109361329836"/>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chart>
  <c:spPr>
    <a:noFill/>
    <a:ln>
      <a:noFill/>
    </a:ln>
    <a:effectLst/>
  </c:spPr>
  <c:txPr>
    <a:bodyPr/>
    <a:lstStyle/>
    <a:p>
      <a:pPr>
        <a:defRPr sz="11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a:t>CO2 emissions per capita</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5679669809120725"/>
          <c:y val="0.17171296296296296"/>
          <c:w val="0.79699478303177529"/>
          <c:h val="0.54864209682123066"/>
        </c:manualLayout>
      </c:layout>
      <c:lineChart>
        <c:grouping val="standard"/>
        <c:varyColors val="0"/>
        <c:ser>
          <c:idx val="0"/>
          <c:order val="0"/>
          <c:tx>
            <c:strRef>
              <c:f>Sheet1!$B$1</c:f>
              <c:strCache>
                <c:ptCount val="1"/>
                <c:pt idx="0">
                  <c:v>China</c:v>
                </c:pt>
              </c:strCache>
            </c:strRef>
          </c:tx>
          <c:spPr>
            <a:ln w="47625"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Sheet1!$A$2:$A$35</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Sheet1!$B$2:$B$35</c:f>
              <c:numCache>
                <c:formatCode>General</c:formatCode>
                <c:ptCount val="34"/>
                <c:pt idx="0">
                  <c:v>2406.1795000000002</c:v>
                </c:pt>
                <c:pt idx="1">
                  <c:v>2542.0738999999999</c:v>
                </c:pt>
                <c:pt idx="2">
                  <c:v>2661.7055</c:v>
                </c:pt>
                <c:pt idx="3">
                  <c:v>2882.5394999999999</c:v>
                </c:pt>
                <c:pt idx="4">
                  <c:v>3039.5394999999999</c:v>
                </c:pt>
                <c:pt idx="5">
                  <c:v>3360.5630000000001</c:v>
                </c:pt>
                <c:pt idx="6">
                  <c:v>3334.6306</c:v>
                </c:pt>
                <c:pt idx="7">
                  <c:v>3430.8384000000001</c:v>
                </c:pt>
                <c:pt idx="8">
                  <c:v>3515.3845999999999</c:v>
                </c:pt>
                <c:pt idx="9">
                  <c:v>3441.2085000000002</c:v>
                </c:pt>
                <c:pt idx="10">
                  <c:v>3659.9497999999999</c:v>
                </c:pt>
                <c:pt idx="11">
                  <c:v>3837.9908999999998</c:v>
                </c:pt>
                <c:pt idx="12">
                  <c:v>4143.91</c:v>
                </c:pt>
                <c:pt idx="13">
                  <c:v>4785.0127000000002</c:v>
                </c:pt>
                <c:pt idx="14">
                  <c:v>5515.0568000000003</c:v>
                </c:pt>
                <c:pt idx="15">
                  <c:v>6258.4125999999997</c:v>
                </c:pt>
                <c:pt idx="16">
                  <c:v>6944.3109000000004</c:v>
                </c:pt>
                <c:pt idx="17">
                  <c:v>7547.6210000000001</c:v>
                </c:pt>
                <c:pt idx="18">
                  <c:v>7774.9553999999998</c:v>
                </c:pt>
                <c:pt idx="19">
                  <c:v>8940.2013000000006</c:v>
                </c:pt>
                <c:pt idx="20">
                  <c:v>9124.9114000000009</c:v>
                </c:pt>
                <c:pt idx="21">
                  <c:v>9475.9313999999995</c:v>
                </c:pt>
                <c:pt idx="22">
                  <c:v>10288.8595</c:v>
                </c:pt>
                <c:pt idx="23">
                  <c:v>10782.993</c:v>
                </c:pt>
                <c:pt idx="24">
                  <c:v>10909.7228</c:v>
                </c:pt>
                <c:pt idx="25">
                  <c:v>10768.981900000001</c:v>
                </c:pt>
                <c:pt idx="26">
                  <c:v>10786.099200000001</c:v>
                </c:pt>
                <c:pt idx="27">
                  <c:v>11026.110199999999</c:v>
                </c:pt>
                <c:pt idx="28">
                  <c:v>11819.3583</c:v>
                </c:pt>
                <c:pt idx="29">
                  <c:v>11819.3583</c:v>
                </c:pt>
                <c:pt idx="30">
                  <c:v>12037.3161</c:v>
                </c:pt>
                <c:pt idx="31">
                  <c:v>12717.6553</c:v>
                </c:pt>
                <c:pt idx="32">
                  <c:v>12667.428400000001</c:v>
                </c:pt>
                <c:pt idx="33">
                  <c:v>13260</c:v>
                </c:pt>
              </c:numCache>
            </c:numRef>
          </c:val>
          <c:smooth val="0"/>
          <c:extLst>
            <c:ext xmlns:c16="http://schemas.microsoft.com/office/drawing/2014/chart" uri="{C3380CC4-5D6E-409C-BE32-E72D297353CC}">
              <c16:uniqueId val="{00000000-746B-44C8-A759-8FBE923C5139}"/>
            </c:ext>
          </c:extLst>
        </c:ser>
        <c:ser>
          <c:idx val="1"/>
          <c:order val="1"/>
          <c:tx>
            <c:strRef>
              <c:f>Sheet1!$C$1</c:f>
              <c:strCache>
                <c:ptCount val="1"/>
                <c:pt idx="0">
                  <c:v>USA</c:v>
                </c:pt>
              </c:strCache>
            </c:strRef>
          </c:tx>
          <c:spPr>
            <a:ln w="47625" cap="rnd">
              <a:solidFill>
                <a:srgbClr val="00B0F0"/>
              </a:solidFill>
              <a:round/>
            </a:ln>
            <a:effectLst>
              <a:glow rad="101600">
                <a:srgbClr val="0070C0">
                  <a:alpha val="40000"/>
                </a:srgbClr>
              </a:glow>
              <a:outerShdw blurRad="50800" dist="38100" dir="5400000" algn="t" rotWithShape="0">
                <a:prstClr val="black">
                  <a:alpha val="40000"/>
                </a:prstClr>
              </a:outerShdw>
            </a:effectLst>
          </c:spPr>
          <c:marker>
            <c:symbol val="circle"/>
            <c:size val="5"/>
            <c:spPr>
              <a:solidFill>
                <a:srgbClr val="00B0F0"/>
              </a:solidFill>
              <a:ln w="19050">
                <a:no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Sheet1!$A$2:$A$35</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Sheet1!$C$2:$C$35</c:f>
              <c:numCache>
                <c:formatCode>General</c:formatCode>
                <c:ptCount val="34"/>
                <c:pt idx="0">
                  <c:v>4984.0667000000003</c:v>
                </c:pt>
                <c:pt idx="1">
                  <c:v>4939.4665000000005</c:v>
                </c:pt>
                <c:pt idx="2">
                  <c:v>5017.4561000000003</c:v>
                </c:pt>
                <c:pt idx="3">
                  <c:v>5218.2983999999997</c:v>
                </c:pt>
                <c:pt idx="4">
                  <c:v>5218.2983999999997</c:v>
                </c:pt>
                <c:pt idx="5">
                  <c:v>5271.8877000000002</c:v>
                </c:pt>
                <c:pt idx="6">
                  <c:v>5426.9210999999996</c:v>
                </c:pt>
                <c:pt idx="7">
                  <c:v>5699.9817999999996</c:v>
                </c:pt>
                <c:pt idx="8">
                  <c:v>5745.3654999999999</c:v>
                </c:pt>
                <c:pt idx="9">
                  <c:v>5762.3185000000003</c:v>
                </c:pt>
                <c:pt idx="10">
                  <c:v>5929.1884</c:v>
                </c:pt>
                <c:pt idx="11">
                  <c:v>5878.0739999999996</c:v>
                </c:pt>
                <c:pt idx="12">
                  <c:v>5727.1688000000004</c:v>
                </c:pt>
                <c:pt idx="13">
                  <c:v>5793.3040000000001</c:v>
                </c:pt>
                <c:pt idx="14">
                  <c:v>5880.3743999999997</c:v>
                </c:pt>
                <c:pt idx="15">
                  <c:v>5888.4987000000001</c:v>
                </c:pt>
                <c:pt idx="16">
                  <c:v>5790.3897999999999</c:v>
                </c:pt>
                <c:pt idx="17">
                  <c:v>5873.1342000000004</c:v>
                </c:pt>
                <c:pt idx="18">
                  <c:v>5689.6994999999997</c:v>
                </c:pt>
                <c:pt idx="19">
                  <c:v>5273.5106999999998</c:v>
                </c:pt>
                <c:pt idx="20">
                  <c:v>5521.9663</c:v>
                </c:pt>
                <c:pt idx="21">
                  <c:v>5308.1163999999999</c:v>
                </c:pt>
                <c:pt idx="22">
                  <c:v>5088.2532000000001</c:v>
                </c:pt>
                <c:pt idx="23">
                  <c:v>5225.2857999999997</c:v>
                </c:pt>
                <c:pt idx="24">
                  <c:v>5244.3990000000003</c:v>
                </c:pt>
                <c:pt idx="25">
                  <c:v>5133.5564999999997</c:v>
                </c:pt>
                <c:pt idx="26">
                  <c:v>5029.1570000000002</c:v>
                </c:pt>
                <c:pt idx="27">
                  <c:v>4959.6319000000003</c:v>
                </c:pt>
                <c:pt idx="28">
                  <c:v>4966.9703</c:v>
                </c:pt>
                <c:pt idx="29">
                  <c:v>4966.9703</c:v>
                </c:pt>
                <c:pt idx="30">
                  <c:v>4466.7313999999997</c:v>
                </c:pt>
                <c:pt idx="31">
                  <c:v>4768.8734000000004</c:v>
                </c:pt>
                <c:pt idx="32">
                  <c:v>4853.7802000000001</c:v>
                </c:pt>
                <c:pt idx="33">
                  <c:v>4682</c:v>
                </c:pt>
              </c:numCache>
            </c:numRef>
          </c:val>
          <c:smooth val="0"/>
          <c:extLst>
            <c:ext xmlns:c16="http://schemas.microsoft.com/office/drawing/2014/chart" uri="{C3380CC4-5D6E-409C-BE32-E72D297353CC}">
              <c16:uniqueId val="{00000001-746B-44C8-A759-8FBE923C5139}"/>
            </c:ext>
          </c:extLst>
        </c:ser>
        <c:dLbls>
          <c:showLegendKey val="0"/>
          <c:showVal val="0"/>
          <c:showCatName val="0"/>
          <c:showSerName val="0"/>
          <c:showPercent val="0"/>
          <c:showBubbleSize val="0"/>
        </c:dLbls>
        <c:marker val="1"/>
        <c:smooth val="0"/>
        <c:axId val="1225517071"/>
        <c:axId val="1225522479"/>
      </c:lineChart>
      <c:catAx>
        <c:axId val="1225517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25522479"/>
        <c:crosses val="autoZero"/>
        <c:auto val="1"/>
        <c:lblAlgn val="ctr"/>
        <c:lblOffset val="100"/>
        <c:tickLblSkip val="1"/>
        <c:noMultiLvlLbl val="0"/>
      </c:catAx>
      <c:valAx>
        <c:axId val="1225522479"/>
        <c:scaling>
          <c:orientation val="minMax"/>
        </c:scaling>
        <c:delete val="0"/>
        <c:axPos val="l"/>
        <c:majorGridlines>
          <c:spPr>
            <a:ln w="3175" cap="flat" cmpd="sng" algn="ctr">
              <a:solidFill>
                <a:schemeClr val="bg1">
                  <a:lumMod val="65000"/>
                </a:schemeClr>
              </a:solidFill>
              <a:round/>
            </a:ln>
            <a:effectLst/>
          </c:spPr>
        </c:majorGridlines>
        <c:title>
          <c:tx>
            <c:rich>
              <a:bodyPr rot="-5400000" spcFirstLastPara="1" vertOverflow="ellipsis" vert="horz" wrap="square" anchor="ctr" anchorCtr="1"/>
              <a:lstStyle/>
              <a:p>
                <a:pPr algn="ctr" rtl="0">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Tons</a:t>
                </a:r>
              </a:p>
            </c:rich>
          </c:tx>
          <c:overlay val="0"/>
          <c:spPr>
            <a:noFill/>
            <a:ln>
              <a:noFill/>
            </a:ln>
            <a:effectLst/>
          </c:spPr>
          <c:txPr>
            <a:bodyPr rot="-5400000" spcFirstLastPara="1" vertOverflow="ellipsis" vert="horz" wrap="square" anchor="ctr" anchorCtr="1"/>
            <a:lstStyle/>
            <a:p>
              <a:pPr algn="ctr" rtl="0">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25517071"/>
        <c:crosses val="autoZero"/>
        <c:crossBetween val="between"/>
      </c:valAx>
      <c:spPr>
        <a:noFill/>
        <a:ln>
          <a:noFill/>
        </a:ln>
        <a:effectLst/>
      </c:spPr>
    </c:plotArea>
    <c:legend>
      <c:legendPos val="r"/>
      <c:layout>
        <c:manualLayout>
          <c:xMode val="edge"/>
          <c:yMode val="edge"/>
          <c:x val="0.52175165604299467"/>
          <c:y val="0.84374878045607693"/>
          <c:w val="0.40725002368988666"/>
          <c:h val="0.15625109361329836"/>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chart>
  <c:spPr>
    <a:noFill/>
    <a:ln>
      <a:noFill/>
    </a:ln>
    <a:effectLst/>
  </c:spPr>
  <c:txPr>
    <a:bodyPr/>
    <a:lstStyle/>
    <a:p>
      <a:pPr>
        <a:defRPr sz="1100" b="1">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a:t>CO2 emissions per capita</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2548381452318461"/>
          <c:y val="0.17171296296296296"/>
          <c:w val="0.82830774278215213"/>
          <c:h val="0.54864209682123066"/>
        </c:manualLayout>
      </c:layout>
      <c:lineChart>
        <c:grouping val="standard"/>
        <c:varyColors val="0"/>
        <c:ser>
          <c:idx val="0"/>
          <c:order val="0"/>
          <c:tx>
            <c:strRef>
              <c:f>Sheet1!$B$1</c:f>
              <c:strCache>
                <c:ptCount val="1"/>
                <c:pt idx="0">
                  <c:v>China</c:v>
                </c:pt>
              </c:strCache>
            </c:strRef>
          </c:tx>
          <c:spPr>
            <a:ln w="47625"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Sheet1!$A$2:$A$35</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Sheet1!$B$2:$B$35</c:f>
              <c:numCache>
                <c:formatCode>General</c:formatCode>
                <c:ptCount val="34"/>
                <c:pt idx="0">
                  <c:v>2.119636447</c:v>
                </c:pt>
                <c:pt idx="1">
                  <c:v>2.2090007649999999</c:v>
                </c:pt>
                <c:pt idx="2">
                  <c:v>2.2847845869999999</c:v>
                </c:pt>
                <c:pt idx="3">
                  <c:v>2.4462560670000002</c:v>
                </c:pt>
                <c:pt idx="4">
                  <c:v>2.550302265</c:v>
                </c:pt>
                <c:pt idx="5">
                  <c:v>2.7891845910000002</c:v>
                </c:pt>
                <c:pt idx="6">
                  <c:v>2.7388038269999999</c:v>
                </c:pt>
                <c:pt idx="7">
                  <c:v>2.7891294430000002</c:v>
                </c:pt>
                <c:pt idx="8">
                  <c:v>2.8305705209999998</c:v>
                </c:pt>
                <c:pt idx="9">
                  <c:v>2.7469564590000002</c:v>
                </c:pt>
                <c:pt idx="10">
                  <c:v>2.898637226</c:v>
                </c:pt>
                <c:pt idx="11">
                  <c:v>3.017644298</c:v>
                </c:pt>
                <c:pt idx="12">
                  <c:v>3.2364183070000001</c:v>
                </c:pt>
                <c:pt idx="13">
                  <c:v>3.7139185810000002</c:v>
                </c:pt>
                <c:pt idx="14">
                  <c:v>4.2551988119999997</c:v>
                </c:pt>
                <c:pt idx="15">
                  <c:v>4.8004269319999997</c:v>
                </c:pt>
                <c:pt idx="16">
                  <c:v>5.2968764019999997</c:v>
                </c:pt>
                <c:pt idx="17">
                  <c:v>5.727071027</c:v>
                </c:pt>
                <c:pt idx="18">
                  <c:v>5.869419132</c:v>
                </c:pt>
                <c:pt idx="19">
                  <c:v>6.2648928829999999</c:v>
                </c:pt>
                <c:pt idx="20">
                  <c:v>6.821318153</c:v>
                </c:pt>
                <c:pt idx="21">
                  <c:v>7.416856364</c:v>
                </c:pt>
                <c:pt idx="22">
                  <c:v>7.9779609999999996</c:v>
                </c:pt>
                <c:pt idx="23">
                  <c:v>7.909827323</c:v>
                </c:pt>
                <c:pt idx="24">
                  <c:v>7.9525044830000002</c:v>
                </c:pt>
                <c:pt idx="25">
                  <c:v>7.8044018230000001</c:v>
                </c:pt>
                <c:pt idx="26">
                  <c:v>7.7721407420000004</c:v>
                </c:pt>
                <c:pt idx="27">
                  <c:v>7.898143492</c:v>
                </c:pt>
                <c:pt idx="28">
                  <c:v>8.2362884600000008</c:v>
                </c:pt>
                <c:pt idx="29">
                  <c:v>8.3959511839999994</c:v>
                </c:pt>
                <c:pt idx="30">
                  <c:v>8.5304486570000009</c:v>
                </c:pt>
                <c:pt idx="31">
                  <c:v>9.0045422560000006</c:v>
                </c:pt>
                <c:pt idx="32">
                  <c:v>8.9701548320000004</c:v>
                </c:pt>
                <c:pt idx="33">
                  <c:v>9.1999999999999993</c:v>
                </c:pt>
              </c:numCache>
            </c:numRef>
          </c:val>
          <c:smooth val="0"/>
          <c:extLst>
            <c:ext xmlns:c16="http://schemas.microsoft.com/office/drawing/2014/chart" uri="{C3380CC4-5D6E-409C-BE32-E72D297353CC}">
              <c16:uniqueId val="{00000000-5D0D-4E4F-8748-E480EEC45434}"/>
            </c:ext>
          </c:extLst>
        </c:ser>
        <c:ser>
          <c:idx val="1"/>
          <c:order val="1"/>
          <c:tx>
            <c:strRef>
              <c:f>Sheet1!$C$1</c:f>
              <c:strCache>
                <c:ptCount val="1"/>
                <c:pt idx="0">
                  <c:v>USA</c:v>
                </c:pt>
              </c:strCache>
            </c:strRef>
          </c:tx>
          <c:spPr>
            <a:ln w="47625" cap="rnd">
              <a:solidFill>
                <a:srgbClr val="00B0F0"/>
              </a:solidFill>
              <a:round/>
            </a:ln>
            <a:effectLst>
              <a:glow rad="101600">
                <a:srgbClr val="0070C0">
                  <a:alpha val="40000"/>
                </a:srgbClr>
              </a:glow>
              <a:outerShdw blurRad="50800" dist="38100" dir="5400000" algn="t" rotWithShape="0">
                <a:prstClr val="black">
                  <a:alpha val="40000"/>
                </a:prstClr>
              </a:outerShdw>
            </a:effectLst>
          </c:spPr>
          <c:marker>
            <c:symbol val="circle"/>
            <c:size val="5"/>
            <c:spPr>
              <a:solidFill>
                <a:srgbClr val="00B0F0"/>
              </a:solidFill>
              <a:ln w="19050">
                <a:no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Sheet1!$A$2:$A$35</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Sheet1!$C$2:$C$35</c:f>
              <c:numCache>
                <c:formatCode>General</c:formatCode>
                <c:ptCount val="34"/>
                <c:pt idx="0">
                  <c:v>19.966376100000002</c:v>
                </c:pt>
                <c:pt idx="1">
                  <c:v>19.52504931</c:v>
                </c:pt>
                <c:pt idx="2">
                  <c:v>19.560164749999998</c:v>
                </c:pt>
                <c:pt idx="3">
                  <c:v>19.75995829</c:v>
                </c:pt>
                <c:pt idx="4">
                  <c:v>19.831937549999999</c:v>
                </c:pt>
                <c:pt idx="5">
                  <c:v>19.798435090000002</c:v>
                </c:pt>
                <c:pt idx="6">
                  <c:v>20.14492194</c:v>
                </c:pt>
                <c:pt idx="7">
                  <c:v>20.90531987</c:v>
                </c:pt>
                <c:pt idx="8">
                  <c:v>20.827559140000002</c:v>
                </c:pt>
                <c:pt idx="9">
                  <c:v>20.65051068</c:v>
                </c:pt>
                <c:pt idx="10">
                  <c:v>21.013388630000001</c:v>
                </c:pt>
                <c:pt idx="11">
                  <c:v>20.627067960000002</c:v>
                </c:pt>
                <c:pt idx="12">
                  <c:v>19.91191641</c:v>
                </c:pt>
                <c:pt idx="13">
                  <c:v>19.969478049999999</c:v>
                </c:pt>
                <c:pt idx="14">
                  <c:v>20.082882519999998</c:v>
                </c:pt>
                <c:pt idx="15">
                  <c:v>19.926118259999999</c:v>
                </c:pt>
                <c:pt idx="16">
                  <c:v>19.406097949999999</c:v>
                </c:pt>
                <c:pt idx="17">
                  <c:v>19.497097459999999</c:v>
                </c:pt>
                <c:pt idx="18">
                  <c:v>18.710333439999999</c:v>
                </c:pt>
                <c:pt idx="19">
                  <c:v>17.190352430000001</c:v>
                </c:pt>
                <c:pt idx="20">
                  <c:v>17.851541399999999</c:v>
                </c:pt>
                <c:pt idx="21">
                  <c:v>17.035936509999999</c:v>
                </c:pt>
                <c:pt idx="22">
                  <c:v>16.210944000000001</c:v>
                </c:pt>
                <c:pt idx="23">
                  <c:v>16.532578229999999</c:v>
                </c:pt>
                <c:pt idx="24">
                  <c:v>16.471809629999999</c:v>
                </c:pt>
                <c:pt idx="25">
                  <c:v>16.005401890000002</c:v>
                </c:pt>
                <c:pt idx="26">
                  <c:v>15.56668734</c:v>
                </c:pt>
                <c:pt idx="27">
                  <c:v>15.25467343</c:v>
                </c:pt>
                <c:pt idx="28">
                  <c:v>15.657804430000001</c:v>
                </c:pt>
                <c:pt idx="29">
                  <c:v>15.12798407</c:v>
                </c:pt>
                <c:pt idx="30">
                  <c:v>13.47320822</c:v>
                </c:pt>
                <c:pt idx="31">
                  <c:v>14.36195781</c:v>
                </c:pt>
                <c:pt idx="32">
                  <c:v>14.56404612</c:v>
                </c:pt>
                <c:pt idx="33">
                  <c:v>13.8</c:v>
                </c:pt>
              </c:numCache>
            </c:numRef>
          </c:val>
          <c:smooth val="0"/>
          <c:extLst>
            <c:ext xmlns:c16="http://schemas.microsoft.com/office/drawing/2014/chart" uri="{C3380CC4-5D6E-409C-BE32-E72D297353CC}">
              <c16:uniqueId val="{00000001-5D0D-4E4F-8748-E480EEC45434}"/>
            </c:ext>
          </c:extLst>
        </c:ser>
        <c:dLbls>
          <c:showLegendKey val="0"/>
          <c:showVal val="0"/>
          <c:showCatName val="0"/>
          <c:showSerName val="0"/>
          <c:showPercent val="0"/>
          <c:showBubbleSize val="0"/>
        </c:dLbls>
        <c:marker val="1"/>
        <c:smooth val="0"/>
        <c:axId val="1225517071"/>
        <c:axId val="1225522479"/>
      </c:lineChart>
      <c:catAx>
        <c:axId val="1225517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25522479"/>
        <c:crosses val="autoZero"/>
        <c:auto val="1"/>
        <c:lblAlgn val="ctr"/>
        <c:lblOffset val="100"/>
        <c:tickLblSkip val="1"/>
        <c:noMultiLvlLbl val="0"/>
      </c:catAx>
      <c:valAx>
        <c:axId val="1225522479"/>
        <c:scaling>
          <c:orientation val="minMax"/>
        </c:scaling>
        <c:delete val="0"/>
        <c:axPos val="l"/>
        <c:majorGridlines>
          <c:spPr>
            <a:ln w="3175" cap="flat" cmpd="sng" algn="ctr">
              <a:solidFill>
                <a:schemeClr val="bg1">
                  <a:lumMod val="65000"/>
                </a:schemeClr>
              </a:solidFill>
              <a:round/>
            </a:ln>
            <a:effectLst/>
          </c:spPr>
        </c:majorGridlines>
        <c:title>
          <c:tx>
            <c:rich>
              <a:bodyPr rot="-5400000" spcFirstLastPara="1" vertOverflow="ellipsis" vert="horz" wrap="square" anchor="ctr" anchorCtr="1"/>
              <a:lstStyle/>
              <a:p>
                <a:pPr algn="ctr" rtl="0">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MWh/capita </a:t>
                </a:r>
              </a:p>
            </c:rich>
          </c:tx>
          <c:overlay val="0"/>
          <c:spPr>
            <a:noFill/>
            <a:ln>
              <a:noFill/>
            </a:ln>
            <a:effectLst/>
          </c:spPr>
          <c:txPr>
            <a:bodyPr rot="-5400000" spcFirstLastPara="1" vertOverflow="ellipsis" vert="horz" wrap="square" anchor="ctr" anchorCtr="1"/>
            <a:lstStyle/>
            <a:p>
              <a:pPr algn="ctr" rtl="0">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25517071"/>
        <c:crosses val="autoZero"/>
        <c:crossBetween val="between"/>
      </c:valAx>
      <c:spPr>
        <a:noFill/>
        <a:ln>
          <a:noFill/>
        </a:ln>
        <a:effectLst/>
      </c:spPr>
    </c:plotArea>
    <c:legend>
      <c:legendPos val="r"/>
      <c:layout>
        <c:manualLayout>
          <c:xMode val="edge"/>
          <c:yMode val="edge"/>
          <c:x val="0.52175165604299467"/>
          <c:y val="0.84374878045607693"/>
          <c:w val="0.40725002368988666"/>
          <c:h val="0.15625109361329836"/>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chart>
  <c:spPr>
    <a:noFill/>
    <a:ln>
      <a:noFill/>
    </a:ln>
    <a:effectLst/>
  </c:spPr>
  <c:txPr>
    <a:bodyPr/>
    <a:lstStyle/>
    <a:p>
      <a:pPr>
        <a:defRPr sz="1100" b="1">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China</c:v>
          </c:tx>
          <c:spPr>
            <a:solidFill>
              <a:srgbClr val="FF0000"/>
            </a:solidFill>
            <a:ln>
              <a:noFill/>
            </a:ln>
            <a:effectLst/>
          </c:spPr>
          <c:invertIfNegative val="0"/>
          <c:cat>
            <c:strRef>
              <c:f>Sheet1!$B$15:$B$18</c:f>
              <c:strCache>
                <c:ptCount val="4"/>
                <c:pt idx="0">
                  <c:v>agriculture</c:v>
                </c:pt>
                <c:pt idx="1">
                  <c:v>fossil-fuel-operations</c:v>
                </c:pt>
                <c:pt idx="2">
                  <c:v>manufacturing</c:v>
                </c:pt>
                <c:pt idx="3">
                  <c:v>transportation</c:v>
                </c:pt>
              </c:strCache>
            </c:strRef>
          </c:cat>
          <c:val>
            <c:numRef>
              <c:f>Sheet1!$D$15:$D$18</c:f>
              <c:numCache>
                <c:formatCode>General</c:formatCode>
                <c:ptCount val="4"/>
                <c:pt idx="0">
                  <c:v>1.2419917999726637E-2</c:v>
                </c:pt>
                <c:pt idx="1">
                  <c:v>0.18440659934374226</c:v>
                </c:pt>
                <c:pt idx="2">
                  <c:v>-3.3237665555866713E-2</c:v>
                </c:pt>
                <c:pt idx="3">
                  <c:v>2.0092757902426372E-2</c:v>
                </c:pt>
              </c:numCache>
            </c:numRef>
          </c:val>
          <c:extLst>
            <c:ext xmlns:c16="http://schemas.microsoft.com/office/drawing/2014/chart" uri="{C3380CC4-5D6E-409C-BE32-E72D297353CC}">
              <c16:uniqueId val="{00000000-3983-4BDD-9EB6-5542173BCD26}"/>
            </c:ext>
          </c:extLst>
        </c:ser>
        <c:ser>
          <c:idx val="1"/>
          <c:order val="1"/>
          <c:tx>
            <c:v>USA</c:v>
          </c:tx>
          <c:spPr>
            <a:solidFill>
              <a:srgbClr val="0070C0"/>
            </a:solidFill>
            <a:ln>
              <a:solidFill>
                <a:schemeClr val="accent1">
                  <a:lumMod val="75000"/>
                </a:schemeClr>
              </a:solidFill>
            </a:ln>
            <a:effectLst/>
          </c:spPr>
          <c:invertIfNegative val="0"/>
          <c:val>
            <c:numRef>
              <c:f>Sheet1!$D$19:$D$22</c:f>
              <c:numCache>
                <c:formatCode>General</c:formatCode>
                <c:ptCount val="4"/>
                <c:pt idx="0">
                  <c:v>1.7617830925185984E-2</c:v>
                </c:pt>
                <c:pt idx="1">
                  <c:v>-4.7584946275458728E-2</c:v>
                </c:pt>
                <c:pt idx="2">
                  <c:v>-0.13394369444312038</c:v>
                </c:pt>
                <c:pt idx="3">
                  <c:v>4.3407441510998179E-2</c:v>
                </c:pt>
              </c:numCache>
            </c:numRef>
          </c:val>
          <c:extLst>
            <c:ext xmlns:c16="http://schemas.microsoft.com/office/drawing/2014/chart" uri="{C3380CC4-5D6E-409C-BE32-E72D297353CC}">
              <c16:uniqueId val="{00000001-3983-4BDD-9EB6-5542173BCD26}"/>
            </c:ext>
          </c:extLst>
        </c:ser>
        <c:dLbls>
          <c:showLegendKey val="0"/>
          <c:showVal val="0"/>
          <c:showCatName val="0"/>
          <c:showSerName val="0"/>
          <c:showPercent val="0"/>
          <c:showBubbleSize val="0"/>
        </c:dLbls>
        <c:gapWidth val="219"/>
        <c:overlap val="-27"/>
        <c:axId val="486598911"/>
        <c:axId val="486599327"/>
      </c:barChart>
      <c:catAx>
        <c:axId val="486598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86599327"/>
        <c:crosses val="autoZero"/>
        <c:auto val="1"/>
        <c:lblAlgn val="ctr"/>
        <c:lblOffset val="100"/>
        <c:noMultiLvlLbl val="0"/>
      </c:catAx>
      <c:valAx>
        <c:axId val="4865993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n-US"/>
                  <a:t>% change, 2015-2022</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86598911"/>
        <c:crosses val="autoZero"/>
        <c:crossBetween val="between"/>
      </c:valAx>
      <c:spPr>
        <a:noFill/>
        <a:ln>
          <a:noFill/>
        </a:ln>
        <a:effectLst/>
      </c:spPr>
    </c:plotArea>
    <c:legend>
      <c:legendPos val="r"/>
      <c:layout>
        <c:manualLayout>
          <c:xMode val="edge"/>
          <c:yMode val="edge"/>
          <c:x val="0.52640516802794357"/>
          <c:y val="0.11751922594956495"/>
          <c:w val="0.23598472303735069"/>
          <c:h val="0.1643197959370435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bg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52398264135114"/>
          <c:y val="4.2095131018609365E-2"/>
          <c:w val="0.76440549592359097"/>
          <c:h val="0.90739071175905939"/>
        </c:manualLayout>
      </c:layout>
      <c:barChart>
        <c:barDir val="col"/>
        <c:grouping val="clustered"/>
        <c:varyColors val="0"/>
        <c:ser>
          <c:idx val="0"/>
          <c:order val="0"/>
          <c:tx>
            <c:v>China</c:v>
          </c:tx>
          <c:spPr>
            <a:solidFill>
              <a:srgbClr val="FF0000"/>
            </a:solidFill>
            <a:ln>
              <a:noFill/>
            </a:ln>
            <a:effectLst/>
          </c:spPr>
          <c:invertIfNegative val="0"/>
          <c:cat>
            <c:strRef>
              <c:f>Sheet1!$A$22:$A$28</c:f>
              <c:strCache>
                <c:ptCount val="7"/>
                <c:pt idx="0">
                  <c:v>cement</c:v>
                </c:pt>
                <c:pt idx="1">
                  <c:v>cropland-fires</c:v>
                </c:pt>
                <c:pt idx="2">
                  <c:v>domestic-aviation</c:v>
                </c:pt>
                <c:pt idx="3">
                  <c:v>international-aviation</c:v>
                </c:pt>
                <c:pt idx="4">
                  <c:v>oil-and-gas-refining</c:v>
                </c:pt>
                <c:pt idx="5">
                  <c:v>petrochemicals</c:v>
                </c:pt>
                <c:pt idx="6">
                  <c:v>steel</c:v>
                </c:pt>
              </c:strCache>
              <c:extLst/>
            </c:strRef>
          </c:cat>
          <c:val>
            <c:numRef>
              <c:f>Sheet1!$D$22:$D$28</c:f>
              <c:numCache>
                <c:formatCode>General</c:formatCode>
                <c:ptCount val="7"/>
                <c:pt idx="0">
                  <c:v>-7.7341524139278528E-2</c:v>
                </c:pt>
                <c:pt idx="1">
                  <c:v>1.2419917999726637E-2</c:v>
                </c:pt>
                <c:pt idx="2">
                  <c:v>0.28458383293254252</c:v>
                </c:pt>
                <c:pt idx="3">
                  <c:v>-0.54020485658296113</c:v>
                </c:pt>
                <c:pt idx="4">
                  <c:v>0.18440659934374226</c:v>
                </c:pt>
                <c:pt idx="5">
                  <c:v>0.41716423384254608</c:v>
                </c:pt>
                <c:pt idx="6">
                  <c:v>3.3679567567697077E-2</c:v>
                </c:pt>
              </c:numCache>
              <c:extLst/>
            </c:numRef>
          </c:val>
          <c:extLst>
            <c:ext xmlns:c16="http://schemas.microsoft.com/office/drawing/2014/chart" uri="{C3380CC4-5D6E-409C-BE32-E72D297353CC}">
              <c16:uniqueId val="{00000000-5F39-49C6-8EFE-0347ACB66AA0}"/>
            </c:ext>
          </c:extLst>
        </c:ser>
        <c:ser>
          <c:idx val="1"/>
          <c:order val="1"/>
          <c:tx>
            <c:v>USA</c:v>
          </c:tx>
          <c:spPr>
            <a:solidFill>
              <a:schemeClr val="accent1"/>
            </a:solidFill>
            <a:ln>
              <a:noFill/>
            </a:ln>
            <a:effectLst/>
          </c:spPr>
          <c:invertIfNegative val="0"/>
          <c:cat>
            <c:strLit>
              <c:ptCount val="7"/>
              <c:pt idx="0">
                <c:v>cement</c:v>
              </c:pt>
              <c:pt idx="1">
                <c:v>cropland-fires</c:v>
              </c:pt>
              <c:pt idx="2">
                <c:v>domestic-aviation</c:v>
              </c:pt>
              <c:pt idx="3">
                <c:v>international-aviation</c:v>
              </c:pt>
              <c:pt idx="4">
                <c:v>oil-and-gas-refining</c:v>
              </c:pt>
              <c:pt idx="5">
                <c:v>petrochemicals</c:v>
              </c:pt>
              <c:pt idx="6">
                <c:v>steel</c:v>
              </c:pt>
              <c:extLst>
                <c:ext xmlns:c15="http://schemas.microsoft.com/office/drawing/2012/chart" uri="{02D57815-91ED-43cb-92C2-25804820EDAC}">
                  <c15:autoCat val="1"/>
                </c:ext>
              </c:extLst>
            </c:strLit>
          </c:cat>
          <c:val>
            <c:numRef>
              <c:f>Sheet1!$D$29:$D$35</c:f>
              <c:numCache>
                <c:formatCode>General</c:formatCode>
                <c:ptCount val="7"/>
                <c:pt idx="0">
                  <c:v>-0.10582852128849274</c:v>
                </c:pt>
                <c:pt idx="1">
                  <c:v>1.7617830925185984E-2</c:v>
                </c:pt>
                <c:pt idx="2">
                  <c:v>0.10156288012184644</c:v>
                </c:pt>
                <c:pt idx="3">
                  <c:v>-5.1733640062780584E-2</c:v>
                </c:pt>
                <c:pt idx="4">
                  <c:v>-4.7584946275458728E-2</c:v>
                </c:pt>
                <c:pt idx="5">
                  <c:v>-5.8273128374086269E-2</c:v>
                </c:pt>
                <c:pt idx="6">
                  <c:v>0.77806813242477157</c:v>
                </c:pt>
              </c:numCache>
              <c:extLst/>
            </c:numRef>
          </c:val>
          <c:extLst>
            <c:ext xmlns:c16="http://schemas.microsoft.com/office/drawing/2014/chart" uri="{C3380CC4-5D6E-409C-BE32-E72D297353CC}">
              <c16:uniqueId val="{00000001-5F39-49C6-8EFE-0347ACB66AA0}"/>
            </c:ext>
          </c:extLst>
        </c:ser>
        <c:dLbls>
          <c:showLegendKey val="0"/>
          <c:showVal val="0"/>
          <c:showCatName val="0"/>
          <c:showSerName val="0"/>
          <c:showPercent val="0"/>
          <c:showBubbleSize val="0"/>
        </c:dLbls>
        <c:gapWidth val="219"/>
        <c:overlap val="-27"/>
        <c:axId val="1081286095"/>
        <c:axId val="1081278607"/>
      </c:barChart>
      <c:catAx>
        <c:axId val="108128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081278607"/>
        <c:crosses val="autoZero"/>
        <c:auto val="1"/>
        <c:lblAlgn val="ctr"/>
        <c:lblOffset val="100"/>
        <c:noMultiLvlLbl val="0"/>
      </c:catAx>
      <c:valAx>
        <c:axId val="10812786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 Change GHGs, 2015-2022</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081286095"/>
        <c:crosses val="autoZero"/>
        <c:crossBetween val="between"/>
      </c:valAx>
      <c:spPr>
        <a:noFill/>
        <a:ln>
          <a:noFill/>
        </a:ln>
        <a:effectLst/>
      </c:spPr>
    </c:plotArea>
    <c:legend>
      <c:legendPos val="r"/>
      <c:layout>
        <c:manualLayout>
          <c:xMode val="edge"/>
          <c:yMode val="edge"/>
          <c:x val="0.41962090424180848"/>
          <c:y val="7.3304384746024395E-2"/>
          <c:w val="0.21660528321056641"/>
          <c:h val="0.2186587154546858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2400" b="1" i="0" u="none" strike="noStrike" kern="1200" spc="0" baseline="0" dirty="0">
                <a:solidFill>
                  <a:schemeClr val="tx1"/>
                </a:solidFill>
                <a:latin typeface="Times New Roman" panose="02020603050405020304" pitchFamily="18" charset="0"/>
                <a:cs typeface="Times New Roman" panose="02020603050405020304" pitchFamily="18" charset="0"/>
              </a:rPr>
              <a:t>Voice &amp; accountability</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Sheet1!$B$1</c:f>
              <c:strCache>
                <c:ptCount val="1"/>
                <c:pt idx="0">
                  <c:v>China</c:v>
                </c:pt>
              </c:strCache>
            </c:strRef>
          </c:tx>
          <c:spPr>
            <a:ln w="47625"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Sheet1!$A$2:$A$24</c:f>
              <c:numCache>
                <c:formatCode>General</c:formatCode>
                <c:ptCount val="23"/>
                <c:pt idx="0">
                  <c:v>2000</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Sheet1!$B$2:$B$24</c:f>
              <c:numCache>
                <c:formatCode>General</c:formatCode>
                <c:ptCount val="23"/>
                <c:pt idx="0">
                  <c:v>10.6</c:v>
                </c:pt>
                <c:pt idx="1">
                  <c:v>8.6999999999999993</c:v>
                </c:pt>
                <c:pt idx="2">
                  <c:v>7.7</c:v>
                </c:pt>
                <c:pt idx="3">
                  <c:v>7.7</c:v>
                </c:pt>
                <c:pt idx="4">
                  <c:v>7.2</c:v>
                </c:pt>
                <c:pt idx="5">
                  <c:v>5.8</c:v>
                </c:pt>
                <c:pt idx="6">
                  <c:v>6.7</c:v>
                </c:pt>
                <c:pt idx="7">
                  <c:v>5.8</c:v>
                </c:pt>
                <c:pt idx="8">
                  <c:v>5.2</c:v>
                </c:pt>
                <c:pt idx="9">
                  <c:v>5.2</c:v>
                </c:pt>
                <c:pt idx="10">
                  <c:v>4.7</c:v>
                </c:pt>
                <c:pt idx="11">
                  <c:v>4.7</c:v>
                </c:pt>
                <c:pt idx="12">
                  <c:v>5.6</c:v>
                </c:pt>
                <c:pt idx="13">
                  <c:v>5.4</c:v>
                </c:pt>
                <c:pt idx="14">
                  <c:v>4.9000000000000004</c:v>
                </c:pt>
                <c:pt idx="15">
                  <c:v>6.9</c:v>
                </c:pt>
                <c:pt idx="16">
                  <c:v>7.4</c:v>
                </c:pt>
                <c:pt idx="17">
                  <c:v>7.4</c:v>
                </c:pt>
                <c:pt idx="18">
                  <c:v>6.9</c:v>
                </c:pt>
                <c:pt idx="19">
                  <c:v>6.7</c:v>
                </c:pt>
                <c:pt idx="20">
                  <c:v>6.7</c:v>
                </c:pt>
                <c:pt idx="21">
                  <c:v>5.8</c:v>
                </c:pt>
                <c:pt idx="22">
                  <c:v>5.3</c:v>
                </c:pt>
              </c:numCache>
            </c:numRef>
          </c:val>
          <c:smooth val="0"/>
          <c:extLst>
            <c:ext xmlns:c16="http://schemas.microsoft.com/office/drawing/2014/chart" uri="{C3380CC4-5D6E-409C-BE32-E72D297353CC}">
              <c16:uniqueId val="{00000000-F874-43F3-B9C6-0D151E650E9A}"/>
            </c:ext>
          </c:extLst>
        </c:ser>
        <c:ser>
          <c:idx val="1"/>
          <c:order val="1"/>
          <c:tx>
            <c:strRef>
              <c:f>Sheet1!$C$1</c:f>
              <c:strCache>
                <c:ptCount val="1"/>
                <c:pt idx="0">
                  <c:v>USA</c:v>
                </c:pt>
              </c:strCache>
            </c:strRef>
          </c:tx>
          <c:spPr>
            <a:ln w="47625" cap="rnd">
              <a:solidFill>
                <a:srgbClr val="00B0F0"/>
              </a:solidFill>
              <a:round/>
            </a:ln>
            <a:effectLst>
              <a:glow rad="101600">
                <a:srgbClr val="0070C0">
                  <a:alpha val="40000"/>
                </a:srgbClr>
              </a:glow>
              <a:outerShdw blurRad="50800" dist="38100" dir="5400000" algn="t" rotWithShape="0">
                <a:prstClr val="black">
                  <a:alpha val="40000"/>
                </a:prstClr>
              </a:outerShdw>
            </a:effectLst>
          </c:spPr>
          <c:marker>
            <c:symbol val="circle"/>
            <c:size val="5"/>
            <c:spPr>
              <a:solidFill>
                <a:srgbClr val="00B0F0"/>
              </a:solidFill>
              <a:ln w="19050">
                <a:solidFill>
                  <a:srgbClr val="00B0F0"/>
                </a:solid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Sheet1!$A$2:$A$24</c:f>
              <c:numCache>
                <c:formatCode>General</c:formatCode>
                <c:ptCount val="23"/>
                <c:pt idx="0">
                  <c:v>2000</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Sheet1!$C$2:$C$24</c:f>
              <c:numCache>
                <c:formatCode>General</c:formatCode>
                <c:ptCount val="23"/>
                <c:pt idx="0">
                  <c:v>90.9</c:v>
                </c:pt>
                <c:pt idx="1">
                  <c:v>92.8</c:v>
                </c:pt>
                <c:pt idx="2">
                  <c:v>89.4</c:v>
                </c:pt>
                <c:pt idx="3">
                  <c:v>90.9</c:v>
                </c:pt>
                <c:pt idx="4">
                  <c:v>90.9</c:v>
                </c:pt>
                <c:pt idx="5">
                  <c:v>86.5</c:v>
                </c:pt>
                <c:pt idx="6">
                  <c:v>86.6</c:v>
                </c:pt>
                <c:pt idx="7">
                  <c:v>86.1</c:v>
                </c:pt>
                <c:pt idx="8">
                  <c:v>85.8</c:v>
                </c:pt>
                <c:pt idx="9">
                  <c:v>87.8</c:v>
                </c:pt>
                <c:pt idx="10">
                  <c:v>86.9</c:v>
                </c:pt>
                <c:pt idx="11">
                  <c:v>86.9</c:v>
                </c:pt>
                <c:pt idx="12">
                  <c:v>83.5</c:v>
                </c:pt>
                <c:pt idx="13">
                  <c:v>83.3</c:v>
                </c:pt>
                <c:pt idx="14">
                  <c:v>84.2</c:v>
                </c:pt>
                <c:pt idx="15">
                  <c:v>84.2</c:v>
                </c:pt>
                <c:pt idx="16">
                  <c:v>83.3</c:v>
                </c:pt>
                <c:pt idx="17">
                  <c:v>82.3</c:v>
                </c:pt>
                <c:pt idx="18">
                  <c:v>83.3</c:v>
                </c:pt>
                <c:pt idx="19">
                  <c:v>85</c:v>
                </c:pt>
                <c:pt idx="20">
                  <c:v>84.1</c:v>
                </c:pt>
                <c:pt idx="21">
                  <c:v>83.2</c:v>
                </c:pt>
                <c:pt idx="22">
                  <c:v>81.3</c:v>
                </c:pt>
              </c:numCache>
            </c:numRef>
          </c:val>
          <c:smooth val="0"/>
          <c:extLst>
            <c:ext xmlns:c16="http://schemas.microsoft.com/office/drawing/2014/chart" uri="{C3380CC4-5D6E-409C-BE32-E72D297353CC}">
              <c16:uniqueId val="{00000001-F874-43F3-B9C6-0D151E650E9A}"/>
            </c:ext>
          </c:extLst>
        </c:ser>
        <c:dLbls>
          <c:showLegendKey val="0"/>
          <c:showVal val="0"/>
          <c:showCatName val="0"/>
          <c:showSerName val="0"/>
          <c:showPercent val="0"/>
          <c:showBubbleSize val="0"/>
        </c:dLbls>
        <c:marker val="1"/>
        <c:smooth val="0"/>
        <c:axId val="620412735"/>
        <c:axId val="1882167455"/>
      </c:lineChart>
      <c:catAx>
        <c:axId val="62041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82167455"/>
        <c:crosses val="autoZero"/>
        <c:auto val="1"/>
        <c:lblAlgn val="ctr"/>
        <c:lblOffset val="100"/>
        <c:noMultiLvlLbl val="0"/>
      </c:catAx>
      <c:valAx>
        <c:axId val="1882167455"/>
        <c:scaling>
          <c:orientation val="minMax"/>
        </c:scaling>
        <c:delete val="0"/>
        <c:axPos val="l"/>
        <c:majorGridlines>
          <c:spPr>
            <a:ln w="3175" cap="flat" cmpd="sng" algn="ctr">
              <a:solidFill>
                <a:schemeClr val="bg2">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2041273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chart>
  <c:spPr>
    <a:noFill/>
    <a:ln>
      <a:noFill/>
    </a:ln>
    <a:effectLst/>
  </c:spPr>
  <c:txPr>
    <a:bodyPr/>
    <a:lstStyle/>
    <a:p>
      <a:pPr>
        <a:defRPr sz="12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2400" dirty="0">
                <a:effectLst/>
              </a:rPr>
              <a:t>Government Consumption/</a:t>
            </a:r>
            <a:r>
              <a:rPr lang="en-US" sz="2400" dirty="0" err="1">
                <a:effectLst/>
              </a:rPr>
              <a:t>Expendentures</a:t>
            </a:r>
            <a:r>
              <a:rPr lang="en-US" sz="2400" dirty="0">
                <a:effectLst/>
              </a:rPr>
              <a:t>, Percentage of GDP</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lineChart>
        <c:grouping val="standard"/>
        <c:varyColors val="0"/>
        <c:ser>
          <c:idx val="0"/>
          <c:order val="0"/>
          <c:tx>
            <c:strRef>
              <c:f>Sheet1!$B$1</c:f>
              <c:strCache>
                <c:ptCount val="1"/>
                <c:pt idx="0">
                  <c:v>China</c:v>
                </c:pt>
              </c:strCache>
            </c:strRef>
          </c:tx>
          <c:spPr>
            <a:ln w="47625" cap="rnd">
              <a:solidFill>
                <a:srgbClr val="FF0000"/>
              </a:solidFill>
              <a:round/>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Sheet1!$B$2:$B$25</c:f>
              <c:numCache>
                <c:formatCode>General</c:formatCode>
                <c:ptCount val="24"/>
                <c:pt idx="0">
                  <c:v>16.8</c:v>
                </c:pt>
                <c:pt idx="1">
                  <c:v>16.399999999999999</c:v>
                </c:pt>
                <c:pt idx="2">
                  <c:v>16.100000000000001</c:v>
                </c:pt>
                <c:pt idx="3">
                  <c:v>15.3</c:v>
                </c:pt>
                <c:pt idx="4">
                  <c:v>14.6</c:v>
                </c:pt>
                <c:pt idx="5">
                  <c:v>14.8</c:v>
                </c:pt>
                <c:pt idx="6">
                  <c:v>14.8</c:v>
                </c:pt>
                <c:pt idx="7">
                  <c:v>14.6</c:v>
                </c:pt>
                <c:pt idx="8">
                  <c:v>14.5</c:v>
                </c:pt>
                <c:pt idx="9">
                  <c:v>14.8</c:v>
                </c:pt>
                <c:pt idx="10">
                  <c:v>14.6</c:v>
                </c:pt>
                <c:pt idx="11">
                  <c:v>14.2</c:v>
                </c:pt>
                <c:pt idx="12">
                  <c:v>15.8</c:v>
                </c:pt>
                <c:pt idx="13">
                  <c:v>15.9</c:v>
                </c:pt>
                <c:pt idx="14">
                  <c:v>15.8</c:v>
                </c:pt>
                <c:pt idx="15">
                  <c:v>16.2</c:v>
                </c:pt>
                <c:pt idx="16">
                  <c:v>16.399999999999999</c:v>
                </c:pt>
                <c:pt idx="17">
                  <c:v>16.3</c:v>
                </c:pt>
                <c:pt idx="18">
                  <c:v>16.5</c:v>
                </c:pt>
                <c:pt idx="19">
                  <c:v>16.8</c:v>
                </c:pt>
                <c:pt idx="20">
                  <c:v>17.100000000000001</c:v>
                </c:pt>
                <c:pt idx="21">
                  <c:v>15.8</c:v>
                </c:pt>
                <c:pt idx="22">
                  <c:v>16.100000000000001</c:v>
                </c:pt>
                <c:pt idx="23">
                  <c:v>16.5</c:v>
                </c:pt>
              </c:numCache>
            </c:numRef>
          </c:val>
          <c:smooth val="0"/>
          <c:extLst>
            <c:ext xmlns:c16="http://schemas.microsoft.com/office/drawing/2014/chart" uri="{C3380CC4-5D6E-409C-BE32-E72D297353CC}">
              <c16:uniqueId val="{00000000-F874-43F3-B9C6-0D151E650E9A}"/>
            </c:ext>
          </c:extLst>
        </c:ser>
        <c:ser>
          <c:idx val="1"/>
          <c:order val="1"/>
          <c:tx>
            <c:strRef>
              <c:f>Sheet1!$C$1</c:f>
              <c:strCache>
                <c:ptCount val="1"/>
                <c:pt idx="0">
                  <c:v>USA</c:v>
                </c:pt>
              </c:strCache>
            </c:strRef>
          </c:tx>
          <c:spPr>
            <a:ln w="47625" cap="rnd">
              <a:solidFill>
                <a:srgbClr val="00B0F0"/>
              </a:solidFill>
              <a:round/>
            </a:ln>
            <a:effectLst>
              <a:glow rad="101600">
                <a:srgbClr val="0070C0">
                  <a:alpha val="40000"/>
                </a:srgbClr>
              </a:glow>
              <a:outerShdw blurRad="50800" dist="38100" dir="5400000" algn="t" rotWithShape="0">
                <a:prstClr val="black">
                  <a:alpha val="40000"/>
                </a:prstClr>
              </a:outerShdw>
            </a:effectLst>
          </c:spPr>
          <c:marker>
            <c:symbol val="circle"/>
            <c:size val="5"/>
            <c:spPr>
              <a:solidFill>
                <a:srgbClr val="00B0F0"/>
              </a:solidFill>
              <a:ln w="19050">
                <a:solidFill>
                  <a:srgbClr val="00B0F0"/>
                </a:solid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Sheet1!$A$2:$A$25</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Sheet1!$C$2:$C$25</c:f>
              <c:numCache>
                <c:formatCode>General</c:formatCode>
                <c:ptCount val="24"/>
                <c:pt idx="0">
                  <c:v>14</c:v>
                </c:pt>
                <c:pt idx="1">
                  <c:v>14.5</c:v>
                </c:pt>
                <c:pt idx="2">
                  <c:v>15.1</c:v>
                </c:pt>
                <c:pt idx="3">
                  <c:v>15.2</c:v>
                </c:pt>
                <c:pt idx="4">
                  <c:v>15.2</c:v>
                </c:pt>
                <c:pt idx="5">
                  <c:v>15</c:v>
                </c:pt>
                <c:pt idx="6">
                  <c:v>15</c:v>
                </c:pt>
                <c:pt idx="7">
                  <c:v>15.2</c:v>
                </c:pt>
                <c:pt idx="8">
                  <c:v>15.9</c:v>
                </c:pt>
                <c:pt idx="9">
                  <c:v>16.8</c:v>
                </c:pt>
                <c:pt idx="10">
                  <c:v>16.7</c:v>
                </c:pt>
                <c:pt idx="11">
                  <c:v>16.100000000000001</c:v>
                </c:pt>
                <c:pt idx="12">
                  <c:v>15.5</c:v>
                </c:pt>
                <c:pt idx="13">
                  <c:v>15</c:v>
                </c:pt>
                <c:pt idx="14">
                  <c:v>14.6</c:v>
                </c:pt>
                <c:pt idx="15">
                  <c:v>14.2</c:v>
                </c:pt>
                <c:pt idx="16">
                  <c:v>14.1</c:v>
                </c:pt>
                <c:pt idx="17">
                  <c:v>13.8</c:v>
                </c:pt>
                <c:pt idx="18">
                  <c:v>13.8</c:v>
                </c:pt>
                <c:pt idx="19">
                  <c:v>14</c:v>
                </c:pt>
                <c:pt idx="20">
                  <c:v>14.9</c:v>
                </c:pt>
                <c:pt idx="21">
                  <c:v>14.3</c:v>
                </c:pt>
                <c:pt idx="22">
                  <c:v>13.7</c:v>
                </c:pt>
                <c:pt idx="23">
                  <c:v>13.4</c:v>
                </c:pt>
              </c:numCache>
            </c:numRef>
          </c:val>
          <c:smooth val="0"/>
          <c:extLst>
            <c:ext xmlns:c16="http://schemas.microsoft.com/office/drawing/2014/chart" uri="{C3380CC4-5D6E-409C-BE32-E72D297353CC}">
              <c16:uniqueId val="{00000001-F874-43F3-B9C6-0D151E650E9A}"/>
            </c:ext>
          </c:extLst>
        </c:ser>
        <c:dLbls>
          <c:showLegendKey val="0"/>
          <c:showVal val="0"/>
          <c:showCatName val="0"/>
          <c:showSerName val="0"/>
          <c:showPercent val="0"/>
          <c:showBubbleSize val="0"/>
        </c:dLbls>
        <c:marker val="1"/>
        <c:smooth val="0"/>
        <c:axId val="620412735"/>
        <c:axId val="1882167455"/>
      </c:lineChart>
      <c:catAx>
        <c:axId val="62041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82167455"/>
        <c:crosses val="autoZero"/>
        <c:auto val="1"/>
        <c:lblAlgn val="ctr"/>
        <c:lblOffset val="100"/>
        <c:noMultiLvlLbl val="0"/>
      </c:catAx>
      <c:valAx>
        <c:axId val="1882167455"/>
        <c:scaling>
          <c:orientation val="minMax"/>
        </c:scaling>
        <c:delete val="0"/>
        <c:axPos val="l"/>
        <c:majorGridlines>
          <c:spPr>
            <a:ln w="3175" cap="flat" cmpd="sng" algn="ctr">
              <a:solidFill>
                <a:schemeClr val="bg2">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2041273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chart>
  <c:spPr>
    <a:noFill/>
    <a:ln>
      <a:noFill/>
    </a:ln>
    <a:effectLst/>
  </c:spPr>
  <c:txPr>
    <a:bodyPr/>
    <a:lstStyle/>
    <a:p>
      <a:pPr>
        <a:defRPr sz="12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678866530572548E-2"/>
          <c:y val="2.2785941178514141E-2"/>
          <c:w val="0.87971675415573047"/>
          <c:h val="0.85892307911079624"/>
        </c:manualLayout>
      </c:layout>
      <c:lineChart>
        <c:grouping val="standard"/>
        <c:varyColors val="0"/>
        <c:ser>
          <c:idx val="0"/>
          <c:order val="0"/>
          <c:tx>
            <c:strRef>
              <c:f>Sheet1!$B$1</c:f>
              <c:strCache>
                <c:ptCount val="1"/>
                <c:pt idx="0">
                  <c:v>United States</c:v>
                </c:pt>
              </c:strCache>
            </c:strRef>
          </c:tx>
          <c:spPr>
            <a:ln w="47625">
              <a:solidFill>
                <a:srgbClr val="00B0F0"/>
              </a:solidFill>
            </a:ln>
            <a:effectLst>
              <a:glow rad="101600">
                <a:srgbClr val="0070C0">
                  <a:alpha val="40000"/>
                </a:srgbClr>
              </a:glow>
            </a:effectLst>
          </c:spPr>
          <c:marker>
            <c:symbol val="squar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Sheet1!$A$2:$A$35</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Sheet1!$B$2:$B$35</c:f>
              <c:numCache>
                <c:formatCode>General</c:formatCode>
                <c:ptCount val="34"/>
                <c:pt idx="0">
                  <c:v>306</c:v>
                </c:pt>
                <c:pt idx="1">
                  <c:v>280</c:v>
                </c:pt>
                <c:pt idx="2">
                  <c:v>305</c:v>
                </c:pt>
                <c:pt idx="3">
                  <c:v>298</c:v>
                </c:pt>
                <c:pt idx="4">
                  <c:v>288</c:v>
                </c:pt>
                <c:pt idx="5">
                  <c:v>279</c:v>
                </c:pt>
                <c:pt idx="6">
                  <c:v>271</c:v>
                </c:pt>
                <c:pt idx="7">
                  <c:v>276</c:v>
                </c:pt>
                <c:pt idx="8">
                  <c:v>274</c:v>
                </c:pt>
                <c:pt idx="9">
                  <c:v>281</c:v>
                </c:pt>
                <c:pt idx="10">
                  <c:v>301</c:v>
                </c:pt>
                <c:pt idx="11">
                  <c:v>313</c:v>
                </c:pt>
                <c:pt idx="12">
                  <c:v>357</c:v>
                </c:pt>
                <c:pt idx="13">
                  <c:v>415</c:v>
                </c:pt>
                <c:pt idx="14">
                  <c:v>464</c:v>
                </c:pt>
                <c:pt idx="15">
                  <c:v>503</c:v>
                </c:pt>
                <c:pt idx="16">
                  <c:v>528</c:v>
                </c:pt>
                <c:pt idx="17">
                  <c:v>557</c:v>
                </c:pt>
                <c:pt idx="18">
                  <c:v>621</c:v>
                </c:pt>
                <c:pt idx="19">
                  <c:v>669</c:v>
                </c:pt>
                <c:pt idx="20">
                  <c:v>698</c:v>
                </c:pt>
                <c:pt idx="21">
                  <c:v>711</c:v>
                </c:pt>
                <c:pt idx="22">
                  <c:v>684</c:v>
                </c:pt>
                <c:pt idx="23">
                  <c:v>649</c:v>
                </c:pt>
                <c:pt idx="24">
                  <c:v>610</c:v>
                </c:pt>
                <c:pt idx="25">
                  <c:v>596</c:v>
                </c:pt>
                <c:pt idx="26">
                  <c:v>600</c:v>
                </c:pt>
                <c:pt idx="27">
                  <c:v>610</c:v>
                </c:pt>
                <c:pt idx="28">
                  <c:v>649</c:v>
                </c:pt>
                <c:pt idx="29">
                  <c:v>732</c:v>
                </c:pt>
                <c:pt idx="30">
                  <c:v>778</c:v>
                </c:pt>
                <c:pt idx="31">
                  <c:v>806</c:v>
                </c:pt>
                <c:pt idx="32">
                  <c:v>861</c:v>
                </c:pt>
                <c:pt idx="33">
                  <c:v>916</c:v>
                </c:pt>
              </c:numCache>
            </c:numRef>
          </c:val>
          <c:smooth val="0"/>
          <c:extLst>
            <c:ext xmlns:c16="http://schemas.microsoft.com/office/drawing/2014/chart" uri="{C3380CC4-5D6E-409C-BE32-E72D297353CC}">
              <c16:uniqueId val="{00000000-648B-4274-83B5-917A7266E629}"/>
            </c:ext>
          </c:extLst>
        </c:ser>
        <c:ser>
          <c:idx val="1"/>
          <c:order val="1"/>
          <c:tx>
            <c:strRef>
              <c:f>Sheet1!$C$1</c:f>
              <c:strCache>
                <c:ptCount val="1"/>
                <c:pt idx="0">
                  <c:v>China</c:v>
                </c:pt>
              </c:strCache>
            </c:strRef>
          </c:tx>
          <c:spPr>
            <a:ln w="47625">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Sheet1!$A$2:$A$35</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Sheet1!$C$2:$C$35</c:f>
              <c:numCache>
                <c:formatCode>General</c:formatCode>
                <c:ptCount val="34"/>
                <c:pt idx="0">
                  <c:v>10</c:v>
                </c:pt>
                <c:pt idx="1">
                  <c:v>10</c:v>
                </c:pt>
                <c:pt idx="2">
                  <c:v>12</c:v>
                </c:pt>
                <c:pt idx="3">
                  <c:v>13</c:v>
                </c:pt>
                <c:pt idx="4">
                  <c:v>10</c:v>
                </c:pt>
                <c:pt idx="5">
                  <c:v>13</c:v>
                </c:pt>
                <c:pt idx="6">
                  <c:v>15</c:v>
                </c:pt>
                <c:pt idx="7">
                  <c:v>16</c:v>
                </c:pt>
                <c:pt idx="8">
                  <c:v>18</c:v>
                </c:pt>
                <c:pt idx="9">
                  <c:v>21</c:v>
                </c:pt>
                <c:pt idx="10">
                  <c:v>23</c:v>
                </c:pt>
                <c:pt idx="11">
                  <c:v>28</c:v>
                </c:pt>
                <c:pt idx="12">
                  <c:v>32</c:v>
                </c:pt>
                <c:pt idx="13">
                  <c:v>35</c:v>
                </c:pt>
                <c:pt idx="14">
                  <c:v>40</c:v>
                </c:pt>
                <c:pt idx="15">
                  <c:v>46</c:v>
                </c:pt>
                <c:pt idx="16">
                  <c:v>55</c:v>
                </c:pt>
                <c:pt idx="17">
                  <c:v>68</c:v>
                </c:pt>
                <c:pt idx="18">
                  <c:v>86</c:v>
                </c:pt>
                <c:pt idx="19">
                  <c:v>106</c:v>
                </c:pt>
                <c:pt idx="20">
                  <c:v>116</c:v>
                </c:pt>
                <c:pt idx="21">
                  <c:v>138</c:v>
                </c:pt>
                <c:pt idx="22">
                  <c:v>157</c:v>
                </c:pt>
                <c:pt idx="23">
                  <c:v>180</c:v>
                </c:pt>
                <c:pt idx="24">
                  <c:v>201</c:v>
                </c:pt>
                <c:pt idx="25">
                  <c:v>214</c:v>
                </c:pt>
                <c:pt idx="26">
                  <c:v>216</c:v>
                </c:pt>
                <c:pt idx="27">
                  <c:v>228</c:v>
                </c:pt>
                <c:pt idx="28">
                  <c:v>250</c:v>
                </c:pt>
                <c:pt idx="29">
                  <c:v>261</c:v>
                </c:pt>
                <c:pt idx="30">
                  <c:v>258</c:v>
                </c:pt>
                <c:pt idx="31">
                  <c:v>286</c:v>
                </c:pt>
                <c:pt idx="32">
                  <c:v>291</c:v>
                </c:pt>
                <c:pt idx="33">
                  <c:v>296</c:v>
                </c:pt>
              </c:numCache>
            </c:numRef>
          </c:val>
          <c:smooth val="0"/>
          <c:extLst>
            <c:ext xmlns:c16="http://schemas.microsoft.com/office/drawing/2014/chart" uri="{C3380CC4-5D6E-409C-BE32-E72D297353CC}">
              <c16:uniqueId val="{00000001-648B-4274-83B5-917A7266E629}"/>
            </c:ext>
          </c:extLst>
        </c:ser>
        <c:dLbls>
          <c:showLegendKey val="0"/>
          <c:showVal val="0"/>
          <c:showCatName val="0"/>
          <c:showSerName val="0"/>
          <c:showPercent val="0"/>
          <c:showBubbleSize val="0"/>
        </c:dLbls>
        <c:marker val="1"/>
        <c:smooth val="0"/>
        <c:axId val="145863040"/>
        <c:axId val="145864576"/>
      </c:lineChart>
      <c:catAx>
        <c:axId val="145863040"/>
        <c:scaling>
          <c:orientation val="minMax"/>
        </c:scaling>
        <c:delete val="0"/>
        <c:axPos val="b"/>
        <c:numFmt formatCode="General" sourceLinked="1"/>
        <c:majorTickMark val="out"/>
        <c:minorTickMark val="none"/>
        <c:tickLblPos val="nextTo"/>
        <c:txPr>
          <a:bodyPr/>
          <a:lstStyle/>
          <a:p>
            <a:pPr>
              <a:defRPr b="1">
                <a:solidFill>
                  <a:schemeClr val="tx1"/>
                </a:solidFill>
                <a:latin typeface="Times New Roman" panose="02020603050405020304" pitchFamily="18" charset="0"/>
                <a:cs typeface="Times New Roman" panose="02020603050405020304" pitchFamily="18" charset="0"/>
              </a:defRPr>
            </a:pPr>
            <a:endParaRPr lang="en-US"/>
          </a:p>
        </c:txPr>
        <c:crossAx val="145864576"/>
        <c:crosses val="autoZero"/>
        <c:auto val="1"/>
        <c:lblAlgn val="ctr"/>
        <c:lblOffset val="100"/>
        <c:noMultiLvlLbl val="0"/>
      </c:catAx>
      <c:valAx>
        <c:axId val="145864576"/>
        <c:scaling>
          <c:orientation val="minMax"/>
        </c:scaling>
        <c:delete val="0"/>
        <c:axPos val="l"/>
        <c:majorGridlines/>
        <c:numFmt formatCode="General" sourceLinked="1"/>
        <c:majorTickMark val="out"/>
        <c:minorTickMark val="none"/>
        <c:tickLblPos val="nextTo"/>
        <c:txPr>
          <a:bodyPr/>
          <a:lstStyle/>
          <a:p>
            <a:pPr>
              <a:defRPr b="1">
                <a:solidFill>
                  <a:schemeClr val="tx1"/>
                </a:solidFill>
                <a:latin typeface="Times New Roman" panose="02020603050405020304" pitchFamily="18" charset="0"/>
                <a:cs typeface="Times New Roman" panose="02020603050405020304" pitchFamily="18" charset="0"/>
              </a:defRPr>
            </a:pPr>
            <a:endParaRPr lang="en-US"/>
          </a:p>
        </c:txPr>
        <c:crossAx val="145863040"/>
        <c:crosses val="autoZero"/>
        <c:crossBetween val="between"/>
      </c:valAx>
      <c:spPr>
        <a:ln w="19050"/>
      </c:spPr>
    </c:plotArea>
    <c:legend>
      <c:legendPos val="r"/>
      <c:layout>
        <c:manualLayout>
          <c:xMode val="edge"/>
          <c:yMode val="edge"/>
          <c:x val="0.76599087276252631"/>
          <c:y val="0.73513671042413697"/>
          <c:w val="0.21144487006691731"/>
          <c:h val="0.13418897244494821"/>
        </c:manualLayout>
      </c:layout>
      <c:overlay val="0"/>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136970710519593E-2"/>
          <c:y val="3.9185000771962325E-2"/>
          <c:w val="0.84212238403827855"/>
          <c:h val="0.8326115485564306"/>
        </c:manualLayout>
      </c:layout>
      <c:lineChart>
        <c:grouping val="standard"/>
        <c:varyColors val="0"/>
        <c:ser>
          <c:idx val="0"/>
          <c:order val="0"/>
          <c:tx>
            <c:strRef>
              <c:f>Sheet1!$B$1</c:f>
              <c:strCache>
                <c:ptCount val="1"/>
                <c:pt idx="0">
                  <c:v>United States</c:v>
                </c:pt>
              </c:strCache>
            </c:strRef>
          </c:tx>
          <c:spPr>
            <a:ln w="47625"/>
            <a:effectLst>
              <a:glow rad="101600">
                <a:srgbClr val="0070C0">
                  <a:alpha val="40000"/>
                </a:srgbClr>
              </a:glow>
              <a:outerShdw blurRad="50800" dist="38100" dir="5400000" algn="t" rotWithShape="0">
                <a:prstClr val="black">
                  <a:alpha val="40000"/>
                </a:prstClr>
              </a:outerShdw>
            </a:effectLst>
          </c:spPr>
          <c:marker>
            <c:symbol val="circle"/>
            <c:size val="5"/>
            <c:spPr>
              <a:solidFill>
                <a:srgbClr val="00B0F0"/>
              </a:solidFill>
              <a:ln w="19050">
                <a:no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Sheet1!$A$2:$A$34</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f>Sheet1!$B$2:$B$34</c:f>
              <c:numCache>
                <c:formatCode>General</c:formatCode>
                <c:ptCount val="33"/>
                <c:pt idx="0">
                  <c:v>6.8</c:v>
                </c:pt>
                <c:pt idx="1">
                  <c:v>7.5</c:v>
                </c:pt>
                <c:pt idx="2">
                  <c:v>6.9</c:v>
                </c:pt>
                <c:pt idx="3">
                  <c:v>6.1</c:v>
                </c:pt>
                <c:pt idx="4">
                  <c:v>5.6</c:v>
                </c:pt>
                <c:pt idx="5">
                  <c:v>5.4</c:v>
                </c:pt>
                <c:pt idx="6">
                  <c:v>4.9000000000000004</c:v>
                </c:pt>
                <c:pt idx="7">
                  <c:v>4.5</c:v>
                </c:pt>
                <c:pt idx="8">
                  <c:v>4.2</c:v>
                </c:pt>
                <c:pt idx="9">
                  <c:v>4</c:v>
                </c:pt>
                <c:pt idx="10">
                  <c:v>4.7</c:v>
                </c:pt>
                <c:pt idx="11">
                  <c:v>5.8</c:v>
                </c:pt>
                <c:pt idx="12">
                  <c:v>6</c:v>
                </c:pt>
                <c:pt idx="13">
                  <c:v>5.5</c:v>
                </c:pt>
                <c:pt idx="14">
                  <c:v>5.0999999999999996</c:v>
                </c:pt>
                <c:pt idx="15">
                  <c:v>4.5999999999999996</c:v>
                </c:pt>
                <c:pt idx="16">
                  <c:v>4.5999999999999996</c:v>
                </c:pt>
                <c:pt idx="17">
                  <c:v>5.8</c:v>
                </c:pt>
                <c:pt idx="18">
                  <c:v>9.3000000000000007</c:v>
                </c:pt>
                <c:pt idx="19">
                  <c:v>9.6</c:v>
                </c:pt>
                <c:pt idx="20">
                  <c:v>9</c:v>
                </c:pt>
                <c:pt idx="21">
                  <c:v>8.1</c:v>
                </c:pt>
                <c:pt idx="22">
                  <c:v>7.4</c:v>
                </c:pt>
                <c:pt idx="23">
                  <c:v>6.2</c:v>
                </c:pt>
                <c:pt idx="24">
                  <c:v>5.3</c:v>
                </c:pt>
                <c:pt idx="25">
                  <c:v>4.9000000000000004</c:v>
                </c:pt>
                <c:pt idx="26">
                  <c:v>4.4000000000000004</c:v>
                </c:pt>
                <c:pt idx="27">
                  <c:v>3.9</c:v>
                </c:pt>
                <c:pt idx="28">
                  <c:v>3.7</c:v>
                </c:pt>
                <c:pt idx="29">
                  <c:v>8.1</c:v>
                </c:pt>
                <c:pt idx="30">
                  <c:v>5.5</c:v>
                </c:pt>
                <c:pt idx="31">
                  <c:v>5.6</c:v>
                </c:pt>
                <c:pt idx="32">
                  <c:v>3.6</c:v>
                </c:pt>
              </c:numCache>
            </c:numRef>
          </c:val>
          <c:smooth val="0"/>
          <c:extLst>
            <c:ext xmlns:c16="http://schemas.microsoft.com/office/drawing/2014/chart" uri="{C3380CC4-5D6E-409C-BE32-E72D297353CC}">
              <c16:uniqueId val="{00000000-17EF-4C3D-8465-19837324980A}"/>
            </c:ext>
          </c:extLst>
        </c:ser>
        <c:ser>
          <c:idx val="1"/>
          <c:order val="1"/>
          <c:tx>
            <c:strRef>
              <c:f>Sheet1!$C$1</c:f>
              <c:strCache>
                <c:ptCount val="1"/>
                <c:pt idx="0">
                  <c:v>China</c:v>
                </c:pt>
              </c:strCache>
            </c:strRef>
          </c:tx>
          <c:spPr>
            <a:ln w="47625">
              <a:solidFill>
                <a:srgbClr val="FF0000"/>
              </a:solidFill>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Sheet1!$A$2:$A$34</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f>Sheet1!$C$2:$C$34</c:f>
              <c:numCache>
                <c:formatCode>General</c:formatCode>
                <c:ptCount val="33"/>
                <c:pt idx="0">
                  <c:v>2.4</c:v>
                </c:pt>
                <c:pt idx="1">
                  <c:v>2.4</c:v>
                </c:pt>
                <c:pt idx="2">
                  <c:v>2.7</c:v>
                </c:pt>
                <c:pt idx="3">
                  <c:v>2.9</c:v>
                </c:pt>
                <c:pt idx="4">
                  <c:v>3</c:v>
                </c:pt>
                <c:pt idx="5">
                  <c:v>3.1</c:v>
                </c:pt>
                <c:pt idx="6">
                  <c:v>3.2</c:v>
                </c:pt>
                <c:pt idx="7">
                  <c:v>3.2</c:v>
                </c:pt>
                <c:pt idx="8">
                  <c:v>3.3</c:v>
                </c:pt>
                <c:pt idx="9">
                  <c:v>3.3</c:v>
                </c:pt>
                <c:pt idx="10">
                  <c:v>3.8</c:v>
                </c:pt>
                <c:pt idx="11">
                  <c:v>4.2</c:v>
                </c:pt>
                <c:pt idx="12">
                  <c:v>4.5999999999999996</c:v>
                </c:pt>
                <c:pt idx="13">
                  <c:v>4.5</c:v>
                </c:pt>
                <c:pt idx="14">
                  <c:v>4.5</c:v>
                </c:pt>
                <c:pt idx="15">
                  <c:v>4.4000000000000004</c:v>
                </c:pt>
                <c:pt idx="16">
                  <c:v>4.3</c:v>
                </c:pt>
                <c:pt idx="17">
                  <c:v>4.5999999999999996</c:v>
                </c:pt>
                <c:pt idx="18">
                  <c:v>4.7</c:v>
                </c:pt>
                <c:pt idx="19">
                  <c:v>4.5</c:v>
                </c:pt>
                <c:pt idx="20">
                  <c:v>4.5</c:v>
                </c:pt>
                <c:pt idx="21">
                  <c:v>4.5999999999999996</c:v>
                </c:pt>
                <c:pt idx="22">
                  <c:v>4.5999999999999996</c:v>
                </c:pt>
                <c:pt idx="23">
                  <c:v>4.5999999999999996</c:v>
                </c:pt>
                <c:pt idx="24">
                  <c:v>4.5999999999999996</c:v>
                </c:pt>
                <c:pt idx="25">
                  <c:v>4.5</c:v>
                </c:pt>
                <c:pt idx="26">
                  <c:v>4.4000000000000004</c:v>
                </c:pt>
                <c:pt idx="27">
                  <c:v>4.3</c:v>
                </c:pt>
                <c:pt idx="28">
                  <c:v>4.3</c:v>
                </c:pt>
                <c:pt idx="29">
                  <c:v>5</c:v>
                </c:pt>
                <c:pt idx="30">
                  <c:v>4.8</c:v>
                </c:pt>
              </c:numCache>
            </c:numRef>
          </c:val>
          <c:smooth val="0"/>
          <c:extLst>
            <c:ext xmlns:c16="http://schemas.microsoft.com/office/drawing/2014/chart" uri="{C3380CC4-5D6E-409C-BE32-E72D297353CC}">
              <c16:uniqueId val="{00000001-17EF-4C3D-8465-19837324980A}"/>
            </c:ext>
          </c:extLst>
        </c:ser>
        <c:dLbls>
          <c:showLegendKey val="0"/>
          <c:showVal val="0"/>
          <c:showCatName val="0"/>
          <c:showSerName val="0"/>
          <c:showPercent val="0"/>
          <c:showBubbleSize val="0"/>
        </c:dLbls>
        <c:marker val="1"/>
        <c:smooth val="0"/>
        <c:axId val="144893056"/>
        <c:axId val="144894592"/>
      </c:lineChart>
      <c:catAx>
        <c:axId val="144893056"/>
        <c:scaling>
          <c:orientation val="minMax"/>
        </c:scaling>
        <c:delete val="0"/>
        <c:axPos val="b"/>
        <c:numFmt formatCode="General" sourceLinked="1"/>
        <c:majorTickMark val="out"/>
        <c:minorTickMark val="none"/>
        <c:tickLblPos val="nextTo"/>
        <c:txPr>
          <a:bodyPr rot="-2700000"/>
          <a:lstStyle/>
          <a:p>
            <a:pPr>
              <a:defRPr sz="1200">
                <a:solidFill>
                  <a:schemeClr val="tx1"/>
                </a:solidFill>
              </a:defRPr>
            </a:pPr>
            <a:endParaRPr lang="en-US"/>
          </a:p>
        </c:txPr>
        <c:crossAx val="144894592"/>
        <c:crosses val="autoZero"/>
        <c:auto val="1"/>
        <c:lblAlgn val="ctr"/>
        <c:lblOffset val="100"/>
        <c:noMultiLvlLbl val="0"/>
      </c:catAx>
      <c:valAx>
        <c:axId val="144894592"/>
        <c:scaling>
          <c:orientation val="minMax"/>
        </c:scaling>
        <c:delete val="0"/>
        <c:axPos val="l"/>
        <c:majorGridlines/>
        <c:numFmt formatCode="General" sourceLinked="1"/>
        <c:majorTickMark val="out"/>
        <c:minorTickMark val="none"/>
        <c:tickLblPos val="nextTo"/>
        <c:txPr>
          <a:bodyPr/>
          <a:lstStyle/>
          <a:p>
            <a:pPr>
              <a:defRPr>
                <a:solidFill>
                  <a:schemeClr val="tx1"/>
                </a:solidFill>
              </a:defRPr>
            </a:pPr>
            <a:endParaRPr lang="en-US"/>
          </a:p>
        </c:txPr>
        <c:crossAx val="144893056"/>
        <c:crosses val="autoZero"/>
        <c:crossBetween val="between"/>
      </c:valAx>
    </c:plotArea>
    <c:legend>
      <c:legendPos val="r"/>
      <c:layout>
        <c:manualLayout>
          <c:xMode val="edge"/>
          <c:yMode val="edge"/>
          <c:x val="0.41063398601723461"/>
          <c:y val="0.71873726262158411"/>
          <c:w val="0.18966099923350288"/>
          <c:h val="0.13605488652153774"/>
        </c:manualLayout>
      </c:layout>
      <c:overlay val="0"/>
      <c:txPr>
        <a:bodyPr/>
        <a:lstStyle/>
        <a:p>
          <a:pPr>
            <a:defRPr>
              <a:solidFill>
                <a:schemeClr val="tx1"/>
              </a:solidFill>
            </a:defRPr>
          </a:pPr>
          <a:endParaRPr lang="en-US"/>
        </a:p>
      </c:txPr>
    </c:legend>
    <c:plotVisOnly val="1"/>
    <c:dispBlanksAs val="gap"/>
    <c:showDLblsOverMax val="0"/>
  </c:chart>
  <c:spPr>
    <a:scene3d>
      <a:camera prst="orthographicFront"/>
      <a:lightRig rig="threePt" dir="t"/>
    </a:scene3d>
    <a:sp3d>
      <a:bevelT/>
    </a:sp3d>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967386021191799E-2"/>
          <c:y val="4.4861391929187228E-2"/>
          <c:w val="0.70486888791678814"/>
          <c:h val="0.64570390875930717"/>
        </c:manualLayout>
      </c:layout>
      <c:lineChart>
        <c:grouping val="standard"/>
        <c:varyColors val="0"/>
        <c:ser>
          <c:idx val="0"/>
          <c:order val="0"/>
          <c:tx>
            <c:strRef>
              <c:f>Sheet1!$B$1</c:f>
              <c:strCache>
                <c:ptCount val="1"/>
                <c:pt idx="0">
                  <c:v>United States</c:v>
                </c:pt>
              </c:strCache>
            </c:strRef>
          </c:tx>
          <c:spPr>
            <a:ln w="47625">
              <a:solidFill>
                <a:srgbClr val="00B0F0"/>
              </a:solidFill>
            </a:ln>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Sheet1!$A$2:$A$33</c:f>
              <c:numCache>
                <c:formatCode>General</c:formatCode>
                <c:ptCount val="32"/>
                <c:pt idx="0">
                  <c:v>1985</c:v>
                </c:pt>
                <c:pt idx="1">
                  <c:v>1992</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numCache>
            </c:numRef>
          </c:cat>
          <c:val>
            <c:numRef>
              <c:f>Sheet1!$B$2:$B$33</c:f>
              <c:numCache>
                <c:formatCode>General</c:formatCode>
                <c:ptCount val="32"/>
                <c:pt idx="0">
                  <c:v>84</c:v>
                </c:pt>
                <c:pt idx="1">
                  <c:v>78</c:v>
                </c:pt>
                <c:pt idx="2">
                  <c:v>78</c:v>
                </c:pt>
                <c:pt idx="3">
                  <c:v>77</c:v>
                </c:pt>
                <c:pt idx="4">
                  <c:v>76</c:v>
                </c:pt>
                <c:pt idx="5">
                  <c:v>75</c:v>
                </c:pt>
                <c:pt idx="6">
                  <c:v>75</c:v>
                </c:pt>
                <c:pt idx="7">
                  <c:v>78</c:v>
                </c:pt>
                <c:pt idx="8">
                  <c:v>76</c:v>
                </c:pt>
                <c:pt idx="9">
                  <c:v>76</c:v>
                </c:pt>
                <c:pt idx="10">
                  <c:v>77</c:v>
                </c:pt>
                <c:pt idx="11">
                  <c:v>75</c:v>
                </c:pt>
                <c:pt idx="12">
                  <c:v>76</c:v>
                </c:pt>
                <c:pt idx="13">
                  <c:v>73</c:v>
                </c:pt>
                <c:pt idx="14">
                  <c:v>72</c:v>
                </c:pt>
                <c:pt idx="15">
                  <c:v>73</c:v>
                </c:pt>
                <c:pt idx="16">
                  <c:v>75</c:v>
                </c:pt>
                <c:pt idx="17">
                  <c:v>71</c:v>
                </c:pt>
                <c:pt idx="18">
                  <c:v>71</c:v>
                </c:pt>
                <c:pt idx="19">
                  <c:v>73</c:v>
                </c:pt>
                <c:pt idx="20">
                  <c:v>73</c:v>
                </c:pt>
                <c:pt idx="21">
                  <c:v>74</c:v>
                </c:pt>
                <c:pt idx="22">
                  <c:v>76</c:v>
                </c:pt>
                <c:pt idx="23">
                  <c:v>74</c:v>
                </c:pt>
                <c:pt idx="24">
                  <c:v>74</c:v>
                </c:pt>
                <c:pt idx="25">
                  <c:v>71</c:v>
                </c:pt>
                <c:pt idx="26">
                  <c:v>69</c:v>
                </c:pt>
                <c:pt idx="27">
                  <c:v>67</c:v>
                </c:pt>
                <c:pt idx="28">
                  <c:v>67</c:v>
                </c:pt>
                <c:pt idx="29">
                  <c:v>65</c:v>
                </c:pt>
                <c:pt idx="30">
                  <c:v>69</c:v>
                </c:pt>
                <c:pt idx="31">
                  <c:v>65</c:v>
                </c:pt>
              </c:numCache>
            </c:numRef>
          </c:val>
          <c:smooth val="0"/>
          <c:extLst>
            <c:ext xmlns:c16="http://schemas.microsoft.com/office/drawing/2014/chart" uri="{C3380CC4-5D6E-409C-BE32-E72D297353CC}">
              <c16:uniqueId val="{00000000-5977-4B40-BAE4-FFDDB6DB2D4A}"/>
            </c:ext>
          </c:extLst>
        </c:ser>
        <c:ser>
          <c:idx val="1"/>
          <c:order val="1"/>
          <c:tx>
            <c:strRef>
              <c:f>Sheet1!$C$1</c:f>
              <c:strCache>
                <c:ptCount val="1"/>
                <c:pt idx="0">
                  <c:v>China</c:v>
                </c:pt>
              </c:strCache>
            </c:strRef>
          </c:tx>
          <c:spPr>
            <a:ln w="47625">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Sheet1!$A$2:$A$33</c:f>
              <c:numCache>
                <c:formatCode>General</c:formatCode>
                <c:ptCount val="32"/>
                <c:pt idx="0">
                  <c:v>1985</c:v>
                </c:pt>
                <c:pt idx="1">
                  <c:v>1992</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numCache>
            </c:numRef>
          </c:cat>
          <c:val>
            <c:numRef>
              <c:f>Sheet1!$C$2:$C$33</c:f>
              <c:numCache>
                <c:formatCode>General</c:formatCode>
                <c:ptCount val="32"/>
                <c:pt idx="0">
                  <c:v>51</c:v>
                </c:pt>
                <c:pt idx="1">
                  <c:v>47</c:v>
                </c:pt>
                <c:pt idx="2">
                  <c:v>22</c:v>
                </c:pt>
                <c:pt idx="3">
                  <c:v>24</c:v>
                </c:pt>
                <c:pt idx="4">
                  <c:v>29</c:v>
                </c:pt>
                <c:pt idx="5">
                  <c:v>35</c:v>
                </c:pt>
                <c:pt idx="6">
                  <c:v>34</c:v>
                </c:pt>
                <c:pt idx="7">
                  <c:v>31</c:v>
                </c:pt>
                <c:pt idx="8">
                  <c:v>35</c:v>
                </c:pt>
                <c:pt idx="9">
                  <c:v>35</c:v>
                </c:pt>
                <c:pt idx="10">
                  <c:v>34</c:v>
                </c:pt>
                <c:pt idx="11">
                  <c:v>34</c:v>
                </c:pt>
                <c:pt idx="12">
                  <c:v>32</c:v>
                </c:pt>
                <c:pt idx="13">
                  <c:v>33</c:v>
                </c:pt>
                <c:pt idx="14">
                  <c:v>35</c:v>
                </c:pt>
                <c:pt idx="15">
                  <c:v>36</c:v>
                </c:pt>
                <c:pt idx="16">
                  <c:v>36</c:v>
                </c:pt>
                <c:pt idx="17">
                  <c:v>35</c:v>
                </c:pt>
                <c:pt idx="18">
                  <c:v>36</c:v>
                </c:pt>
                <c:pt idx="19">
                  <c:v>39</c:v>
                </c:pt>
                <c:pt idx="20">
                  <c:v>40</c:v>
                </c:pt>
                <c:pt idx="21">
                  <c:v>36</c:v>
                </c:pt>
                <c:pt idx="22">
                  <c:v>37</c:v>
                </c:pt>
                <c:pt idx="23">
                  <c:v>40</c:v>
                </c:pt>
                <c:pt idx="24">
                  <c:v>41</c:v>
                </c:pt>
                <c:pt idx="25">
                  <c:v>39</c:v>
                </c:pt>
                <c:pt idx="26">
                  <c:v>41</c:v>
                </c:pt>
                <c:pt idx="27">
                  <c:v>42</c:v>
                </c:pt>
                <c:pt idx="28">
                  <c:v>45</c:v>
                </c:pt>
                <c:pt idx="29">
                  <c:v>43</c:v>
                </c:pt>
                <c:pt idx="30">
                  <c:v>42</c:v>
                </c:pt>
                <c:pt idx="31">
                  <c:v>43</c:v>
                </c:pt>
              </c:numCache>
            </c:numRef>
          </c:val>
          <c:smooth val="0"/>
          <c:extLst>
            <c:ext xmlns:c16="http://schemas.microsoft.com/office/drawing/2014/chart" uri="{C3380CC4-5D6E-409C-BE32-E72D297353CC}">
              <c16:uniqueId val="{00000001-5977-4B40-BAE4-FFDDB6DB2D4A}"/>
            </c:ext>
          </c:extLst>
        </c:ser>
        <c:ser>
          <c:idx val="2"/>
          <c:order val="2"/>
          <c:tx>
            <c:strRef>
              <c:f>Sheet1!$D$1</c:f>
              <c:strCache>
                <c:ptCount val="1"/>
                <c:pt idx="0">
                  <c:v>Hong Kong SAR</c:v>
                </c:pt>
              </c:strCache>
            </c:strRef>
          </c:tx>
          <c:spPr>
            <a:ln w="47625">
              <a:solidFill>
                <a:srgbClr val="00B050"/>
              </a:solidFill>
            </a:ln>
            <a:effectLst>
              <a:glow rad="101600">
                <a:srgbClr val="00B050">
                  <a:alpha val="40000"/>
                </a:srgbClr>
              </a:glow>
            </a:effectLst>
          </c:spPr>
          <c:marker>
            <c:symbol val="triangle"/>
            <c:size val="5"/>
            <c:spPr>
              <a:solidFill>
                <a:srgbClr val="00B050"/>
              </a:solidFill>
              <a:ln w="19050">
                <a:noFill/>
              </a:ln>
              <a:effectLst>
                <a:glow rad="101600">
                  <a:srgbClr val="00B050">
                    <a:alpha val="40000"/>
                  </a:srgbClr>
                </a:glow>
              </a:effectLst>
              <a:scene3d>
                <a:camera prst="orthographicFront"/>
                <a:lightRig rig="threePt" dir="t"/>
              </a:scene3d>
              <a:sp3d>
                <a:bevelT/>
              </a:sp3d>
            </c:spPr>
          </c:marker>
          <c:cat>
            <c:numRef>
              <c:f>Sheet1!$A$2:$A$33</c:f>
              <c:numCache>
                <c:formatCode>General</c:formatCode>
                <c:ptCount val="32"/>
                <c:pt idx="0">
                  <c:v>1985</c:v>
                </c:pt>
                <c:pt idx="1">
                  <c:v>1992</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pt idx="30">
                  <c:v>2023</c:v>
                </c:pt>
                <c:pt idx="31">
                  <c:v>2024</c:v>
                </c:pt>
              </c:numCache>
            </c:numRef>
          </c:cat>
          <c:val>
            <c:numRef>
              <c:f>Sheet1!$D$2:$D$33</c:f>
              <c:numCache>
                <c:formatCode>General</c:formatCode>
                <c:ptCount val="32"/>
                <c:pt idx="0">
                  <c:v>74</c:v>
                </c:pt>
                <c:pt idx="1">
                  <c:v>69</c:v>
                </c:pt>
                <c:pt idx="2">
                  <c:v>71</c:v>
                </c:pt>
                <c:pt idx="3">
                  <c:v>70</c:v>
                </c:pt>
                <c:pt idx="4">
                  <c:v>73</c:v>
                </c:pt>
                <c:pt idx="5">
                  <c:v>78</c:v>
                </c:pt>
                <c:pt idx="6">
                  <c:v>77</c:v>
                </c:pt>
                <c:pt idx="7">
                  <c:v>77</c:v>
                </c:pt>
                <c:pt idx="8">
                  <c:v>79</c:v>
                </c:pt>
                <c:pt idx="9">
                  <c:v>79</c:v>
                </c:pt>
                <c:pt idx="10">
                  <c:v>82</c:v>
                </c:pt>
                <c:pt idx="11">
                  <c:v>80</c:v>
                </c:pt>
                <c:pt idx="12">
                  <c:v>83</c:v>
                </c:pt>
                <c:pt idx="13">
                  <c:v>83</c:v>
                </c:pt>
                <c:pt idx="14">
                  <c:v>83</c:v>
                </c:pt>
                <c:pt idx="15">
                  <c:v>81</c:v>
                </c:pt>
                <c:pt idx="16">
                  <c:v>82</c:v>
                </c:pt>
                <c:pt idx="17">
                  <c:v>84</c:v>
                </c:pt>
                <c:pt idx="18">
                  <c:v>84</c:v>
                </c:pt>
                <c:pt idx="19">
                  <c:v>77</c:v>
                </c:pt>
                <c:pt idx="20">
                  <c:v>75</c:v>
                </c:pt>
                <c:pt idx="21">
                  <c:v>74</c:v>
                </c:pt>
                <c:pt idx="22">
                  <c:v>75</c:v>
                </c:pt>
                <c:pt idx="23">
                  <c:v>75</c:v>
                </c:pt>
                <c:pt idx="24">
                  <c:v>77</c:v>
                </c:pt>
                <c:pt idx="25">
                  <c:v>76</c:v>
                </c:pt>
                <c:pt idx="26">
                  <c:v>76</c:v>
                </c:pt>
                <c:pt idx="27">
                  <c:v>77</c:v>
                </c:pt>
                <c:pt idx="28">
                  <c:v>76</c:v>
                </c:pt>
                <c:pt idx="29">
                  <c:v>74</c:v>
                </c:pt>
                <c:pt idx="30">
                  <c:v>75</c:v>
                </c:pt>
                <c:pt idx="31">
                  <c:v>76</c:v>
                </c:pt>
              </c:numCache>
            </c:numRef>
          </c:val>
          <c:smooth val="0"/>
          <c:extLst>
            <c:ext xmlns:c16="http://schemas.microsoft.com/office/drawing/2014/chart" uri="{C3380CC4-5D6E-409C-BE32-E72D297353CC}">
              <c16:uniqueId val="{00000002-5977-4B40-BAE4-FFDDB6DB2D4A}"/>
            </c:ext>
          </c:extLst>
        </c:ser>
        <c:dLbls>
          <c:showLegendKey val="0"/>
          <c:showVal val="0"/>
          <c:showCatName val="0"/>
          <c:showSerName val="0"/>
          <c:showPercent val="0"/>
          <c:showBubbleSize val="0"/>
        </c:dLbls>
        <c:marker val="1"/>
        <c:smooth val="0"/>
        <c:axId val="155780224"/>
        <c:axId val="155781760"/>
      </c:lineChart>
      <c:catAx>
        <c:axId val="155780224"/>
        <c:scaling>
          <c:orientation val="minMax"/>
        </c:scaling>
        <c:delete val="0"/>
        <c:axPos val="b"/>
        <c:numFmt formatCode="General" sourceLinked="1"/>
        <c:majorTickMark val="out"/>
        <c:minorTickMark val="none"/>
        <c:tickLblPos val="nextTo"/>
        <c:txPr>
          <a:bodyPr rot="-2700000"/>
          <a:lstStyle/>
          <a:p>
            <a:pPr>
              <a:defRPr>
                <a:solidFill>
                  <a:schemeClr val="tx1"/>
                </a:solidFill>
              </a:defRPr>
            </a:pPr>
            <a:endParaRPr lang="en-US"/>
          </a:p>
        </c:txPr>
        <c:crossAx val="155781760"/>
        <c:crosses val="autoZero"/>
        <c:auto val="1"/>
        <c:lblAlgn val="ctr"/>
        <c:lblOffset val="100"/>
        <c:noMultiLvlLbl val="0"/>
      </c:catAx>
      <c:valAx>
        <c:axId val="155781760"/>
        <c:scaling>
          <c:orientation val="minMax"/>
        </c:scaling>
        <c:delete val="0"/>
        <c:axPos val="l"/>
        <c:majorGridlines/>
        <c:numFmt formatCode="General" sourceLinked="1"/>
        <c:majorTickMark val="out"/>
        <c:minorTickMark val="none"/>
        <c:tickLblPos val="nextTo"/>
        <c:txPr>
          <a:bodyPr/>
          <a:lstStyle/>
          <a:p>
            <a:pPr>
              <a:defRPr>
                <a:solidFill>
                  <a:schemeClr val="tx1"/>
                </a:solidFill>
              </a:defRPr>
            </a:pPr>
            <a:endParaRPr lang="en-US"/>
          </a:p>
        </c:txPr>
        <c:crossAx val="155780224"/>
        <c:crosses val="autoZero"/>
        <c:crossBetween val="between"/>
      </c:valAx>
    </c:plotArea>
    <c:legend>
      <c:legendPos val="r"/>
      <c:layout>
        <c:manualLayout>
          <c:xMode val="edge"/>
          <c:yMode val="edge"/>
          <c:x val="0.78085605618742104"/>
          <c:y val="0.23601386047566014"/>
          <c:w val="0.21914394381257896"/>
          <c:h val="0.35430537103374465"/>
        </c:manualLayout>
      </c:layout>
      <c:overlay val="0"/>
      <c:txPr>
        <a:bodyPr/>
        <a:lstStyle/>
        <a:p>
          <a:pPr>
            <a:defRPr>
              <a:solidFill>
                <a:schemeClr val="tx1"/>
              </a:solidFill>
            </a:defRPr>
          </a:pPr>
          <a:endParaRPr lang="en-US"/>
        </a:p>
      </c:txPr>
    </c:legend>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938125789831807E-2"/>
          <c:y val="6.7309653216343121E-2"/>
          <c:w val="0.80348020084445959"/>
          <c:h val="0.55932953304526378"/>
        </c:manualLayout>
      </c:layout>
      <c:lineChart>
        <c:grouping val="standard"/>
        <c:varyColors val="0"/>
        <c:ser>
          <c:idx val="0"/>
          <c:order val="0"/>
          <c:tx>
            <c:strRef>
              <c:f>Sheet1!$B$1</c:f>
              <c:strCache>
                <c:ptCount val="1"/>
                <c:pt idx="0">
                  <c:v>United States</c:v>
                </c:pt>
              </c:strCache>
            </c:strRef>
          </c:tx>
          <c:spPr>
            <a:ln w="47625">
              <a:solidFill>
                <a:srgbClr val="00B0F0"/>
              </a:solidFill>
            </a:ln>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Sheet1!$A$2:$A$13</c:f>
              <c:numCache>
                <c:formatCode>General</c:formatCode>
                <c:ptCount val="12"/>
                <c:pt idx="0">
                  <c:v>1995</c:v>
                </c:pt>
                <c:pt idx="1">
                  <c:v>1997</c:v>
                </c:pt>
                <c:pt idx="2">
                  <c:v>1999</c:v>
                </c:pt>
                <c:pt idx="3">
                  <c:v>2001</c:v>
                </c:pt>
                <c:pt idx="4">
                  <c:v>2003</c:v>
                </c:pt>
                <c:pt idx="5">
                  <c:v>2005</c:v>
                </c:pt>
                <c:pt idx="6">
                  <c:v>2007</c:v>
                </c:pt>
                <c:pt idx="7">
                  <c:v>2009</c:v>
                </c:pt>
                <c:pt idx="8">
                  <c:v>2011</c:v>
                </c:pt>
                <c:pt idx="9">
                  <c:v>2013</c:v>
                </c:pt>
                <c:pt idx="10">
                  <c:v>2015</c:v>
                </c:pt>
                <c:pt idx="11">
                  <c:v>2017</c:v>
                </c:pt>
              </c:numCache>
            </c:numRef>
          </c:cat>
          <c:val>
            <c:numRef>
              <c:f>Sheet1!$B$2:$B$13</c:f>
              <c:numCache>
                <c:formatCode>General</c:formatCode>
                <c:ptCount val="12"/>
                <c:pt idx="0">
                  <c:v>26</c:v>
                </c:pt>
                <c:pt idx="1">
                  <c:v>27</c:v>
                </c:pt>
                <c:pt idx="2">
                  <c:v>25</c:v>
                </c:pt>
                <c:pt idx="3">
                  <c:v>25</c:v>
                </c:pt>
                <c:pt idx="4">
                  <c:v>22</c:v>
                </c:pt>
                <c:pt idx="5">
                  <c:v>21</c:v>
                </c:pt>
                <c:pt idx="6">
                  <c:v>20</c:v>
                </c:pt>
                <c:pt idx="7">
                  <c:v>20</c:v>
                </c:pt>
                <c:pt idx="8">
                  <c:v>19</c:v>
                </c:pt>
                <c:pt idx="9">
                  <c:v>18</c:v>
                </c:pt>
                <c:pt idx="10">
                  <c:v>17</c:v>
                </c:pt>
                <c:pt idx="11">
                  <c:v>15</c:v>
                </c:pt>
              </c:numCache>
            </c:numRef>
          </c:val>
          <c:smooth val="0"/>
          <c:extLst>
            <c:ext xmlns:c16="http://schemas.microsoft.com/office/drawing/2014/chart" uri="{C3380CC4-5D6E-409C-BE32-E72D297353CC}">
              <c16:uniqueId val="{00000000-80F5-4844-94D3-AA903AECC623}"/>
            </c:ext>
          </c:extLst>
        </c:ser>
        <c:ser>
          <c:idx val="1"/>
          <c:order val="1"/>
          <c:tx>
            <c:strRef>
              <c:f>Sheet1!$C$1</c:f>
              <c:strCache>
                <c:ptCount val="1"/>
                <c:pt idx="0">
                  <c:v>China</c:v>
                </c:pt>
              </c:strCache>
            </c:strRef>
          </c:tx>
          <c:spPr>
            <a:ln w="47625">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Sheet1!$A$2:$A$13</c:f>
              <c:numCache>
                <c:formatCode>General</c:formatCode>
                <c:ptCount val="12"/>
                <c:pt idx="0">
                  <c:v>1995</c:v>
                </c:pt>
                <c:pt idx="1">
                  <c:v>1997</c:v>
                </c:pt>
                <c:pt idx="2">
                  <c:v>1999</c:v>
                </c:pt>
                <c:pt idx="3">
                  <c:v>2001</c:v>
                </c:pt>
                <c:pt idx="4">
                  <c:v>2003</c:v>
                </c:pt>
                <c:pt idx="5">
                  <c:v>2005</c:v>
                </c:pt>
                <c:pt idx="6">
                  <c:v>2007</c:v>
                </c:pt>
                <c:pt idx="7">
                  <c:v>2009</c:v>
                </c:pt>
                <c:pt idx="8">
                  <c:v>2011</c:v>
                </c:pt>
                <c:pt idx="9">
                  <c:v>2013</c:v>
                </c:pt>
                <c:pt idx="10">
                  <c:v>2015</c:v>
                </c:pt>
                <c:pt idx="11">
                  <c:v>2017</c:v>
                </c:pt>
              </c:numCache>
            </c:numRef>
          </c:cat>
          <c:val>
            <c:numRef>
              <c:f>Sheet1!$C$2:$C$13</c:f>
              <c:numCache>
                <c:formatCode>General</c:formatCode>
                <c:ptCount val="12"/>
                <c:pt idx="0">
                  <c:v>96</c:v>
                </c:pt>
                <c:pt idx="1">
                  <c:v>96</c:v>
                </c:pt>
                <c:pt idx="2">
                  <c:v>91</c:v>
                </c:pt>
                <c:pt idx="3">
                  <c:v>92</c:v>
                </c:pt>
                <c:pt idx="4">
                  <c:v>92</c:v>
                </c:pt>
                <c:pt idx="5">
                  <c:v>86</c:v>
                </c:pt>
                <c:pt idx="6">
                  <c:v>82</c:v>
                </c:pt>
                <c:pt idx="7">
                  <c:v>79</c:v>
                </c:pt>
                <c:pt idx="8">
                  <c:v>77</c:v>
                </c:pt>
                <c:pt idx="9">
                  <c:v>74</c:v>
                </c:pt>
                <c:pt idx="10">
                  <c:v>70</c:v>
                </c:pt>
                <c:pt idx="11">
                  <c:v>66</c:v>
                </c:pt>
              </c:numCache>
            </c:numRef>
          </c:val>
          <c:smooth val="0"/>
          <c:extLst>
            <c:ext xmlns:c16="http://schemas.microsoft.com/office/drawing/2014/chart" uri="{C3380CC4-5D6E-409C-BE32-E72D297353CC}">
              <c16:uniqueId val="{00000001-80F5-4844-94D3-AA903AECC623}"/>
            </c:ext>
          </c:extLst>
        </c:ser>
        <c:ser>
          <c:idx val="2"/>
          <c:order val="2"/>
          <c:tx>
            <c:strRef>
              <c:f>Sheet1!$D$1</c:f>
              <c:strCache>
                <c:ptCount val="1"/>
                <c:pt idx="0">
                  <c:v>Hong Kong SAR</c:v>
                </c:pt>
              </c:strCache>
            </c:strRef>
          </c:tx>
          <c:spPr>
            <a:ln w="47625">
              <a:solidFill>
                <a:srgbClr val="00B050"/>
              </a:solidFill>
            </a:ln>
            <a:effectLst>
              <a:glow rad="101600">
                <a:srgbClr val="00B050">
                  <a:alpha val="40000"/>
                </a:srgbClr>
              </a:glow>
            </a:effectLst>
          </c:spPr>
          <c:marker>
            <c:symbol val="triangle"/>
            <c:size val="5"/>
            <c:spPr>
              <a:solidFill>
                <a:srgbClr val="00B050"/>
              </a:solidFill>
              <a:ln w="19050">
                <a:noFill/>
              </a:ln>
              <a:effectLst>
                <a:glow rad="101600">
                  <a:srgbClr val="00B050">
                    <a:alpha val="40000"/>
                  </a:srgbClr>
                </a:glow>
              </a:effectLst>
              <a:scene3d>
                <a:camera prst="orthographicFront"/>
                <a:lightRig rig="threePt" dir="t"/>
              </a:scene3d>
              <a:sp3d>
                <a:bevelT/>
              </a:sp3d>
            </c:spPr>
          </c:marker>
          <c:cat>
            <c:numRef>
              <c:f>Sheet1!$A$2:$A$13</c:f>
              <c:numCache>
                <c:formatCode>General</c:formatCode>
                <c:ptCount val="12"/>
                <c:pt idx="0">
                  <c:v>1995</c:v>
                </c:pt>
                <c:pt idx="1">
                  <c:v>1997</c:v>
                </c:pt>
                <c:pt idx="2">
                  <c:v>1999</c:v>
                </c:pt>
                <c:pt idx="3">
                  <c:v>2001</c:v>
                </c:pt>
                <c:pt idx="4">
                  <c:v>2003</c:v>
                </c:pt>
                <c:pt idx="5">
                  <c:v>2005</c:v>
                </c:pt>
                <c:pt idx="6">
                  <c:v>2007</c:v>
                </c:pt>
                <c:pt idx="7">
                  <c:v>2009</c:v>
                </c:pt>
                <c:pt idx="8">
                  <c:v>2011</c:v>
                </c:pt>
                <c:pt idx="9">
                  <c:v>2013</c:v>
                </c:pt>
                <c:pt idx="10">
                  <c:v>2015</c:v>
                </c:pt>
                <c:pt idx="11">
                  <c:v>2017</c:v>
                </c:pt>
              </c:numCache>
            </c:numRef>
          </c:cat>
          <c:val>
            <c:numRef>
              <c:f>Sheet1!$D$2:$D$13</c:f>
              <c:numCache>
                <c:formatCode>General</c:formatCode>
                <c:ptCount val="12"/>
                <c:pt idx="0">
                  <c:v>62</c:v>
                </c:pt>
                <c:pt idx="1">
                  <c:v>67</c:v>
                </c:pt>
                <c:pt idx="2">
                  <c:v>56</c:v>
                </c:pt>
                <c:pt idx="3">
                  <c:v>53</c:v>
                </c:pt>
                <c:pt idx="4">
                  <c:v>52</c:v>
                </c:pt>
                <c:pt idx="5">
                  <c:v>47</c:v>
                </c:pt>
                <c:pt idx="6">
                  <c:v>51</c:v>
                </c:pt>
                <c:pt idx="7">
                  <c:v>47</c:v>
                </c:pt>
                <c:pt idx="8">
                  <c:v>43</c:v>
                </c:pt>
                <c:pt idx="9">
                  <c:v>43</c:v>
                </c:pt>
                <c:pt idx="10">
                  <c:v>40</c:v>
                </c:pt>
                <c:pt idx="11">
                  <c:v>38</c:v>
                </c:pt>
              </c:numCache>
            </c:numRef>
          </c:val>
          <c:smooth val="0"/>
          <c:extLst>
            <c:ext xmlns:c16="http://schemas.microsoft.com/office/drawing/2014/chart" uri="{C3380CC4-5D6E-409C-BE32-E72D297353CC}">
              <c16:uniqueId val="{00000002-80F5-4844-94D3-AA903AECC623}"/>
            </c:ext>
          </c:extLst>
        </c:ser>
        <c:dLbls>
          <c:showLegendKey val="0"/>
          <c:showVal val="0"/>
          <c:showCatName val="0"/>
          <c:showSerName val="0"/>
          <c:showPercent val="0"/>
          <c:showBubbleSize val="0"/>
        </c:dLbls>
        <c:marker val="1"/>
        <c:smooth val="0"/>
        <c:axId val="155838336"/>
        <c:axId val="155839872"/>
      </c:lineChart>
      <c:catAx>
        <c:axId val="155838336"/>
        <c:scaling>
          <c:orientation val="minMax"/>
        </c:scaling>
        <c:delete val="0"/>
        <c:axPos val="b"/>
        <c:numFmt formatCode="General" sourceLinked="1"/>
        <c:majorTickMark val="out"/>
        <c:minorTickMark val="none"/>
        <c:tickLblPos val="nextTo"/>
        <c:txPr>
          <a:bodyPr rot="-2700000"/>
          <a:lstStyle/>
          <a:p>
            <a:pPr>
              <a:defRPr>
                <a:solidFill>
                  <a:schemeClr val="tx1"/>
                </a:solidFill>
              </a:defRPr>
            </a:pPr>
            <a:endParaRPr lang="en-US"/>
          </a:p>
        </c:txPr>
        <c:crossAx val="155839872"/>
        <c:crosses val="autoZero"/>
        <c:auto val="1"/>
        <c:lblAlgn val="ctr"/>
        <c:lblOffset val="100"/>
        <c:tickLblSkip val="1"/>
        <c:noMultiLvlLbl val="0"/>
      </c:catAx>
      <c:valAx>
        <c:axId val="155839872"/>
        <c:scaling>
          <c:orientation val="minMax"/>
        </c:scaling>
        <c:delete val="0"/>
        <c:axPos val="l"/>
        <c:majorGridlines/>
        <c:numFmt formatCode="General" sourceLinked="1"/>
        <c:majorTickMark val="out"/>
        <c:minorTickMark val="none"/>
        <c:tickLblPos val="nextTo"/>
        <c:txPr>
          <a:bodyPr/>
          <a:lstStyle/>
          <a:p>
            <a:pPr>
              <a:defRPr>
                <a:solidFill>
                  <a:schemeClr val="tx1"/>
                </a:solidFill>
              </a:defRPr>
            </a:pPr>
            <a:endParaRPr lang="en-US"/>
          </a:p>
        </c:txPr>
        <c:crossAx val="155838336"/>
        <c:crosses val="autoZero"/>
        <c:crossBetween val="between"/>
      </c:valAx>
    </c:plotArea>
    <c:legend>
      <c:legendPos val="r"/>
      <c:layout>
        <c:manualLayout>
          <c:xMode val="edge"/>
          <c:yMode val="edge"/>
          <c:x val="0.20813180417665181"/>
          <c:y val="0.85033037426393365"/>
          <c:w val="0.59130457605842746"/>
          <c:h val="0.13809194885808485"/>
        </c:manualLayout>
      </c:layout>
      <c:overlay val="0"/>
      <c:txPr>
        <a:bodyPr/>
        <a:lstStyle/>
        <a:p>
          <a:pPr>
            <a:defRPr>
              <a:solidFill>
                <a:schemeClr val="tx1"/>
              </a:solidFill>
            </a:defRPr>
          </a:pPr>
          <a:endParaRPr lang="en-US"/>
        </a:p>
      </c:txPr>
    </c:legend>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49236900942939E-2"/>
          <c:y val="3.5816257014952647E-2"/>
          <c:w val="0.80184564213956011"/>
          <c:h val="0.7171385167161114"/>
        </c:manualLayout>
      </c:layout>
      <c:lineChart>
        <c:grouping val="standard"/>
        <c:varyColors val="0"/>
        <c:ser>
          <c:idx val="0"/>
          <c:order val="0"/>
          <c:tx>
            <c:strRef>
              <c:f>Sheet1!$B$1</c:f>
              <c:strCache>
                <c:ptCount val="1"/>
                <c:pt idx="0">
                  <c:v>U.S. exports to China</c:v>
                </c:pt>
              </c:strCache>
            </c:strRef>
          </c:tx>
          <c:spPr>
            <a:ln w="47625">
              <a:solidFill>
                <a:srgbClr val="00B0F0"/>
              </a:solidFill>
            </a:ln>
            <a:effectLst>
              <a:glow rad="101600">
                <a:schemeClr val="accent1">
                  <a:satMod val="175000"/>
                  <a:alpha val="40000"/>
                </a:schemeClr>
              </a:glow>
            </a:effectLst>
          </c:spPr>
          <c:marker>
            <c:symbol val="circle"/>
            <c:size val="5"/>
            <c:spPr>
              <a:solidFill>
                <a:srgbClr val="00B0F0"/>
              </a:solidFill>
              <a:ln w="19050">
                <a:noFill/>
              </a:ln>
              <a:effectLst>
                <a:glow rad="101600">
                  <a:schemeClr val="accent1">
                    <a:satMod val="175000"/>
                    <a:alpha val="40000"/>
                  </a:schemeClr>
                </a:glow>
              </a:effectLst>
              <a:scene3d>
                <a:camera prst="orthographicFront"/>
                <a:lightRig rig="threePt" dir="t"/>
              </a:scene3d>
              <a:sp3d>
                <a:bevelT/>
              </a:sp3d>
            </c:spPr>
          </c:marker>
          <c:cat>
            <c:numRef>
              <c:f>Sheet1!$A$2:$A$41</c:f>
              <c:numCache>
                <c:formatCode>General</c:formatCode>
                <c:ptCount val="4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numCache>
            </c:numRef>
          </c:cat>
          <c:val>
            <c:numRef>
              <c:f>Sheet1!$B$2:$B$41</c:f>
              <c:numCache>
                <c:formatCode>General</c:formatCode>
                <c:ptCount val="40"/>
                <c:pt idx="0">
                  <c:v>3.9</c:v>
                </c:pt>
                <c:pt idx="1">
                  <c:v>3.1</c:v>
                </c:pt>
                <c:pt idx="2">
                  <c:v>3.5</c:v>
                </c:pt>
                <c:pt idx="3">
                  <c:v>5</c:v>
                </c:pt>
                <c:pt idx="4">
                  <c:v>5.8</c:v>
                </c:pt>
                <c:pt idx="5">
                  <c:v>4.8</c:v>
                </c:pt>
                <c:pt idx="6">
                  <c:v>6.3</c:v>
                </c:pt>
                <c:pt idx="7">
                  <c:v>7.4</c:v>
                </c:pt>
                <c:pt idx="8">
                  <c:v>8.8000000000000007</c:v>
                </c:pt>
                <c:pt idx="9">
                  <c:v>9.3000000000000007</c:v>
                </c:pt>
                <c:pt idx="10">
                  <c:v>11.8</c:v>
                </c:pt>
                <c:pt idx="11">
                  <c:v>12</c:v>
                </c:pt>
                <c:pt idx="12">
                  <c:v>12.9</c:v>
                </c:pt>
                <c:pt idx="13">
                  <c:v>14.2</c:v>
                </c:pt>
                <c:pt idx="14">
                  <c:v>13.1</c:v>
                </c:pt>
                <c:pt idx="15">
                  <c:v>16.2</c:v>
                </c:pt>
                <c:pt idx="16">
                  <c:v>19.2</c:v>
                </c:pt>
                <c:pt idx="17">
                  <c:v>22.1</c:v>
                </c:pt>
                <c:pt idx="18">
                  <c:v>28.4</c:v>
                </c:pt>
                <c:pt idx="19">
                  <c:v>34.4</c:v>
                </c:pt>
                <c:pt idx="20">
                  <c:v>41.2</c:v>
                </c:pt>
                <c:pt idx="21">
                  <c:v>53.7</c:v>
                </c:pt>
                <c:pt idx="22">
                  <c:v>62.9</c:v>
                </c:pt>
                <c:pt idx="23">
                  <c:v>69.7</c:v>
                </c:pt>
                <c:pt idx="24">
                  <c:v>69.5</c:v>
                </c:pt>
                <c:pt idx="25">
                  <c:v>92</c:v>
                </c:pt>
                <c:pt idx="26">
                  <c:v>104</c:v>
                </c:pt>
                <c:pt idx="27">
                  <c:v>111</c:v>
                </c:pt>
                <c:pt idx="28">
                  <c:v>122</c:v>
                </c:pt>
                <c:pt idx="29">
                  <c:v>124</c:v>
                </c:pt>
                <c:pt idx="30">
                  <c:v>116</c:v>
                </c:pt>
                <c:pt idx="31">
                  <c:v>116</c:v>
                </c:pt>
                <c:pt idx="32">
                  <c:v>130</c:v>
                </c:pt>
                <c:pt idx="33">
                  <c:v>122</c:v>
                </c:pt>
                <c:pt idx="34">
                  <c:v>107</c:v>
                </c:pt>
                <c:pt idx="35">
                  <c:v>125</c:v>
                </c:pt>
                <c:pt idx="36">
                  <c:v>151</c:v>
                </c:pt>
                <c:pt idx="37">
                  <c:v>154</c:v>
                </c:pt>
                <c:pt idx="38">
                  <c:v>148</c:v>
                </c:pt>
                <c:pt idx="39">
                  <c:v>144</c:v>
                </c:pt>
              </c:numCache>
            </c:numRef>
          </c:val>
          <c:smooth val="0"/>
          <c:extLst>
            <c:ext xmlns:c16="http://schemas.microsoft.com/office/drawing/2014/chart" uri="{C3380CC4-5D6E-409C-BE32-E72D297353CC}">
              <c16:uniqueId val="{00000000-78DF-4A8B-A45A-EDA4986C4521}"/>
            </c:ext>
          </c:extLst>
        </c:ser>
        <c:ser>
          <c:idx val="1"/>
          <c:order val="1"/>
          <c:tx>
            <c:strRef>
              <c:f>Sheet1!$C$1</c:f>
              <c:strCache>
                <c:ptCount val="1"/>
                <c:pt idx="0">
                  <c:v>Chinese exports to U.S.</c:v>
                </c:pt>
              </c:strCache>
            </c:strRef>
          </c:tx>
          <c:spPr>
            <a:ln w="47625">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Sheet1!$A$2:$A$41</c:f>
              <c:numCache>
                <c:formatCode>General</c:formatCode>
                <c:ptCount val="4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numCache>
            </c:numRef>
          </c:cat>
          <c:val>
            <c:numRef>
              <c:f>Sheet1!$C$2:$C$41</c:f>
              <c:numCache>
                <c:formatCode>General</c:formatCode>
                <c:ptCount val="40"/>
                <c:pt idx="0">
                  <c:v>3.9</c:v>
                </c:pt>
                <c:pt idx="1">
                  <c:v>4.8</c:v>
                </c:pt>
                <c:pt idx="2">
                  <c:v>6.3</c:v>
                </c:pt>
                <c:pt idx="3">
                  <c:v>8.5</c:v>
                </c:pt>
                <c:pt idx="4">
                  <c:v>12</c:v>
                </c:pt>
                <c:pt idx="5">
                  <c:v>15.2</c:v>
                </c:pt>
                <c:pt idx="6">
                  <c:v>19</c:v>
                </c:pt>
                <c:pt idx="7">
                  <c:v>25.7</c:v>
                </c:pt>
                <c:pt idx="8">
                  <c:v>31.5</c:v>
                </c:pt>
                <c:pt idx="9">
                  <c:v>38.799999999999997</c:v>
                </c:pt>
                <c:pt idx="10">
                  <c:v>45.5</c:v>
                </c:pt>
                <c:pt idx="11">
                  <c:v>51.5</c:v>
                </c:pt>
                <c:pt idx="12">
                  <c:v>62.6</c:v>
                </c:pt>
                <c:pt idx="13">
                  <c:v>71.099999999999994</c:v>
                </c:pt>
                <c:pt idx="14">
                  <c:v>81.8</c:v>
                </c:pt>
                <c:pt idx="15">
                  <c:v>100</c:v>
                </c:pt>
                <c:pt idx="16">
                  <c:v>102</c:v>
                </c:pt>
                <c:pt idx="17">
                  <c:v>125</c:v>
                </c:pt>
                <c:pt idx="18">
                  <c:v>152</c:v>
                </c:pt>
                <c:pt idx="19">
                  <c:v>197</c:v>
                </c:pt>
                <c:pt idx="20">
                  <c:v>243</c:v>
                </c:pt>
                <c:pt idx="21">
                  <c:v>288</c:v>
                </c:pt>
                <c:pt idx="22">
                  <c:v>321</c:v>
                </c:pt>
                <c:pt idx="23">
                  <c:v>338</c:v>
                </c:pt>
                <c:pt idx="24">
                  <c:v>296</c:v>
                </c:pt>
                <c:pt idx="25">
                  <c:v>365</c:v>
                </c:pt>
                <c:pt idx="26">
                  <c:v>399</c:v>
                </c:pt>
                <c:pt idx="27">
                  <c:v>426</c:v>
                </c:pt>
                <c:pt idx="28">
                  <c:v>440</c:v>
                </c:pt>
                <c:pt idx="29">
                  <c:v>467</c:v>
                </c:pt>
                <c:pt idx="30">
                  <c:v>484</c:v>
                </c:pt>
                <c:pt idx="31">
                  <c:v>463</c:v>
                </c:pt>
                <c:pt idx="32">
                  <c:v>506</c:v>
                </c:pt>
                <c:pt idx="33">
                  <c:v>536</c:v>
                </c:pt>
                <c:pt idx="34">
                  <c:v>452</c:v>
                </c:pt>
                <c:pt idx="35">
                  <c:v>435</c:v>
                </c:pt>
                <c:pt idx="36">
                  <c:v>506</c:v>
                </c:pt>
                <c:pt idx="37">
                  <c:v>536</c:v>
                </c:pt>
                <c:pt idx="38">
                  <c:v>427</c:v>
                </c:pt>
                <c:pt idx="39">
                  <c:v>439</c:v>
                </c:pt>
              </c:numCache>
            </c:numRef>
          </c:val>
          <c:smooth val="0"/>
          <c:extLst>
            <c:ext xmlns:c16="http://schemas.microsoft.com/office/drawing/2014/chart" uri="{C3380CC4-5D6E-409C-BE32-E72D297353CC}">
              <c16:uniqueId val="{00000001-78DF-4A8B-A45A-EDA4986C4521}"/>
            </c:ext>
          </c:extLst>
        </c:ser>
        <c:dLbls>
          <c:showLegendKey val="0"/>
          <c:showVal val="0"/>
          <c:showCatName val="0"/>
          <c:showSerName val="0"/>
          <c:showPercent val="0"/>
          <c:showBubbleSize val="0"/>
        </c:dLbls>
        <c:marker val="1"/>
        <c:smooth val="0"/>
        <c:axId val="202578176"/>
        <c:axId val="202579968"/>
      </c:lineChart>
      <c:catAx>
        <c:axId val="202578176"/>
        <c:scaling>
          <c:orientation val="minMax"/>
        </c:scaling>
        <c:delete val="0"/>
        <c:axPos val="b"/>
        <c:numFmt formatCode="General" sourceLinked="1"/>
        <c:majorTickMark val="out"/>
        <c:minorTickMark val="none"/>
        <c:tickLblPos val="nextTo"/>
        <c:txPr>
          <a:bodyPr rot="-2700000"/>
          <a:lstStyle/>
          <a:p>
            <a:pPr>
              <a:defRPr b="1">
                <a:solidFill>
                  <a:schemeClr val="tx1"/>
                </a:solidFill>
              </a:defRPr>
            </a:pPr>
            <a:endParaRPr lang="en-US"/>
          </a:p>
        </c:txPr>
        <c:crossAx val="202579968"/>
        <c:crosses val="autoZero"/>
        <c:auto val="1"/>
        <c:lblAlgn val="ctr"/>
        <c:lblOffset val="100"/>
        <c:noMultiLvlLbl val="0"/>
      </c:catAx>
      <c:valAx>
        <c:axId val="202579968"/>
        <c:scaling>
          <c:orientation val="minMax"/>
        </c:scaling>
        <c:delete val="0"/>
        <c:axPos val="l"/>
        <c:majorGridlines/>
        <c:numFmt formatCode="General" sourceLinked="1"/>
        <c:majorTickMark val="out"/>
        <c:minorTickMark val="none"/>
        <c:tickLblPos val="nextTo"/>
        <c:txPr>
          <a:bodyPr/>
          <a:lstStyle/>
          <a:p>
            <a:pPr>
              <a:defRPr b="1">
                <a:solidFill>
                  <a:schemeClr val="tx1"/>
                </a:solidFill>
              </a:defRPr>
            </a:pPr>
            <a:endParaRPr lang="en-US"/>
          </a:p>
        </c:txPr>
        <c:crossAx val="202578176"/>
        <c:crosses val="autoZero"/>
        <c:crossBetween val="between"/>
      </c:valAx>
    </c:plotArea>
    <c:legend>
      <c:legendPos val="r"/>
      <c:layout>
        <c:manualLayout>
          <c:xMode val="edge"/>
          <c:yMode val="edge"/>
          <c:x val="0.2539703819350167"/>
          <c:y val="0.84693758751602144"/>
          <c:w val="0.56440978821612819"/>
          <c:h val="0.14904315816546307"/>
        </c:manualLayout>
      </c:layout>
      <c:overlay val="0"/>
      <c:txPr>
        <a:bodyPr/>
        <a:lstStyle/>
        <a:p>
          <a:pPr>
            <a:defRPr b="1">
              <a:solidFill>
                <a:schemeClr val="tx1"/>
              </a:solidFill>
            </a:defRPr>
          </a:pPr>
          <a:endParaRPr lang="en-US"/>
        </a:p>
      </c:txPr>
    </c:legend>
    <c:plotVisOnly val="1"/>
    <c:dispBlanksAs val="gap"/>
    <c:showDLblsOverMax val="0"/>
  </c:chart>
  <c:txPr>
    <a:bodyPr/>
    <a:lstStyle/>
    <a:p>
      <a:pPr>
        <a:defRPr sz="1800">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7.2820371137818293E-2"/>
          <c:y val="4.1999238615074846E-2"/>
          <c:w val="0.77466680012456057"/>
          <c:h val="0.91600152276985025"/>
        </c:manualLayout>
      </c:layout>
      <c:lineChart>
        <c:grouping val="standard"/>
        <c:varyColors val="0"/>
        <c:ser>
          <c:idx val="0"/>
          <c:order val="0"/>
          <c:tx>
            <c:strRef>
              <c:f>Sheet1!$B$1</c:f>
              <c:strCache>
                <c:ptCount val="1"/>
                <c:pt idx="0">
                  <c:v>Total trade</c:v>
                </c:pt>
              </c:strCache>
            </c:strRef>
          </c:tx>
          <c:spPr>
            <a:ln w="47625">
              <a:solidFill>
                <a:srgbClr val="FFFF00"/>
              </a:solidFill>
            </a:ln>
            <a:effectLst>
              <a:glow rad="101600">
                <a:srgbClr val="FFFF00">
                  <a:alpha val="40000"/>
                </a:srgbClr>
              </a:glow>
            </a:effectLst>
          </c:spPr>
          <c:marker>
            <c:symbol val="diamond"/>
            <c:size val="5"/>
            <c:spPr>
              <a:solidFill>
                <a:srgbClr val="FFFF00"/>
              </a:solidFill>
              <a:ln w="19050">
                <a:noFill/>
              </a:ln>
              <a:effectLst>
                <a:glow rad="101600">
                  <a:srgbClr val="FFFF00">
                    <a:alpha val="40000"/>
                  </a:srgbClr>
                </a:glow>
              </a:effectLst>
              <a:scene3d>
                <a:camera prst="orthographicFront"/>
                <a:lightRig rig="threePt" dir="t"/>
              </a:scene3d>
              <a:sp3d>
                <a:bevelT/>
              </a:sp3d>
            </c:spPr>
          </c:marker>
          <c:cat>
            <c:numRef>
              <c:f>Sheet1!$A$2:$A$41</c:f>
              <c:numCache>
                <c:formatCode>General</c:formatCode>
                <c:ptCount val="4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numCache>
            </c:numRef>
          </c:cat>
          <c:val>
            <c:numRef>
              <c:f>Sheet1!$B$2:$B$41</c:f>
              <c:numCache>
                <c:formatCode>General</c:formatCode>
                <c:ptCount val="40"/>
                <c:pt idx="0">
                  <c:v>7.7</c:v>
                </c:pt>
                <c:pt idx="1">
                  <c:v>7.9</c:v>
                </c:pt>
                <c:pt idx="2">
                  <c:v>9.8000000000000007</c:v>
                </c:pt>
                <c:pt idx="3">
                  <c:v>13.5</c:v>
                </c:pt>
                <c:pt idx="4">
                  <c:v>17.7</c:v>
                </c:pt>
                <c:pt idx="5">
                  <c:v>20</c:v>
                </c:pt>
                <c:pt idx="6">
                  <c:v>25.2</c:v>
                </c:pt>
                <c:pt idx="7">
                  <c:v>33.1</c:v>
                </c:pt>
                <c:pt idx="8">
                  <c:v>40.299999999999997</c:v>
                </c:pt>
                <c:pt idx="9">
                  <c:v>48.1</c:v>
                </c:pt>
                <c:pt idx="10">
                  <c:v>57.3</c:v>
                </c:pt>
                <c:pt idx="11">
                  <c:v>63.5</c:v>
                </c:pt>
                <c:pt idx="12">
                  <c:v>75.400000000000006</c:v>
                </c:pt>
                <c:pt idx="13">
                  <c:v>85.4</c:v>
                </c:pt>
                <c:pt idx="14">
                  <c:v>94.9</c:v>
                </c:pt>
                <c:pt idx="15">
                  <c:v>116</c:v>
                </c:pt>
                <c:pt idx="16">
                  <c:v>121</c:v>
                </c:pt>
                <c:pt idx="17">
                  <c:v>147</c:v>
                </c:pt>
                <c:pt idx="18">
                  <c:v>180</c:v>
                </c:pt>
                <c:pt idx="19">
                  <c:v>231</c:v>
                </c:pt>
                <c:pt idx="20">
                  <c:v>284</c:v>
                </c:pt>
                <c:pt idx="21">
                  <c:v>341</c:v>
                </c:pt>
                <c:pt idx="22">
                  <c:v>384</c:v>
                </c:pt>
                <c:pt idx="23">
                  <c:v>408</c:v>
                </c:pt>
                <c:pt idx="24">
                  <c:v>366</c:v>
                </c:pt>
                <c:pt idx="25">
                  <c:v>457</c:v>
                </c:pt>
                <c:pt idx="26">
                  <c:v>503</c:v>
                </c:pt>
                <c:pt idx="27">
                  <c:v>536</c:v>
                </c:pt>
                <c:pt idx="28">
                  <c:v>562</c:v>
                </c:pt>
                <c:pt idx="29">
                  <c:v>591</c:v>
                </c:pt>
                <c:pt idx="30">
                  <c:v>600</c:v>
                </c:pt>
                <c:pt idx="31">
                  <c:v>579</c:v>
                </c:pt>
                <c:pt idx="32">
                  <c:v>636</c:v>
                </c:pt>
                <c:pt idx="33">
                  <c:v>675</c:v>
                </c:pt>
                <c:pt idx="34">
                  <c:v>559</c:v>
                </c:pt>
                <c:pt idx="35">
                  <c:v>560</c:v>
                </c:pt>
                <c:pt idx="36">
                  <c:v>657</c:v>
                </c:pt>
                <c:pt idx="37">
                  <c:v>690</c:v>
                </c:pt>
                <c:pt idx="38">
                  <c:v>575</c:v>
                </c:pt>
                <c:pt idx="39">
                  <c:v>583</c:v>
                </c:pt>
              </c:numCache>
            </c:numRef>
          </c:val>
          <c:smooth val="0"/>
          <c:extLst>
            <c:ext xmlns:c16="http://schemas.microsoft.com/office/drawing/2014/chart" uri="{C3380CC4-5D6E-409C-BE32-E72D297353CC}">
              <c16:uniqueId val="{00000000-3C35-47BA-A45F-52E32E4AC524}"/>
            </c:ext>
          </c:extLst>
        </c:ser>
        <c:ser>
          <c:idx val="1"/>
          <c:order val="1"/>
          <c:tx>
            <c:strRef>
              <c:f>Sheet1!$C$1</c:f>
              <c:strCache>
                <c:ptCount val="1"/>
                <c:pt idx="0">
                  <c:v>U.S. trade deficit</c:v>
                </c:pt>
              </c:strCache>
            </c:strRef>
          </c:tx>
          <c:spPr>
            <a:ln w="47625">
              <a:solidFill>
                <a:srgbClr val="FF0000"/>
              </a:solidFill>
            </a:ln>
            <a:effectLst>
              <a:glow rad="101600">
                <a:srgbClr val="FF0000">
                  <a:alpha val="40000"/>
                </a:srgbClr>
              </a:glow>
            </a:effectLst>
          </c:spPr>
          <c:marker>
            <c:symbol val="triangle"/>
            <c:size val="5"/>
            <c:spPr>
              <a:solidFill>
                <a:srgbClr val="FFFF00"/>
              </a:solidFill>
              <a:ln w="19050">
                <a:noFill/>
              </a:ln>
              <a:effectLst>
                <a:glow rad="101600">
                  <a:srgbClr val="FF0000">
                    <a:alpha val="40000"/>
                  </a:srgbClr>
                </a:glow>
              </a:effectLst>
              <a:scene3d>
                <a:camera prst="orthographicFront"/>
                <a:lightRig rig="threePt" dir="t"/>
              </a:scene3d>
              <a:sp3d>
                <a:bevelT/>
              </a:sp3d>
            </c:spPr>
          </c:marker>
          <c:cat>
            <c:numRef>
              <c:f>Sheet1!$A$2:$A$41</c:f>
              <c:numCache>
                <c:formatCode>General</c:formatCode>
                <c:ptCount val="4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numCache>
            </c:numRef>
          </c:cat>
          <c:val>
            <c:numRef>
              <c:f>Sheet1!$C$2:$C$41</c:f>
              <c:numCache>
                <c:formatCode>General</c:formatCode>
                <c:ptCount val="40"/>
                <c:pt idx="0">
                  <c:v>-6.0000000000000001E-3</c:v>
                </c:pt>
                <c:pt idx="1">
                  <c:v>-1.6</c:v>
                </c:pt>
                <c:pt idx="2">
                  <c:v>-2.8</c:v>
                </c:pt>
                <c:pt idx="3">
                  <c:v>-3.5</c:v>
                </c:pt>
                <c:pt idx="4">
                  <c:v>-6.2</c:v>
                </c:pt>
                <c:pt idx="5">
                  <c:v>-10.4</c:v>
                </c:pt>
                <c:pt idx="6">
                  <c:v>-12.7</c:v>
                </c:pt>
                <c:pt idx="7">
                  <c:v>-18.3</c:v>
                </c:pt>
                <c:pt idx="8">
                  <c:v>-22.8</c:v>
                </c:pt>
                <c:pt idx="9">
                  <c:v>-29.5</c:v>
                </c:pt>
                <c:pt idx="10">
                  <c:v>-33.799999999999997</c:v>
                </c:pt>
                <c:pt idx="11">
                  <c:v>-39.5</c:v>
                </c:pt>
                <c:pt idx="12">
                  <c:v>-49.7</c:v>
                </c:pt>
                <c:pt idx="13">
                  <c:v>-57</c:v>
                </c:pt>
                <c:pt idx="14">
                  <c:v>-68.7</c:v>
                </c:pt>
                <c:pt idx="15">
                  <c:v>-83.8</c:v>
                </c:pt>
                <c:pt idx="16">
                  <c:v>-83.1</c:v>
                </c:pt>
                <c:pt idx="17">
                  <c:v>-103</c:v>
                </c:pt>
                <c:pt idx="18">
                  <c:v>-124</c:v>
                </c:pt>
                <c:pt idx="19">
                  <c:v>-162</c:v>
                </c:pt>
                <c:pt idx="20">
                  <c:v>-202</c:v>
                </c:pt>
                <c:pt idx="21">
                  <c:v>-234</c:v>
                </c:pt>
                <c:pt idx="22">
                  <c:v>-358</c:v>
                </c:pt>
                <c:pt idx="23">
                  <c:v>-268</c:v>
                </c:pt>
                <c:pt idx="24">
                  <c:v>-226</c:v>
                </c:pt>
                <c:pt idx="25">
                  <c:v>-273</c:v>
                </c:pt>
                <c:pt idx="26">
                  <c:v>-295</c:v>
                </c:pt>
                <c:pt idx="27">
                  <c:v>-315</c:v>
                </c:pt>
                <c:pt idx="28">
                  <c:v>-318</c:v>
                </c:pt>
                <c:pt idx="29">
                  <c:v>-343</c:v>
                </c:pt>
                <c:pt idx="30">
                  <c:v>-368</c:v>
                </c:pt>
                <c:pt idx="31">
                  <c:v>-347</c:v>
                </c:pt>
                <c:pt idx="32">
                  <c:v>-375</c:v>
                </c:pt>
                <c:pt idx="33">
                  <c:v>-418</c:v>
                </c:pt>
                <c:pt idx="34">
                  <c:v>-346</c:v>
                </c:pt>
                <c:pt idx="35">
                  <c:v>-311</c:v>
                </c:pt>
                <c:pt idx="36">
                  <c:v>-355</c:v>
                </c:pt>
                <c:pt idx="37">
                  <c:v>-382</c:v>
                </c:pt>
                <c:pt idx="38">
                  <c:v>-279</c:v>
                </c:pt>
                <c:pt idx="39">
                  <c:v>-295</c:v>
                </c:pt>
              </c:numCache>
            </c:numRef>
          </c:val>
          <c:smooth val="0"/>
          <c:extLst>
            <c:ext xmlns:c16="http://schemas.microsoft.com/office/drawing/2014/chart" uri="{C3380CC4-5D6E-409C-BE32-E72D297353CC}">
              <c16:uniqueId val="{00000001-3C35-47BA-A45F-52E32E4AC524}"/>
            </c:ext>
          </c:extLst>
        </c:ser>
        <c:dLbls>
          <c:showLegendKey val="0"/>
          <c:showVal val="0"/>
          <c:showCatName val="0"/>
          <c:showSerName val="0"/>
          <c:showPercent val="0"/>
          <c:showBubbleSize val="0"/>
        </c:dLbls>
        <c:marker val="1"/>
        <c:smooth val="0"/>
        <c:axId val="202628480"/>
        <c:axId val="202634368"/>
      </c:lineChart>
      <c:catAx>
        <c:axId val="202628480"/>
        <c:scaling>
          <c:orientation val="minMax"/>
        </c:scaling>
        <c:delete val="0"/>
        <c:axPos val="b"/>
        <c:numFmt formatCode="0" sourceLinked="0"/>
        <c:majorTickMark val="out"/>
        <c:minorTickMark val="none"/>
        <c:tickLblPos val="nextTo"/>
        <c:txPr>
          <a:bodyPr rot="-2700000"/>
          <a:lstStyle/>
          <a:p>
            <a:pPr>
              <a:defRPr sz="1200" b="0" i="0">
                <a:solidFill>
                  <a:schemeClr val="tx1"/>
                </a:solidFill>
              </a:defRPr>
            </a:pPr>
            <a:endParaRPr lang="en-US"/>
          </a:p>
        </c:txPr>
        <c:crossAx val="202634368"/>
        <c:crosses val="autoZero"/>
        <c:auto val="1"/>
        <c:lblAlgn val="ctr"/>
        <c:lblOffset val="100"/>
        <c:tickLblSkip val="1"/>
        <c:noMultiLvlLbl val="0"/>
      </c:catAx>
      <c:valAx>
        <c:axId val="202634368"/>
        <c:scaling>
          <c:orientation val="minMax"/>
        </c:scaling>
        <c:delete val="0"/>
        <c:axPos val="l"/>
        <c:majorGridlines/>
        <c:numFmt formatCode="General" sourceLinked="1"/>
        <c:majorTickMark val="out"/>
        <c:minorTickMark val="none"/>
        <c:tickLblPos val="nextTo"/>
        <c:txPr>
          <a:bodyPr/>
          <a:lstStyle/>
          <a:p>
            <a:pPr>
              <a:defRPr>
                <a:solidFill>
                  <a:schemeClr val="tx1"/>
                </a:solidFill>
              </a:defRPr>
            </a:pPr>
            <a:endParaRPr lang="en-US"/>
          </a:p>
        </c:txPr>
        <c:crossAx val="202628480"/>
        <c:crosses val="autoZero"/>
        <c:crossBetween val="between"/>
      </c:valAx>
      <c:spPr>
        <a:ln w="19050"/>
      </c:spPr>
    </c:plotArea>
    <c:legend>
      <c:legendPos val="r"/>
      <c:legendEntry>
        <c:idx val="0"/>
        <c:txPr>
          <a:bodyPr/>
          <a:lstStyle/>
          <a:p>
            <a:pPr>
              <a:defRPr sz="1400">
                <a:solidFill>
                  <a:schemeClr val="tx1"/>
                </a:solidFill>
              </a:defRPr>
            </a:pPr>
            <a:endParaRPr lang="en-US"/>
          </a:p>
        </c:txPr>
      </c:legendEntry>
      <c:legendEntry>
        <c:idx val="1"/>
        <c:txPr>
          <a:bodyPr/>
          <a:lstStyle/>
          <a:p>
            <a:pPr>
              <a:defRPr sz="1400">
                <a:solidFill>
                  <a:schemeClr val="tx1"/>
                </a:solidFill>
              </a:defRPr>
            </a:pPr>
            <a:endParaRPr lang="en-US"/>
          </a:p>
        </c:txPr>
      </c:legendEntry>
      <c:layout>
        <c:manualLayout>
          <c:xMode val="edge"/>
          <c:yMode val="edge"/>
          <c:x val="0.83289577289680905"/>
          <c:y val="0.25375594100084342"/>
          <c:w val="0.16418646682322605"/>
          <c:h val="0.4055008845631306"/>
        </c:manualLayout>
      </c:layout>
      <c:overlay val="0"/>
      <c:txPr>
        <a:bodyPr/>
        <a:lstStyle/>
        <a:p>
          <a:pPr>
            <a:defRPr sz="1400">
              <a:solidFill>
                <a:schemeClr val="tx1"/>
              </a:solidFill>
            </a:defRPr>
          </a:pPr>
          <a:endParaRPr lang="en-US"/>
        </a:p>
      </c:txPr>
    </c:legend>
    <c:plotVisOnly val="1"/>
    <c:dispBlanksAs val="gap"/>
    <c:showDLblsOverMax val="0"/>
  </c:chart>
  <c:txPr>
    <a:bodyPr/>
    <a:lstStyle/>
    <a:p>
      <a:pPr>
        <a:defRPr sz="1800"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6.1983267699152036E-2"/>
          <c:y val="4.4861391929187228E-2"/>
          <c:w val="0.76414839298972714"/>
          <c:h val="0.80993989566419344"/>
        </c:manualLayout>
      </c:layout>
      <c:lineChart>
        <c:grouping val="standard"/>
        <c:varyColors val="0"/>
        <c:ser>
          <c:idx val="0"/>
          <c:order val="0"/>
          <c:tx>
            <c:strRef>
              <c:f>Sheet1!$B$1</c:f>
              <c:strCache>
                <c:ptCount val="1"/>
                <c:pt idx="0">
                  <c:v>yuan/dollar</c:v>
                </c:pt>
              </c:strCache>
            </c:strRef>
          </c:tx>
          <c:spPr>
            <a:ln w="47625">
              <a:solidFill>
                <a:srgbClr val="E905B8"/>
              </a:solidFill>
            </a:ln>
            <a:effectLst>
              <a:glow rad="101600">
                <a:srgbClr val="E905B8">
                  <a:alpha val="40000"/>
                </a:srgbClr>
              </a:glow>
            </a:effectLst>
          </c:spPr>
          <c:marker>
            <c:symbol val="square"/>
            <c:size val="5"/>
            <c:spPr>
              <a:solidFill>
                <a:srgbClr val="E905B8"/>
              </a:solidFill>
              <a:ln w="19050">
                <a:noFill/>
              </a:ln>
              <a:effectLst>
                <a:glow rad="101600">
                  <a:srgbClr val="E905B8">
                    <a:alpha val="40000"/>
                  </a:srgbClr>
                </a:glow>
              </a:effectLst>
              <a:scene3d>
                <a:camera prst="orthographicFront"/>
                <a:lightRig rig="threePt" dir="t"/>
              </a:scene3d>
              <a:sp3d>
                <a:bevelT/>
              </a:sp3d>
            </c:spPr>
          </c:marker>
          <c:cat>
            <c:numRef>
              <c:f>Sheet1!$A$2:$A$41</c:f>
              <c:numCache>
                <c:formatCode>General</c:formatCode>
                <c:ptCount val="40"/>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pt idx="36">
                  <c:v>2022</c:v>
                </c:pt>
                <c:pt idx="37">
                  <c:v>2023</c:v>
                </c:pt>
                <c:pt idx="38">
                  <c:v>2024</c:v>
                </c:pt>
                <c:pt idx="39">
                  <c:v>2025</c:v>
                </c:pt>
              </c:numCache>
            </c:numRef>
          </c:cat>
          <c:val>
            <c:numRef>
              <c:f>Sheet1!$B$2:$B$41</c:f>
              <c:numCache>
                <c:formatCode>General</c:formatCode>
                <c:ptCount val="40"/>
                <c:pt idx="0">
                  <c:v>3.45</c:v>
                </c:pt>
                <c:pt idx="1">
                  <c:v>3.72</c:v>
                </c:pt>
                <c:pt idx="2">
                  <c:v>3.72</c:v>
                </c:pt>
                <c:pt idx="3">
                  <c:v>3.77</c:v>
                </c:pt>
                <c:pt idx="4">
                  <c:v>4.78</c:v>
                </c:pt>
                <c:pt idx="5">
                  <c:v>5.32</c:v>
                </c:pt>
                <c:pt idx="6">
                  <c:v>5.51</c:v>
                </c:pt>
                <c:pt idx="7">
                  <c:v>5.76</c:v>
                </c:pt>
                <c:pt idx="8">
                  <c:v>8.6199999999999992</c:v>
                </c:pt>
                <c:pt idx="9">
                  <c:v>8.35</c:v>
                </c:pt>
                <c:pt idx="10">
                  <c:v>8.31</c:v>
                </c:pt>
                <c:pt idx="11">
                  <c:v>8.2899999999999991</c:v>
                </c:pt>
                <c:pt idx="12">
                  <c:v>8.2799999999999994</c:v>
                </c:pt>
                <c:pt idx="13">
                  <c:v>8.2799999999999994</c:v>
                </c:pt>
                <c:pt idx="14">
                  <c:v>8.2799999999999994</c:v>
                </c:pt>
                <c:pt idx="15">
                  <c:v>8.2799999999999994</c:v>
                </c:pt>
                <c:pt idx="16">
                  <c:v>8.2799999999999994</c:v>
                </c:pt>
                <c:pt idx="17">
                  <c:v>8.2799999999999994</c:v>
                </c:pt>
                <c:pt idx="18">
                  <c:v>8.2799999999999994</c:v>
                </c:pt>
                <c:pt idx="19">
                  <c:v>8.19</c:v>
                </c:pt>
                <c:pt idx="20">
                  <c:v>7.97</c:v>
                </c:pt>
                <c:pt idx="21">
                  <c:v>7.6</c:v>
                </c:pt>
                <c:pt idx="22">
                  <c:v>6.95</c:v>
                </c:pt>
                <c:pt idx="23">
                  <c:v>6.83</c:v>
                </c:pt>
                <c:pt idx="24">
                  <c:v>6.77</c:v>
                </c:pt>
                <c:pt idx="25">
                  <c:v>6.46</c:v>
                </c:pt>
                <c:pt idx="26">
                  <c:v>6.31</c:v>
                </c:pt>
                <c:pt idx="27">
                  <c:v>6.19</c:v>
                </c:pt>
                <c:pt idx="28">
                  <c:v>6.46</c:v>
                </c:pt>
                <c:pt idx="29">
                  <c:v>6.35</c:v>
                </c:pt>
                <c:pt idx="30">
                  <c:v>6.9</c:v>
                </c:pt>
                <c:pt idx="31">
                  <c:v>6.6</c:v>
                </c:pt>
                <c:pt idx="32">
                  <c:v>6.9</c:v>
                </c:pt>
                <c:pt idx="33">
                  <c:v>6.9</c:v>
                </c:pt>
                <c:pt idx="34">
                  <c:v>7</c:v>
                </c:pt>
                <c:pt idx="35">
                  <c:v>6.4</c:v>
                </c:pt>
                <c:pt idx="36">
                  <c:v>6.5</c:v>
                </c:pt>
                <c:pt idx="37">
                  <c:v>7.3</c:v>
                </c:pt>
                <c:pt idx="38">
                  <c:v>7.3</c:v>
                </c:pt>
                <c:pt idx="39">
                  <c:v>7.2</c:v>
                </c:pt>
              </c:numCache>
            </c:numRef>
          </c:val>
          <c:smooth val="0"/>
          <c:extLst>
            <c:ext xmlns:c16="http://schemas.microsoft.com/office/drawing/2014/chart" uri="{C3380CC4-5D6E-409C-BE32-E72D297353CC}">
              <c16:uniqueId val="{00000000-8A2C-4301-A0C5-7D62D1B17C95}"/>
            </c:ext>
          </c:extLst>
        </c:ser>
        <c:dLbls>
          <c:showLegendKey val="0"/>
          <c:showVal val="0"/>
          <c:showCatName val="0"/>
          <c:showSerName val="0"/>
          <c:showPercent val="0"/>
          <c:showBubbleSize val="0"/>
        </c:dLbls>
        <c:marker val="1"/>
        <c:smooth val="0"/>
        <c:axId val="236065920"/>
        <c:axId val="236067456"/>
      </c:lineChart>
      <c:catAx>
        <c:axId val="236065920"/>
        <c:scaling>
          <c:orientation val="minMax"/>
        </c:scaling>
        <c:delete val="0"/>
        <c:axPos val="b"/>
        <c:numFmt formatCode="0" sourceLinked="0"/>
        <c:majorTickMark val="out"/>
        <c:minorTickMark val="none"/>
        <c:tickLblPos val="nextTo"/>
        <c:txPr>
          <a:bodyPr rot="-2700000"/>
          <a:lstStyle/>
          <a:p>
            <a:pPr>
              <a:defRPr sz="1200">
                <a:solidFill>
                  <a:schemeClr val="tx1"/>
                </a:solidFill>
              </a:defRPr>
            </a:pPr>
            <a:endParaRPr lang="en-US"/>
          </a:p>
        </c:txPr>
        <c:crossAx val="236067456"/>
        <c:crosses val="autoZero"/>
        <c:auto val="1"/>
        <c:lblAlgn val="ctr"/>
        <c:lblOffset val="100"/>
        <c:tickLblSkip val="1"/>
        <c:noMultiLvlLbl val="0"/>
      </c:catAx>
      <c:valAx>
        <c:axId val="236067456"/>
        <c:scaling>
          <c:orientation val="minMax"/>
        </c:scaling>
        <c:delete val="0"/>
        <c:axPos val="l"/>
        <c:majorGridlines/>
        <c:numFmt formatCode="General" sourceLinked="1"/>
        <c:majorTickMark val="out"/>
        <c:minorTickMark val="none"/>
        <c:tickLblPos val="nextTo"/>
        <c:txPr>
          <a:bodyPr/>
          <a:lstStyle/>
          <a:p>
            <a:pPr>
              <a:defRPr>
                <a:solidFill>
                  <a:schemeClr val="tx1"/>
                </a:solidFill>
              </a:defRPr>
            </a:pPr>
            <a:endParaRPr lang="en-US"/>
          </a:p>
        </c:txPr>
        <c:crossAx val="236065920"/>
        <c:crosses val="autoZero"/>
        <c:crossBetween val="between"/>
      </c:valAx>
    </c:plotArea>
    <c:legend>
      <c:legendPos val="r"/>
      <c:layout>
        <c:manualLayout>
          <c:xMode val="edge"/>
          <c:yMode val="edge"/>
          <c:x val="0.82844644874409135"/>
          <c:y val="0.41896851565070248"/>
          <c:w val="0.1715535512559086"/>
          <c:h val="8.0688021532655044E-2"/>
        </c:manualLayout>
      </c:layout>
      <c:overlay val="0"/>
      <c:txPr>
        <a:bodyPr/>
        <a:lstStyle/>
        <a:p>
          <a:pPr>
            <a:defRPr>
              <a:solidFill>
                <a:schemeClr val="tx1"/>
              </a:solidFill>
            </a:defRPr>
          </a:pPr>
          <a:endParaRPr lang="en-US"/>
        </a:p>
      </c:txPr>
    </c:legend>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US to China</c:v>
                </c:pt>
              </c:strCache>
            </c:strRef>
          </c:tx>
          <c:spPr>
            <a:ln w="47625">
              <a:solidFill>
                <a:srgbClr val="00B0F0"/>
              </a:solidFill>
            </a:ln>
            <a:effectLst>
              <a:glow rad="101600">
                <a:srgbClr val="0070C0">
                  <a:alpha val="40000"/>
                </a:srgbClr>
              </a:glow>
            </a:effectLst>
          </c:spPr>
          <c:marker>
            <c:symbol val="squar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Sheet1!$A$16:$A$35</c:f>
              <c:numCache>
                <c:formatCode>General</c:formatCod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numCache>
            </c:numRef>
          </c:cat>
          <c:val>
            <c:numRef>
              <c:f>Sheet1!$B$16:$B$35</c:f>
              <c:numCache>
                <c:formatCode>General</c:formatCode>
                <c:ptCount val="20"/>
                <c:pt idx="0">
                  <c:v>8.4</c:v>
                </c:pt>
                <c:pt idx="1">
                  <c:v>15.6</c:v>
                </c:pt>
                <c:pt idx="2">
                  <c:v>15.2</c:v>
                </c:pt>
                <c:pt idx="3">
                  <c:v>14.8</c:v>
                </c:pt>
                <c:pt idx="4">
                  <c:v>20</c:v>
                </c:pt>
                <c:pt idx="5">
                  <c:v>9.9</c:v>
                </c:pt>
                <c:pt idx="6">
                  <c:v>12.6</c:v>
                </c:pt>
                <c:pt idx="7">
                  <c:v>13.5</c:v>
                </c:pt>
                <c:pt idx="8">
                  <c:v>15.4</c:v>
                </c:pt>
                <c:pt idx="9">
                  <c:v>14.7</c:v>
                </c:pt>
                <c:pt idx="10">
                  <c:v>14.7</c:v>
                </c:pt>
                <c:pt idx="11">
                  <c:v>13.9</c:v>
                </c:pt>
                <c:pt idx="12">
                  <c:v>14</c:v>
                </c:pt>
                <c:pt idx="13">
                  <c:v>14.2</c:v>
                </c:pt>
                <c:pt idx="14">
                  <c:v>12.9</c:v>
                </c:pt>
                <c:pt idx="15">
                  <c:v>14.1</c:v>
                </c:pt>
                <c:pt idx="16">
                  <c:v>8.6999999999999993</c:v>
                </c:pt>
                <c:pt idx="17">
                  <c:v>0</c:v>
                </c:pt>
                <c:pt idx="18">
                  <c:v>8</c:v>
                </c:pt>
                <c:pt idx="19">
                  <c:v>5</c:v>
                </c:pt>
              </c:numCache>
            </c:numRef>
          </c:val>
          <c:smooth val="0"/>
          <c:extLst>
            <c:ext xmlns:c16="http://schemas.microsoft.com/office/drawing/2014/chart" uri="{C3380CC4-5D6E-409C-BE32-E72D297353CC}">
              <c16:uniqueId val="{00000000-6DA8-4A02-BA51-5DE18B49197E}"/>
            </c:ext>
          </c:extLst>
        </c:ser>
        <c:ser>
          <c:idx val="1"/>
          <c:order val="1"/>
          <c:tx>
            <c:strRef>
              <c:f>Sheet1!$C$1</c:f>
              <c:strCache>
                <c:ptCount val="1"/>
                <c:pt idx="0">
                  <c:v>China to US</c:v>
                </c:pt>
              </c:strCache>
            </c:strRef>
          </c:tx>
          <c:spPr>
            <a:ln w="47625">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Sheet1!$A$16:$A$35</c:f>
              <c:numCache>
                <c:formatCode>General</c:formatCod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numCache>
            </c:numRef>
          </c:cat>
          <c:val>
            <c:numRef>
              <c:f>Sheet1!$C$16:$C$35</c:f>
              <c:numCache>
                <c:formatCode>General</c:formatCode>
                <c:ptCount val="20"/>
                <c:pt idx="0">
                  <c:v>0.19</c:v>
                </c:pt>
                <c:pt idx="1">
                  <c:v>2</c:v>
                </c:pt>
                <c:pt idx="2">
                  <c:v>2</c:v>
                </c:pt>
                <c:pt idx="3">
                  <c:v>0.36</c:v>
                </c:pt>
                <c:pt idx="4">
                  <c:v>0.77</c:v>
                </c:pt>
                <c:pt idx="5">
                  <c:v>0.7</c:v>
                </c:pt>
                <c:pt idx="6">
                  <c:v>4.5999999999999996</c:v>
                </c:pt>
                <c:pt idx="7">
                  <c:v>4.8</c:v>
                </c:pt>
                <c:pt idx="8">
                  <c:v>7.4</c:v>
                </c:pt>
                <c:pt idx="9">
                  <c:v>14.2</c:v>
                </c:pt>
                <c:pt idx="10">
                  <c:v>12.7</c:v>
                </c:pt>
                <c:pt idx="11">
                  <c:v>15.3</c:v>
                </c:pt>
                <c:pt idx="12">
                  <c:v>45.5</c:v>
                </c:pt>
                <c:pt idx="13">
                  <c:v>29.8</c:v>
                </c:pt>
                <c:pt idx="14">
                  <c:v>5.4</c:v>
                </c:pt>
                <c:pt idx="15">
                  <c:v>4.8</c:v>
                </c:pt>
                <c:pt idx="16">
                  <c:v>12</c:v>
                </c:pt>
                <c:pt idx="17">
                  <c:v>2</c:v>
                </c:pt>
                <c:pt idx="18">
                  <c:v>2</c:v>
                </c:pt>
                <c:pt idx="19">
                  <c:v>17</c:v>
                </c:pt>
              </c:numCache>
            </c:numRef>
          </c:val>
          <c:smooth val="0"/>
          <c:extLst>
            <c:ext xmlns:c16="http://schemas.microsoft.com/office/drawing/2014/chart" uri="{C3380CC4-5D6E-409C-BE32-E72D297353CC}">
              <c16:uniqueId val="{00000001-6DA8-4A02-BA51-5DE18B49197E}"/>
            </c:ext>
          </c:extLst>
        </c:ser>
        <c:dLbls>
          <c:showLegendKey val="0"/>
          <c:showVal val="0"/>
          <c:showCatName val="0"/>
          <c:showSerName val="0"/>
          <c:showPercent val="0"/>
          <c:showBubbleSize val="0"/>
        </c:dLbls>
        <c:marker val="1"/>
        <c:smooth val="0"/>
        <c:axId val="235997440"/>
        <c:axId val="235999232"/>
      </c:lineChart>
      <c:catAx>
        <c:axId val="235997440"/>
        <c:scaling>
          <c:orientation val="minMax"/>
        </c:scaling>
        <c:delete val="0"/>
        <c:axPos val="b"/>
        <c:numFmt formatCode="General" sourceLinked="1"/>
        <c:majorTickMark val="out"/>
        <c:minorTickMark val="none"/>
        <c:tickLblPos val="nextTo"/>
        <c:txPr>
          <a:bodyPr rot="-2700000"/>
          <a:lstStyle/>
          <a:p>
            <a:pPr>
              <a:defRPr sz="1400">
                <a:solidFill>
                  <a:schemeClr val="tx1"/>
                </a:solidFill>
              </a:defRPr>
            </a:pPr>
            <a:endParaRPr lang="en-US"/>
          </a:p>
        </c:txPr>
        <c:crossAx val="235999232"/>
        <c:crosses val="autoZero"/>
        <c:auto val="1"/>
        <c:lblAlgn val="ctr"/>
        <c:lblOffset val="100"/>
        <c:tickLblSkip val="1"/>
        <c:noMultiLvlLbl val="0"/>
      </c:catAx>
      <c:valAx>
        <c:axId val="235999232"/>
        <c:scaling>
          <c:orientation val="minMax"/>
        </c:scaling>
        <c:delete val="0"/>
        <c:axPos val="l"/>
        <c:majorGridlines>
          <c:spPr>
            <a:ln w="3175"/>
          </c:spPr>
        </c:majorGridlines>
        <c:numFmt formatCode="General" sourceLinked="1"/>
        <c:majorTickMark val="out"/>
        <c:minorTickMark val="none"/>
        <c:tickLblPos val="nextTo"/>
        <c:txPr>
          <a:bodyPr/>
          <a:lstStyle/>
          <a:p>
            <a:pPr>
              <a:defRPr>
                <a:solidFill>
                  <a:schemeClr val="tx1"/>
                </a:solidFill>
              </a:defRPr>
            </a:pPr>
            <a:endParaRPr lang="en-US"/>
          </a:p>
        </c:txPr>
        <c:crossAx val="235997440"/>
        <c:crosses val="autoZero"/>
        <c:crossBetween val="between"/>
      </c:valAx>
    </c:plotArea>
    <c:legend>
      <c:legendPos val="r"/>
      <c:layout>
        <c:manualLayout>
          <c:xMode val="edge"/>
          <c:yMode val="edge"/>
          <c:x val="0.79434908429088502"/>
          <c:y val="0.35477311679304491"/>
          <c:w val="0.19639170521744986"/>
          <c:h val="0.42233708052849744"/>
        </c:manualLayout>
      </c:layout>
      <c:overlay val="0"/>
      <c:txPr>
        <a:bodyPr/>
        <a:lstStyle/>
        <a:p>
          <a:pPr>
            <a:defRPr>
              <a:solidFill>
                <a:schemeClr val="tx1"/>
              </a:solidFill>
            </a:defRPr>
          </a:pPr>
          <a:endParaRPr lang="en-US"/>
        </a:p>
      </c:txPr>
    </c:legend>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strRef>
              <c:f>Sheet1!$B$1</c:f>
              <c:strCache>
                <c:ptCount val="1"/>
                <c:pt idx="0">
                  <c:v>Chinese holdings</c:v>
                </c:pt>
              </c:strCache>
            </c:strRef>
          </c:tx>
          <c:spPr>
            <a:ln w="19050">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dPt>
            <c:idx val="8"/>
            <c:bubble3D val="0"/>
            <c:spPr>
              <a:ln w="47625">
                <a:solidFill>
                  <a:srgbClr val="FF0000"/>
                </a:solidFill>
              </a:ln>
              <a:effectLst>
                <a:glow rad="101600">
                  <a:srgbClr val="FF0000">
                    <a:alpha val="40000"/>
                  </a:srgbClr>
                </a:glow>
              </a:effectLst>
            </c:spPr>
            <c:extLst>
              <c:ext xmlns:c16="http://schemas.microsoft.com/office/drawing/2014/chart" uri="{C3380CC4-5D6E-409C-BE32-E72D297353CC}">
                <c16:uniqueId val="{00000000-6F85-4227-9B8E-137A228E36AB}"/>
              </c:ext>
            </c:extLst>
          </c:dPt>
          <c:cat>
            <c:numRef>
              <c:f>Sheet1!$A$2:$A$26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Sheet1!$B$2:$B$26</c:f>
              <c:numCache>
                <c:formatCode>General</c:formatCode>
                <c:ptCount val="25"/>
                <c:pt idx="0">
                  <c:v>60.3</c:v>
                </c:pt>
                <c:pt idx="1">
                  <c:v>78.599999999999994</c:v>
                </c:pt>
                <c:pt idx="2">
                  <c:v>118</c:v>
                </c:pt>
                <c:pt idx="3">
                  <c:v>159</c:v>
                </c:pt>
                <c:pt idx="4">
                  <c:v>223</c:v>
                </c:pt>
                <c:pt idx="5">
                  <c:v>310</c:v>
                </c:pt>
                <c:pt idx="6">
                  <c:v>397</c:v>
                </c:pt>
                <c:pt idx="7">
                  <c:v>478</c:v>
                </c:pt>
                <c:pt idx="8">
                  <c:v>727</c:v>
                </c:pt>
                <c:pt idx="9">
                  <c:v>895</c:v>
                </c:pt>
                <c:pt idx="10">
                  <c:v>1160</c:v>
                </c:pt>
                <c:pt idx="11">
                  <c:v>1152</c:v>
                </c:pt>
                <c:pt idx="12">
                  <c:v>1220</c:v>
                </c:pt>
                <c:pt idx="13">
                  <c:v>1270</c:v>
                </c:pt>
                <c:pt idx="14">
                  <c:v>1244</c:v>
                </c:pt>
                <c:pt idx="15">
                  <c:v>1264</c:v>
                </c:pt>
                <c:pt idx="16">
                  <c:v>1049</c:v>
                </c:pt>
                <c:pt idx="17">
                  <c:v>1185</c:v>
                </c:pt>
                <c:pt idx="18">
                  <c:v>1138</c:v>
                </c:pt>
                <c:pt idx="19">
                  <c:v>1069</c:v>
                </c:pt>
                <c:pt idx="20">
                  <c:v>1083</c:v>
                </c:pt>
                <c:pt idx="21">
                  <c:v>1100</c:v>
                </c:pt>
                <c:pt idx="22">
                  <c:v>900</c:v>
                </c:pt>
                <c:pt idx="23">
                  <c:v>825</c:v>
                </c:pt>
                <c:pt idx="24">
                  <c:v>800</c:v>
                </c:pt>
              </c:numCache>
            </c:numRef>
          </c:val>
          <c:smooth val="0"/>
          <c:extLst>
            <c:ext xmlns:c16="http://schemas.microsoft.com/office/drawing/2014/chart" uri="{C3380CC4-5D6E-409C-BE32-E72D297353CC}">
              <c16:uniqueId val="{00000000-FC58-4D2A-A70A-3EFE8A3E76C3}"/>
            </c:ext>
          </c:extLst>
        </c:ser>
        <c:dLbls>
          <c:showLegendKey val="0"/>
          <c:showVal val="0"/>
          <c:showCatName val="0"/>
          <c:showSerName val="0"/>
          <c:showPercent val="0"/>
          <c:showBubbleSize val="0"/>
        </c:dLbls>
        <c:marker val="1"/>
        <c:smooth val="0"/>
        <c:axId val="236026880"/>
        <c:axId val="236040960"/>
      </c:lineChart>
      <c:catAx>
        <c:axId val="236026880"/>
        <c:scaling>
          <c:orientation val="minMax"/>
        </c:scaling>
        <c:delete val="0"/>
        <c:axPos val="b"/>
        <c:numFmt formatCode="General" sourceLinked="1"/>
        <c:majorTickMark val="out"/>
        <c:minorTickMark val="none"/>
        <c:tickLblPos val="nextTo"/>
        <c:txPr>
          <a:bodyPr rot="-2700000"/>
          <a:lstStyle/>
          <a:p>
            <a:pPr>
              <a:defRPr>
                <a:solidFill>
                  <a:schemeClr val="tx1"/>
                </a:solidFill>
              </a:defRPr>
            </a:pPr>
            <a:endParaRPr lang="en-US"/>
          </a:p>
        </c:txPr>
        <c:crossAx val="236040960"/>
        <c:crosses val="autoZero"/>
        <c:auto val="1"/>
        <c:lblAlgn val="ctr"/>
        <c:lblOffset val="100"/>
        <c:noMultiLvlLbl val="0"/>
      </c:catAx>
      <c:valAx>
        <c:axId val="236040960"/>
        <c:scaling>
          <c:orientation val="minMax"/>
        </c:scaling>
        <c:delete val="0"/>
        <c:axPos val="l"/>
        <c:majorGridlines/>
        <c:numFmt formatCode="General" sourceLinked="1"/>
        <c:majorTickMark val="out"/>
        <c:minorTickMark val="none"/>
        <c:tickLblPos val="nextTo"/>
        <c:txPr>
          <a:bodyPr/>
          <a:lstStyle/>
          <a:p>
            <a:pPr>
              <a:defRPr>
                <a:solidFill>
                  <a:schemeClr val="tx1"/>
                </a:solidFill>
              </a:defRPr>
            </a:pPr>
            <a:endParaRPr lang="en-US"/>
          </a:p>
        </c:txPr>
        <c:crossAx val="236026880"/>
        <c:crosses val="autoZero"/>
        <c:crossBetween val="between"/>
      </c:valAx>
      <c:spPr>
        <a:ln w="3175"/>
      </c:spPr>
    </c:plotArea>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131087780694079E-2"/>
          <c:y val="4.4861391929187228E-2"/>
          <c:w val="0.77570117880001854"/>
          <c:h val="0.788811574464926"/>
        </c:manualLayout>
      </c:layout>
      <c:lineChart>
        <c:grouping val="standard"/>
        <c:varyColors val="0"/>
        <c:ser>
          <c:idx val="0"/>
          <c:order val="0"/>
          <c:tx>
            <c:strRef>
              <c:f>Sheet1!$B$1</c:f>
              <c:strCache>
                <c:ptCount val="1"/>
                <c:pt idx="0">
                  <c:v>From United States</c:v>
                </c:pt>
              </c:strCache>
            </c:strRef>
          </c:tx>
          <c:spPr>
            <a:ln w="19050">
              <a:solidFill>
                <a:srgbClr val="00B0F0"/>
              </a:solidFill>
            </a:ln>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Sheet1!$A$2:$A$31</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Sheet1!$B$2:$B$31</c:f>
              <c:numCache>
                <c:formatCode>General</c:formatCode>
                <c:ptCount val="30"/>
                <c:pt idx="0">
                  <c:v>419</c:v>
                </c:pt>
                <c:pt idx="1">
                  <c:v>396</c:v>
                </c:pt>
                <c:pt idx="2">
                  <c:v>476</c:v>
                </c:pt>
                <c:pt idx="3">
                  <c:v>508</c:v>
                </c:pt>
                <c:pt idx="4">
                  <c:v>565</c:v>
                </c:pt>
                <c:pt idx="5">
                  <c:v>644</c:v>
                </c:pt>
                <c:pt idx="6">
                  <c:v>682</c:v>
                </c:pt>
                <c:pt idx="7">
                  <c:v>725</c:v>
                </c:pt>
                <c:pt idx="8">
                  <c:v>562</c:v>
                </c:pt>
                <c:pt idx="9">
                  <c:v>1067</c:v>
                </c:pt>
                <c:pt idx="10">
                  <c:v>1295</c:v>
                </c:pt>
                <c:pt idx="11">
                  <c:v>1327</c:v>
                </c:pt>
                <c:pt idx="12">
                  <c:v>1900</c:v>
                </c:pt>
                <c:pt idx="13">
                  <c:v>1790</c:v>
                </c:pt>
                <c:pt idx="14">
                  <c:v>1710</c:v>
                </c:pt>
                <c:pt idx="15">
                  <c:v>2010</c:v>
                </c:pt>
                <c:pt idx="16">
                  <c:v>2120</c:v>
                </c:pt>
                <c:pt idx="17">
                  <c:v>2120</c:v>
                </c:pt>
                <c:pt idx="18">
                  <c:v>2090</c:v>
                </c:pt>
                <c:pt idx="19">
                  <c:v>2090</c:v>
                </c:pt>
                <c:pt idx="20">
                  <c:v>1698</c:v>
                </c:pt>
                <c:pt idx="21">
                  <c:v>1850</c:v>
                </c:pt>
                <c:pt idx="22">
                  <c:v>1921</c:v>
                </c:pt>
                <c:pt idx="23">
                  <c:v>2170</c:v>
                </c:pt>
                <c:pt idx="24">
                  <c:v>2250</c:v>
                </c:pt>
                <c:pt idx="25">
                  <c:v>450</c:v>
                </c:pt>
                <c:pt idx="26">
                  <c:v>192</c:v>
                </c:pt>
                <c:pt idx="27">
                  <c:v>800</c:v>
                </c:pt>
                <c:pt idx="28">
                  <c:v>1200</c:v>
                </c:pt>
                <c:pt idx="29">
                  <c:v>1800</c:v>
                </c:pt>
              </c:numCache>
            </c:numRef>
          </c:val>
          <c:smooth val="0"/>
          <c:extLst>
            <c:ext xmlns:c16="http://schemas.microsoft.com/office/drawing/2014/chart" uri="{C3380CC4-5D6E-409C-BE32-E72D297353CC}">
              <c16:uniqueId val="{00000000-CF32-42BC-9BC5-0C1B7FEB2D0F}"/>
            </c:ext>
          </c:extLst>
        </c:ser>
        <c:ser>
          <c:idx val="1"/>
          <c:order val="1"/>
          <c:tx>
            <c:strRef>
              <c:f>Sheet1!$C$1</c:f>
              <c:strCache>
                <c:ptCount val="1"/>
                <c:pt idx="0">
                  <c:v>From China</c:v>
                </c:pt>
              </c:strCache>
            </c:strRef>
          </c:tx>
          <c:spPr>
            <a:ln w="19050">
              <a:solidFill>
                <a:srgbClr val="FF0000"/>
              </a:solidFill>
            </a:ln>
            <a:effectLst>
              <a:glow rad="101600">
                <a:srgbClr val="FF0000">
                  <a:alpha val="40000"/>
                </a:srgbClr>
              </a:glow>
            </a:effectLst>
          </c:spPr>
          <c:marker>
            <c:symbol val="triangl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Sheet1!$A$2:$A$31</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Sheet1!$C$2:$C$31</c:f>
              <c:numCache>
                <c:formatCode>General</c:formatCode>
                <c:ptCount val="30"/>
                <c:pt idx="0">
                  <c:v>167</c:v>
                </c:pt>
                <c:pt idx="1">
                  <c:v>199</c:v>
                </c:pt>
                <c:pt idx="2">
                  <c:v>210</c:v>
                </c:pt>
                <c:pt idx="3">
                  <c:v>209</c:v>
                </c:pt>
                <c:pt idx="4">
                  <c:v>193</c:v>
                </c:pt>
                <c:pt idx="5">
                  <c:v>203</c:v>
                </c:pt>
                <c:pt idx="6">
                  <c:v>170</c:v>
                </c:pt>
                <c:pt idx="7">
                  <c:v>135</c:v>
                </c:pt>
                <c:pt idx="8">
                  <c:v>114</c:v>
                </c:pt>
                <c:pt idx="9">
                  <c:v>123</c:v>
                </c:pt>
                <c:pt idx="10">
                  <c:v>135</c:v>
                </c:pt>
                <c:pt idx="11">
                  <c:v>137</c:v>
                </c:pt>
                <c:pt idx="12">
                  <c:v>142</c:v>
                </c:pt>
                <c:pt idx="13">
                  <c:v>139</c:v>
                </c:pt>
                <c:pt idx="14">
                  <c:v>525</c:v>
                </c:pt>
                <c:pt idx="15">
                  <c:v>802</c:v>
                </c:pt>
                <c:pt idx="16">
                  <c:v>1089</c:v>
                </c:pt>
                <c:pt idx="17">
                  <c:v>1500</c:v>
                </c:pt>
                <c:pt idx="18">
                  <c:v>1810</c:v>
                </c:pt>
                <c:pt idx="19">
                  <c:v>2200</c:v>
                </c:pt>
                <c:pt idx="20">
                  <c:v>2629</c:v>
                </c:pt>
                <c:pt idx="21">
                  <c:v>3050</c:v>
                </c:pt>
                <c:pt idx="22">
                  <c:v>3174</c:v>
                </c:pt>
                <c:pt idx="23">
                  <c:v>3000</c:v>
                </c:pt>
                <c:pt idx="24">
                  <c:v>2800</c:v>
                </c:pt>
                <c:pt idx="25">
                  <c:v>378</c:v>
                </c:pt>
                <c:pt idx="26">
                  <c:v>191</c:v>
                </c:pt>
                <c:pt idx="27">
                  <c:v>368</c:v>
                </c:pt>
                <c:pt idx="28">
                  <c:v>1000</c:v>
                </c:pt>
                <c:pt idx="29">
                  <c:v>2000</c:v>
                </c:pt>
              </c:numCache>
            </c:numRef>
          </c:val>
          <c:smooth val="0"/>
          <c:extLst>
            <c:ext xmlns:c16="http://schemas.microsoft.com/office/drawing/2014/chart" uri="{C3380CC4-5D6E-409C-BE32-E72D297353CC}">
              <c16:uniqueId val="{00000001-CF32-42BC-9BC5-0C1B7FEB2D0F}"/>
            </c:ext>
          </c:extLst>
        </c:ser>
        <c:dLbls>
          <c:showLegendKey val="0"/>
          <c:showVal val="0"/>
          <c:showCatName val="0"/>
          <c:showSerName val="0"/>
          <c:showPercent val="0"/>
          <c:showBubbleSize val="0"/>
        </c:dLbls>
        <c:marker val="1"/>
        <c:smooth val="0"/>
        <c:axId val="236187008"/>
        <c:axId val="241960064"/>
      </c:lineChart>
      <c:catAx>
        <c:axId val="236187008"/>
        <c:scaling>
          <c:orientation val="minMax"/>
        </c:scaling>
        <c:delete val="0"/>
        <c:axPos val="b"/>
        <c:numFmt formatCode="General" sourceLinked="1"/>
        <c:majorTickMark val="out"/>
        <c:minorTickMark val="none"/>
        <c:tickLblPos val="nextTo"/>
        <c:txPr>
          <a:bodyPr rot="-2700000"/>
          <a:lstStyle/>
          <a:p>
            <a:pPr>
              <a:defRPr sz="1200">
                <a:solidFill>
                  <a:schemeClr val="tx1"/>
                </a:solidFill>
              </a:defRPr>
            </a:pPr>
            <a:endParaRPr lang="en-US"/>
          </a:p>
        </c:txPr>
        <c:crossAx val="241960064"/>
        <c:crosses val="autoZero"/>
        <c:auto val="1"/>
        <c:lblAlgn val="ctr"/>
        <c:lblOffset val="100"/>
        <c:tickLblSkip val="1"/>
        <c:noMultiLvlLbl val="0"/>
      </c:catAx>
      <c:valAx>
        <c:axId val="241960064"/>
        <c:scaling>
          <c:orientation val="minMax"/>
        </c:scaling>
        <c:delete val="0"/>
        <c:axPos val="l"/>
        <c:majorGridlines/>
        <c:numFmt formatCode="General" sourceLinked="1"/>
        <c:majorTickMark val="out"/>
        <c:minorTickMark val="none"/>
        <c:tickLblPos val="nextTo"/>
        <c:txPr>
          <a:bodyPr/>
          <a:lstStyle/>
          <a:p>
            <a:pPr>
              <a:defRPr>
                <a:solidFill>
                  <a:schemeClr val="tx1"/>
                </a:solidFill>
              </a:defRPr>
            </a:pPr>
            <a:endParaRPr lang="en-US"/>
          </a:p>
        </c:txPr>
        <c:crossAx val="236187008"/>
        <c:crosses val="autoZero"/>
        <c:crossBetween val="between"/>
      </c:valAx>
    </c:plotArea>
    <c:legend>
      <c:legendPos val="r"/>
      <c:layout>
        <c:manualLayout>
          <c:xMode val="edge"/>
          <c:yMode val="edge"/>
          <c:x val="0.12180181424690333"/>
          <c:y val="5.1721589416440235E-2"/>
          <c:w val="0.27131486853616987"/>
          <c:h val="0.20066050031783295"/>
        </c:manualLayout>
      </c:layout>
      <c:overlay val="0"/>
      <c:txPr>
        <a:bodyPr/>
        <a:lstStyle/>
        <a:p>
          <a:pPr>
            <a:defRPr>
              <a:solidFill>
                <a:schemeClr val="tx1"/>
              </a:solidFill>
            </a:defRPr>
          </a:pPr>
          <a:endParaRPr lang="en-US"/>
        </a:p>
      </c:txPr>
    </c:legend>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131087780694079E-2"/>
          <c:y val="4.4861391929187228E-2"/>
          <c:w val="0.84042182227221585"/>
          <c:h val="0.788811574464926"/>
        </c:manualLayout>
      </c:layout>
      <c:lineChart>
        <c:grouping val="standard"/>
        <c:varyColors val="0"/>
        <c:ser>
          <c:idx val="0"/>
          <c:order val="0"/>
          <c:tx>
            <c:strRef>
              <c:f>Sheet1!$B$1</c:f>
              <c:strCache>
                <c:ptCount val="1"/>
                <c:pt idx="0">
                  <c:v>
U.S. patents granted</c:v>
                </c:pt>
              </c:strCache>
            </c:strRef>
          </c:tx>
          <c:spPr>
            <a:ln w="19050">
              <a:solidFill>
                <a:srgbClr val="00B0F0"/>
              </a:solidFill>
            </a:ln>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Sheet1!$A$2:$A$41</c:f>
              <c:numCache>
                <c:formatCode>General</c:formatCode>
                <c:ptCount val="4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numCache>
            </c:numRef>
          </c:cat>
          <c:val>
            <c:numRef>
              <c:f>Sheet1!$B$2:$B$41</c:f>
              <c:numCache>
                <c:formatCode>General</c:formatCode>
                <c:ptCount val="40"/>
                <c:pt idx="0">
                  <c:v>1</c:v>
                </c:pt>
                <c:pt idx="1">
                  <c:v>4</c:v>
                </c:pt>
                <c:pt idx="2">
                  <c:v>8</c:v>
                </c:pt>
                <c:pt idx="3">
                  <c:v>5</c:v>
                </c:pt>
                <c:pt idx="4">
                  <c:v>8</c:v>
                </c:pt>
                <c:pt idx="5">
                  <c:v>8</c:v>
                </c:pt>
                <c:pt idx="6">
                  <c:v>11</c:v>
                </c:pt>
                <c:pt idx="7">
                  <c:v>15</c:v>
                </c:pt>
                <c:pt idx="8">
                  <c:v>14</c:v>
                </c:pt>
                <c:pt idx="9">
                  <c:v>17</c:v>
                </c:pt>
                <c:pt idx="10">
                  <c:v>23</c:v>
                </c:pt>
                <c:pt idx="11">
                  <c:v>20</c:v>
                </c:pt>
                <c:pt idx="12">
                  <c:v>30</c:v>
                </c:pt>
                <c:pt idx="13">
                  <c:v>24</c:v>
                </c:pt>
                <c:pt idx="14">
                  <c:v>51</c:v>
                </c:pt>
                <c:pt idx="15">
                  <c:v>45</c:v>
                </c:pt>
                <c:pt idx="16">
                  <c:v>72</c:v>
                </c:pt>
                <c:pt idx="17">
                  <c:v>86</c:v>
                </c:pt>
                <c:pt idx="18">
                  <c:v>113</c:v>
                </c:pt>
                <c:pt idx="19">
                  <c:v>125</c:v>
                </c:pt>
                <c:pt idx="20">
                  <c:v>156</c:v>
                </c:pt>
                <c:pt idx="21">
                  <c:v>280</c:v>
                </c:pt>
                <c:pt idx="22">
                  <c:v>332</c:v>
                </c:pt>
                <c:pt idx="23">
                  <c:v>448</c:v>
                </c:pt>
                <c:pt idx="24">
                  <c:v>518</c:v>
                </c:pt>
                <c:pt idx="25">
                  <c:v>738</c:v>
                </c:pt>
                <c:pt idx="26">
                  <c:v>798</c:v>
                </c:pt>
                <c:pt idx="27">
                  <c:v>1104</c:v>
                </c:pt>
                <c:pt idx="28">
                  <c:v>1311</c:v>
                </c:pt>
                <c:pt idx="29">
                  <c:v>1573</c:v>
                </c:pt>
                <c:pt idx="30">
                  <c:v>1681</c:v>
                </c:pt>
                <c:pt idx="31">
                  <c:v>2005</c:v>
                </c:pt>
                <c:pt idx="32">
                  <c:v>2228</c:v>
                </c:pt>
                <c:pt idx="33">
                  <c:v>2157</c:v>
                </c:pt>
                <c:pt idx="34">
                  <c:v>2440</c:v>
                </c:pt>
                <c:pt idx="35">
                  <c:v>2641</c:v>
                </c:pt>
                <c:pt idx="36">
                  <c:v>2467</c:v>
                </c:pt>
                <c:pt idx="37">
                  <c:v>2585</c:v>
                </c:pt>
                <c:pt idx="38">
                  <c:v>2553</c:v>
                </c:pt>
                <c:pt idx="39">
                  <c:v>3154</c:v>
                </c:pt>
              </c:numCache>
            </c:numRef>
          </c:val>
          <c:smooth val="0"/>
          <c:extLst>
            <c:ext xmlns:c16="http://schemas.microsoft.com/office/drawing/2014/chart" uri="{C3380CC4-5D6E-409C-BE32-E72D297353CC}">
              <c16:uniqueId val="{00000000-5C37-49E4-A515-2E92202B88C1}"/>
            </c:ext>
          </c:extLst>
        </c:ser>
        <c:ser>
          <c:idx val="1"/>
          <c:order val="1"/>
          <c:tx>
            <c:strRef>
              <c:f>Sheet1!$C$1</c:f>
              <c:strCache>
                <c:ptCount val="1"/>
                <c:pt idx="0">
                  <c:v>PRC &amp; California only, ~40%</c:v>
                </c:pt>
              </c:strCache>
            </c:strRef>
          </c:tx>
          <c:spPr>
            <a:ln w="22225">
              <a:solidFill>
                <a:srgbClr val="FF0000"/>
              </a:solidFill>
            </a:ln>
            <a:effectLst>
              <a:glow rad="101600">
                <a:srgbClr val="FF0000">
                  <a:alpha val="40000"/>
                </a:srgbClr>
              </a:glow>
            </a:effectLst>
          </c:spPr>
          <c:marker>
            <c:symbol val="square"/>
            <c:size val="5"/>
            <c:spPr>
              <a:solidFill>
                <a:srgbClr val="FF0000"/>
              </a:solidFill>
              <a:ln>
                <a:solidFill>
                  <a:srgbClr val="FF0000"/>
                </a:solidFill>
              </a:ln>
              <a:effectLst>
                <a:glow rad="101600">
                  <a:srgbClr val="FF0000">
                    <a:alpha val="40000"/>
                  </a:srgbClr>
                </a:glow>
              </a:effectLst>
              <a:scene3d>
                <a:camera prst="orthographicFront"/>
                <a:lightRig rig="threePt" dir="t"/>
              </a:scene3d>
              <a:sp3d>
                <a:bevelT/>
              </a:sp3d>
            </c:spPr>
          </c:marker>
          <c:cat>
            <c:numRef>
              <c:f>Sheet1!$A$2:$A$41</c:f>
              <c:numCache>
                <c:formatCode>General</c:formatCode>
                <c:ptCount val="40"/>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pt idx="39">
                  <c:v>2024</c:v>
                </c:pt>
              </c:numCache>
            </c:numRef>
          </c:cat>
          <c:val>
            <c:numRef>
              <c:f>Sheet1!$C$2:$C$41</c:f>
              <c:numCache>
                <c:formatCode>General</c:formatCode>
                <c:ptCount val="40"/>
                <c:pt idx="0">
                  <c:v>1</c:v>
                </c:pt>
                <c:pt idx="1">
                  <c:v>0</c:v>
                </c:pt>
                <c:pt idx="2">
                  <c:v>1</c:v>
                </c:pt>
                <c:pt idx="3">
                  <c:v>0</c:v>
                </c:pt>
                <c:pt idx="4">
                  <c:v>1</c:v>
                </c:pt>
                <c:pt idx="5">
                  <c:v>0</c:v>
                </c:pt>
                <c:pt idx="6">
                  <c:v>0</c:v>
                </c:pt>
                <c:pt idx="7">
                  <c:v>3</c:v>
                </c:pt>
                <c:pt idx="8">
                  <c:v>3</c:v>
                </c:pt>
                <c:pt idx="9">
                  <c:v>1</c:v>
                </c:pt>
                <c:pt idx="10">
                  <c:v>5</c:v>
                </c:pt>
                <c:pt idx="11">
                  <c:v>8</c:v>
                </c:pt>
                <c:pt idx="12">
                  <c:v>5</c:v>
                </c:pt>
                <c:pt idx="13">
                  <c:v>9</c:v>
                </c:pt>
                <c:pt idx="14">
                  <c:v>10</c:v>
                </c:pt>
                <c:pt idx="15">
                  <c:v>14</c:v>
                </c:pt>
                <c:pt idx="16">
                  <c:v>20</c:v>
                </c:pt>
                <c:pt idx="17">
                  <c:v>26</c:v>
                </c:pt>
                <c:pt idx="18">
                  <c:v>38</c:v>
                </c:pt>
                <c:pt idx="19">
                  <c:v>43</c:v>
                </c:pt>
                <c:pt idx="20">
                  <c:v>59</c:v>
                </c:pt>
                <c:pt idx="21">
                  <c:v>97</c:v>
                </c:pt>
                <c:pt idx="22">
                  <c:v>110</c:v>
                </c:pt>
                <c:pt idx="23">
                  <c:v>153</c:v>
                </c:pt>
                <c:pt idx="24">
                  <c:v>168</c:v>
                </c:pt>
                <c:pt idx="25">
                  <c:v>275</c:v>
                </c:pt>
                <c:pt idx="26">
                  <c:v>301</c:v>
                </c:pt>
                <c:pt idx="27">
                  <c:v>390</c:v>
                </c:pt>
                <c:pt idx="28">
                  <c:v>547</c:v>
                </c:pt>
                <c:pt idx="29">
                  <c:v>647</c:v>
                </c:pt>
                <c:pt idx="30">
                  <c:v>711</c:v>
                </c:pt>
                <c:pt idx="31">
                  <c:v>940</c:v>
                </c:pt>
                <c:pt idx="32">
                  <c:v>1015</c:v>
                </c:pt>
                <c:pt idx="33">
                  <c:v>895</c:v>
                </c:pt>
                <c:pt idx="34">
                  <c:v>1031</c:v>
                </c:pt>
                <c:pt idx="35">
                  <c:v>1123</c:v>
                </c:pt>
                <c:pt idx="36">
                  <c:v>1135</c:v>
                </c:pt>
                <c:pt idx="37">
                  <c:v>1246</c:v>
                </c:pt>
                <c:pt idx="38">
                  <c:v>1316</c:v>
                </c:pt>
                <c:pt idx="39">
                  <c:v>1819</c:v>
                </c:pt>
              </c:numCache>
            </c:numRef>
          </c:val>
          <c:smooth val="0"/>
          <c:extLst>
            <c:ext xmlns:c16="http://schemas.microsoft.com/office/drawing/2014/chart" uri="{C3380CC4-5D6E-409C-BE32-E72D297353CC}">
              <c16:uniqueId val="{00000001-5C37-49E4-A515-2E92202B88C1}"/>
            </c:ext>
          </c:extLst>
        </c:ser>
        <c:dLbls>
          <c:showLegendKey val="0"/>
          <c:showVal val="0"/>
          <c:showCatName val="0"/>
          <c:showSerName val="0"/>
          <c:showPercent val="0"/>
          <c:showBubbleSize val="0"/>
        </c:dLbls>
        <c:marker val="1"/>
        <c:smooth val="0"/>
        <c:axId val="236187008"/>
        <c:axId val="241960064"/>
      </c:lineChart>
      <c:catAx>
        <c:axId val="236187008"/>
        <c:scaling>
          <c:orientation val="minMax"/>
        </c:scaling>
        <c:delete val="0"/>
        <c:axPos val="b"/>
        <c:numFmt formatCode="General" sourceLinked="1"/>
        <c:majorTickMark val="out"/>
        <c:minorTickMark val="none"/>
        <c:tickLblPos val="nextTo"/>
        <c:txPr>
          <a:bodyPr rot="-2700000"/>
          <a:lstStyle/>
          <a:p>
            <a:pPr>
              <a:defRPr sz="1200">
                <a:solidFill>
                  <a:schemeClr val="tx1"/>
                </a:solidFill>
              </a:defRPr>
            </a:pPr>
            <a:endParaRPr lang="en-US"/>
          </a:p>
        </c:txPr>
        <c:crossAx val="241960064"/>
        <c:crosses val="autoZero"/>
        <c:auto val="1"/>
        <c:lblAlgn val="ctr"/>
        <c:lblOffset val="100"/>
        <c:tickLblSkip val="1"/>
        <c:noMultiLvlLbl val="0"/>
      </c:catAx>
      <c:valAx>
        <c:axId val="241960064"/>
        <c:scaling>
          <c:orientation val="minMax"/>
        </c:scaling>
        <c:delete val="0"/>
        <c:axPos val="l"/>
        <c:majorGridlines/>
        <c:numFmt formatCode="General" sourceLinked="1"/>
        <c:majorTickMark val="out"/>
        <c:minorTickMark val="none"/>
        <c:tickLblPos val="nextTo"/>
        <c:txPr>
          <a:bodyPr/>
          <a:lstStyle/>
          <a:p>
            <a:pPr>
              <a:defRPr>
                <a:solidFill>
                  <a:schemeClr val="tx1"/>
                </a:solidFill>
              </a:defRPr>
            </a:pPr>
            <a:endParaRPr lang="en-US"/>
          </a:p>
        </c:txPr>
        <c:crossAx val="236187008"/>
        <c:crosses val="autoZero"/>
        <c:crossBetween val="between"/>
      </c:valAx>
    </c:plotArea>
    <c:legend>
      <c:legendPos val="r"/>
      <c:layout>
        <c:manualLayout>
          <c:xMode val="edge"/>
          <c:yMode val="edge"/>
          <c:x val="0.10919671805730166"/>
          <c:y val="2.9402834255141546E-2"/>
          <c:w val="0.26049736430005077"/>
          <c:h val="0.25280189015430721"/>
        </c:manualLayout>
      </c:layout>
      <c:overlay val="0"/>
      <c:txPr>
        <a:bodyPr/>
        <a:lstStyle/>
        <a:p>
          <a:pPr>
            <a:defRPr>
              <a:solidFill>
                <a:schemeClr val="tx1"/>
              </a:solidFill>
            </a:defRPr>
          </a:pPr>
          <a:endParaRPr lang="en-US"/>
        </a:p>
      </c:txPr>
    </c:legend>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981335666375031E-2"/>
          <c:y val="4.4861391929187228E-2"/>
          <c:w val="0.75618940489581676"/>
          <c:h val="0.788811574464926"/>
        </c:manualLayout>
      </c:layout>
      <c:lineChart>
        <c:grouping val="standard"/>
        <c:varyColors val="0"/>
        <c:ser>
          <c:idx val="0"/>
          <c:order val="0"/>
          <c:tx>
            <c:strRef>
              <c:f>Sheet1!$B$1</c:f>
              <c:strCache>
                <c:ptCount val="1"/>
                <c:pt idx="0">
                  <c:v>U.S.</c:v>
                </c:pt>
              </c:strCache>
            </c:strRef>
          </c:tx>
          <c:spPr>
            <a:ln w="19050"/>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Sheet1!$A$2:$A$23</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numCache>
            </c:numRef>
          </c:cat>
          <c:val>
            <c:numRef>
              <c:f>Sheet1!$B$2:$B$23</c:f>
              <c:numCache>
                <c:formatCode>General</c:formatCode>
                <c:ptCount val="22"/>
                <c:pt idx="0">
                  <c:v>0</c:v>
                </c:pt>
                <c:pt idx="1">
                  <c:v>1</c:v>
                </c:pt>
                <c:pt idx="2">
                  <c:v>0</c:v>
                </c:pt>
                <c:pt idx="3">
                  <c:v>1</c:v>
                </c:pt>
                <c:pt idx="4">
                  <c:v>3</c:v>
                </c:pt>
                <c:pt idx="5">
                  <c:v>2</c:v>
                </c:pt>
                <c:pt idx="6">
                  <c:v>1</c:v>
                </c:pt>
                <c:pt idx="7">
                  <c:v>3</c:v>
                </c:pt>
                <c:pt idx="8">
                  <c:v>1</c:v>
                </c:pt>
                <c:pt idx="9">
                  <c:v>2</c:v>
                </c:pt>
                <c:pt idx="10">
                  <c:v>0</c:v>
                </c:pt>
                <c:pt idx="11">
                  <c:v>0</c:v>
                </c:pt>
                <c:pt idx="12">
                  <c:v>2</c:v>
                </c:pt>
                <c:pt idx="13">
                  <c:v>3</c:v>
                </c:pt>
                <c:pt idx="14">
                  <c:v>2</c:v>
                </c:pt>
                <c:pt idx="15">
                  <c:v>2</c:v>
                </c:pt>
                <c:pt idx="16">
                  <c:v>0</c:v>
                </c:pt>
                <c:pt idx="17">
                  <c:v>0</c:v>
                </c:pt>
                <c:pt idx="18">
                  <c:v>0</c:v>
                </c:pt>
                <c:pt idx="19">
                  <c:v>0</c:v>
                </c:pt>
                <c:pt idx="20">
                  <c:v>1</c:v>
                </c:pt>
                <c:pt idx="21">
                  <c:v>2</c:v>
                </c:pt>
              </c:numCache>
            </c:numRef>
          </c:val>
          <c:smooth val="0"/>
          <c:extLst>
            <c:ext xmlns:c16="http://schemas.microsoft.com/office/drawing/2014/chart" uri="{C3380CC4-5D6E-409C-BE32-E72D297353CC}">
              <c16:uniqueId val="{00000000-39A8-4FFC-B088-1FD83BA08E48}"/>
            </c:ext>
          </c:extLst>
        </c:ser>
        <c:ser>
          <c:idx val="1"/>
          <c:order val="1"/>
          <c:tx>
            <c:strRef>
              <c:f>Sheet1!$C$1</c:f>
              <c:strCache>
                <c:ptCount val="1"/>
                <c:pt idx="0">
                  <c:v>China</c:v>
                </c:pt>
              </c:strCache>
            </c:strRef>
          </c:tx>
          <c:spPr>
            <a:ln w="19050">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Sheet1!$A$2:$A$23</c:f>
              <c:numCache>
                <c:formatCode>General</c:formatCode>
                <c:ptCount val="22"/>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numCache>
            </c:numRef>
          </c:cat>
          <c:val>
            <c:numRef>
              <c:f>Sheet1!$C$2:$C$23</c:f>
              <c:numCache>
                <c:formatCode>General</c:formatCode>
                <c:ptCount val="22"/>
                <c:pt idx="0">
                  <c:v>0</c:v>
                </c:pt>
                <c:pt idx="1">
                  <c:v>0</c:v>
                </c:pt>
                <c:pt idx="2">
                  <c:v>0</c:v>
                </c:pt>
                <c:pt idx="3">
                  <c:v>0</c:v>
                </c:pt>
                <c:pt idx="4">
                  <c:v>2</c:v>
                </c:pt>
                <c:pt idx="5">
                  <c:v>1</c:v>
                </c:pt>
                <c:pt idx="6">
                  <c:v>2</c:v>
                </c:pt>
                <c:pt idx="7">
                  <c:v>0</c:v>
                </c:pt>
                <c:pt idx="8">
                  <c:v>1</c:v>
                </c:pt>
                <c:pt idx="9">
                  <c:v>2</c:v>
                </c:pt>
                <c:pt idx="10">
                  <c:v>1</c:v>
                </c:pt>
                <c:pt idx="11">
                  <c:v>0</c:v>
                </c:pt>
                <c:pt idx="12">
                  <c:v>0</c:v>
                </c:pt>
                <c:pt idx="13">
                  <c:v>1</c:v>
                </c:pt>
                <c:pt idx="14">
                  <c:v>0</c:v>
                </c:pt>
                <c:pt idx="15">
                  <c:v>5</c:v>
                </c:pt>
                <c:pt idx="16">
                  <c:v>1</c:v>
                </c:pt>
                <c:pt idx="17">
                  <c:v>1</c:v>
                </c:pt>
                <c:pt idx="18">
                  <c:v>0</c:v>
                </c:pt>
                <c:pt idx="19">
                  <c:v>1</c:v>
                </c:pt>
                <c:pt idx="20">
                  <c:v>2</c:v>
                </c:pt>
                <c:pt idx="21">
                  <c:v>1</c:v>
                </c:pt>
              </c:numCache>
            </c:numRef>
          </c:val>
          <c:smooth val="0"/>
          <c:extLst>
            <c:ext xmlns:c16="http://schemas.microsoft.com/office/drawing/2014/chart" uri="{C3380CC4-5D6E-409C-BE32-E72D297353CC}">
              <c16:uniqueId val="{00000001-39A8-4FFC-B088-1FD83BA08E48}"/>
            </c:ext>
          </c:extLst>
        </c:ser>
        <c:dLbls>
          <c:showLegendKey val="0"/>
          <c:showVal val="0"/>
          <c:showCatName val="0"/>
          <c:showSerName val="0"/>
          <c:showPercent val="0"/>
          <c:showBubbleSize val="0"/>
        </c:dLbls>
        <c:marker val="1"/>
        <c:smooth val="0"/>
        <c:axId val="242025216"/>
        <c:axId val="242026752"/>
      </c:lineChart>
      <c:catAx>
        <c:axId val="242025216"/>
        <c:scaling>
          <c:orientation val="minMax"/>
        </c:scaling>
        <c:delete val="0"/>
        <c:axPos val="b"/>
        <c:numFmt formatCode="General" sourceLinked="1"/>
        <c:majorTickMark val="out"/>
        <c:minorTickMark val="none"/>
        <c:tickLblPos val="nextTo"/>
        <c:txPr>
          <a:bodyPr rot="-2700000"/>
          <a:lstStyle/>
          <a:p>
            <a:pPr>
              <a:defRPr>
                <a:solidFill>
                  <a:schemeClr val="tx1"/>
                </a:solidFill>
              </a:defRPr>
            </a:pPr>
            <a:endParaRPr lang="en-US"/>
          </a:p>
        </c:txPr>
        <c:crossAx val="242026752"/>
        <c:crosses val="autoZero"/>
        <c:auto val="1"/>
        <c:lblAlgn val="ctr"/>
        <c:lblOffset val="100"/>
        <c:tickLblSkip val="1"/>
        <c:noMultiLvlLbl val="0"/>
      </c:catAx>
      <c:valAx>
        <c:axId val="242026752"/>
        <c:scaling>
          <c:orientation val="minMax"/>
        </c:scaling>
        <c:delete val="0"/>
        <c:axPos val="l"/>
        <c:majorGridlines>
          <c:spPr>
            <a:ln w="3175"/>
          </c:spPr>
        </c:majorGridlines>
        <c:minorGridlines>
          <c:spPr>
            <a:ln>
              <a:noFill/>
            </a:ln>
          </c:spPr>
        </c:minorGridlines>
        <c:numFmt formatCode="General" sourceLinked="1"/>
        <c:majorTickMark val="out"/>
        <c:minorTickMark val="none"/>
        <c:tickLblPos val="nextTo"/>
        <c:txPr>
          <a:bodyPr/>
          <a:lstStyle/>
          <a:p>
            <a:pPr>
              <a:defRPr>
                <a:solidFill>
                  <a:schemeClr val="tx1"/>
                </a:solidFill>
              </a:defRPr>
            </a:pPr>
            <a:endParaRPr lang="en-US"/>
          </a:p>
        </c:txPr>
        <c:crossAx val="242025216"/>
        <c:crosses val="autoZero"/>
        <c:crossBetween val="between"/>
      </c:valAx>
    </c:plotArea>
    <c:legend>
      <c:legendPos val="r"/>
      <c:overlay val="0"/>
      <c:txPr>
        <a:bodyPr/>
        <a:lstStyle/>
        <a:p>
          <a:pPr>
            <a:defRPr>
              <a:solidFill>
                <a:schemeClr val="tx1"/>
              </a:solidFill>
            </a:defRPr>
          </a:pPr>
          <a:endParaRPr lang="en-US"/>
        </a:p>
      </c:txPr>
    </c:legend>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897798959340608E-2"/>
          <c:y val="4.0745502130001145E-2"/>
          <c:w val="0.8519935355302809"/>
          <c:h val="0.69350163610976323"/>
        </c:manualLayout>
      </c:layout>
      <c:lineChart>
        <c:grouping val="standard"/>
        <c:varyColors val="0"/>
        <c:ser>
          <c:idx val="0"/>
          <c:order val="0"/>
          <c:tx>
            <c:strRef>
              <c:f>Sheet1!$B$1</c:f>
              <c:strCache>
                <c:ptCount val="1"/>
                <c:pt idx="0">
                  <c:v>United States</c:v>
                </c:pt>
              </c:strCache>
            </c:strRef>
          </c:tx>
          <c:spPr>
            <a:ln w="47625">
              <a:solidFill>
                <a:srgbClr val="00B0F0"/>
              </a:solidFill>
            </a:ln>
            <a:effectLst>
              <a:glow rad="101600">
                <a:srgbClr val="00B0F0">
                  <a:alpha val="40000"/>
                </a:srgbClr>
              </a:glow>
              <a:outerShdw blurRad="50800" dist="38100" dir="5400000" algn="t" rotWithShape="0">
                <a:prstClr val="black">
                  <a:alpha val="40000"/>
                </a:prstClr>
              </a:outerShdw>
            </a:effectLst>
          </c:spPr>
          <c:marker>
            <c:symbol val="circle"/>
            <c:size val="5"/>
            <c:spPr>
              <a:solidFill>
                <a:srgbClr val="00B0F0"/>
              </a:solidFill>
              <a:ln w="19050">
                <a:noFill/>
              </a:ln>
              <a:effectLst>
                <a:glow rad="101600">
                  <a:srgbClr val="00B0F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Sheet1!$A$2:$A$38</c:f>
              <c:numCache>
                <c:formatCode>General</c:formatCode>
                <c:ptCount val="3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pt idx="36">
                  <c:v>2022</c:v>
                </c:pt>
              </c:numCache>
            </c:numRef>
          </c:cat>
          <c:val>
            <c:numRef>
              <c:f>Sheet1!$B$2:$B$38</c:f>
              <c:numCache>
                <c:formatCode>General</c:formatCode>
                <c:ptCount val="37"/>
                <c:pt idx="0">
                  <c:v>75</c:v>
                </c:pt>
                <c:pt idx="1">
                  <c:v>75</c:v>
                </c:pt>
                <c:pt idx="2">
                  <c:v>75</c:v>
                </c:pt>
                <c:pt idx="3">
                  <c:v>75</c:v>
                </c:pt>
                <c:pt idx="4">
                  <c:v>75</c:v>
                </c:pt>
                <c:pt idx="5">
                  <c:v>75</c:v>
                </c:pt>
                <c:pt idx="6">
                  <c:v>76</c:v>
                </c:pt>
                <c:pt idx="7">
                  <c:v>75</c:v>
                </c:pt>
                <c:pt idx="8">
                  <c:v>76</c:v>
                </c:pt>
                <c:pt idx="9">
                  <c:v>76</c:v>
                </c:pt>
                <c:pt idx="10">
                  <c:v>76</c:v>
                </c:pt>
                <c:pt idx="11">
                  <c:v>76</c:v>
                </c:pt>
                <c:pt idx="12">
                  <c:v>77</c:v>
                </c:pt>
                <c:pt idx="13">
                  <c:v>77</c:v>
                </c:pt>
                <c:pt idx="14">
                  <c:v>77</c:v>
                </c:pt>
                <c:pt idx="15">
                  <c:v>77</c:v>
                </c:pt>
                <c:pt idx="16">
                  <c:v>77</c:v>
                </c:pt>
                <c:pt idx="17">
                  <c:v>77</c:v>
                </c:pt>
                <c:pt idx="18">
                  <c:v>77</c:v>
                </c:pt>
                <c:pt idx="19">
                  <c:v>78</c:v>
                </c:pt>
                <c:pt idx="20">
                  <c:v>78</c:v>
                </c:pt>
                <c:pt idx="21">
                  <c:v>78</c:v>
                </c:pt>
                <c:pt idx="22">
                  <c:v>78</c:v>
                </c:pt>
                <c:pt idx="23">
                  <c:v>78</c:v>
                </c:pt>
                <c:pt idx="24">
                  <c:v>78</c:v>
                </c:pt>
                <c:pt idx="25">
                  <c:v>79</c:v>
                </c:pt>
                <c:pt idx="26">
                  <c:v>79</c:v>
                </c:pt>
                <c:pt idx="27">
                  <c:v>79</c:v>
                </c:pt>
                <c:pt idx="28">
                  <c:v>79</c:v>
                </c:pt>
                <c:pt idx="29">
                  <c:v>78.7</c:v>
                </c:pt>
                <c:pt idx="30">
                  <c:v>78.5</c:v>
                </c:pt>
                <c:pt idx="31">
                  <c:v>78.5</c:v>
                </c:pt>
                <c:pt idx="32">
                  <c:v>78.7</c:v>
                </c:pt>
                <c:pt idx="33">
                  <c:v>78.8</c:v>
                </c:pt>
                <c:pt idx="34">
                  <c:v>76.900000000000006</c:v>
                </c:pt>
                <c:pt idx="35">
                  <c:v>76</c:v>
                </c:pt>
                <c:pt idx="36">
                  <c:v>77</c:v>
                </c:pt>
              </c:numCache>
            </c:numRef>
          </c:val>
          <c:smooth val="0"/>
          <c:extLst>
            <c:ext xmlns:c16="http://schemas.microsoft.com/office/drawing/2014/chart" uri="{C3380CC4-5D6E-409C-BE32-E72D297353CC}">
              <c16:uniqueId val="{00000000-6C2A-42CE-B1C5-6400C6494799}"/>
            </c:ext>
          </c:extLst>
        </c:ser>
        <c:ser>
          <c:idx val="1"/>
          <c:order val="1"/>
          <c:tx>
            <c:strRef>
              <c:f>Sheet1!$C$1</c:f>
              <c:strCache>
                <c:ptCount val="1"/>
                <c:pt idx="0">
                  <c:v>China</c:v>
                </c:pt>
              </c:strCache>
            </c:strRef>
          </c:tx>
          <c:spPr>
            <a:ln w="47625">
              <a:solidFill>
                <a:srgbClr val="FF0000"/>
              </a:solidFill>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Sheet1!$A$2:$A$38</c:f>
              <c:numCache>
                <c:formatCode>General</c:formatCode>
                <c:ptCount val="3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pt idx="36">
                  <c:v>2022</c:v>
                </c:pt>
              </c:numCache>
            </c:numRef>
          </c:cat>
          <c:val>
            <c:numRef>
              <c:f>Sheet1!$C$2:$C$38</c:f>
              <c:numCache>
                <c:formatCode>General</c:formatCode>
                <c:ptCount val="37"/>
                <c:pt idx="0">
                  <c:v>67</c:v>
                </c:pt>
                <c:pt idx="1">
                  <c:v>67</c:v>
                </c:pt>
                <c:pt idx="2">
                  <c:v>68</c:v>
                </c:pt>
                <c:pt idx="3">
                  <c:v>68</c:v>
                </c:pt>
                <c:pt idx="4">
                  <c:v>68</c:v>
                </c:pt>
                <c:pt idx="5">
                  <c:v>68</c:v>
                </c:pt>
                <c:pt idx="6">
                  <c:v>69</c:v>
                </c:pt>
                <c:pt idx="7">
                  <c:v>69</c:v>
                </c:pt>
                <c:pt idx="8">
                  <c:v>69</c:v>
                </c:pt>
                <c:pt idx="9">
                  <c:v>70</c:v>
                </c:pt>
                <c:pt idx="10">
                  <c:v>70</c:v>
                </c:pt>
                <c:pt idx="11">
                  <c:v>70</c:v>
                </c:pt>
                <c:pt idx="12">
                  <c:v>71</c:v>
                </c:pt>
                <c:pt idx="13">
                  <c:v>71</c:v>
                </c:pt>
                <c:pt idx="14">
                  <c:v>71</c:v>
                </c:pt>
                <c:pt idx="15">
                  <c:v>72</c:v>
                </c:pt>
                <c:pt idx="16">
                  <c:v>72</c:v>
                </c:pt>
                <c:pt idx="17">
                  <c:v>72</c:v>
                </c:pt>
                <c:pt idx="18">
                  <c:v>72</c:v>
                </c:pt>
                <c:pt idx="19">
                  <c:v>73</c:v>
                </c:pt>
                <c:pt idx="20">
                  <c:v>73</c:v>
                </c:pt>
                <c:pt idx="21">
                  <c:v>73</c:v>
                </c:pt>
                <c:pt idx="22">
                  <c:v>73</c:v>
                </c:pt>
                <c:pt idx="23">
                  <c:v>73</c:v>
                </c:pt>
                <c:pt idx="24">
                  <c:v>73</c:v>
                </c:pt>
                <c:pt idx="25">
                  <c:v>74</c:v>
                </c:pt>
                <c:pt idx="26">
                  <c:v>75</c:v>
                </c:pt>
                <c:pt idx="27">
                  <c:v>75</c:v>
                </c:pt>
                <c:pt idx="28">
                  <c:v>76</c:v>
                </c:pt>
                <c:pt idx="29">
                  <c:v>76</c:v>
                </c:pt>
                <c:pt idx="30">
                  <c:v>76.099999999999994</c:v>
                </c:pt>
                <c:pt idx="31">
                  <c:v>76.3</c:v>
                </c:pt>
                <c:pt idx="32">
                  <c:v>76.7</c:v>
                </c:pt>
                <c:pt idx="33">
                  <c:v>77.3</c:v>
                </c:pt>
                <c:pt idx="34">
                  <c:v>76.599999999999994</c:v>
                </c:pt>
                <c:pt idx="35">
                  <c:v>78</c:v>
                </c:pt>
                <c:pt idx="36">
                  <c:v>79</c:v>
                </c:pt>
              </c:numCache>
            </c:numRef>
          </c:val>
          <c:smooth val="0"/>
          <c:extLst>
            <c:ext xmlns:c16="http://schemas.microsoft.com/office/drawing/2014/chart" uri="{C3380CC4-5D6E-409C-BE32-E72D297353CC}">
              <c16:uniqueId val="{00000001-6C2A-42CE-B1C5-6400C6494799}"/>
            </c:ext>
          </c:extLst>
        </c:ser>
        <c:ser>
          <c:idx val="2"/>
          <c:order val="2"/>
          <c:tx>
            <c:strRef>
              <c:f>Sheet1!$D$1</c:f>
              <c:strCache>
                <c:ptCount val="1"/>
                <c:pt idx="0">
                  <c:v>Hong Kong SAR</c:v>
                </c:pt>
              </c:strCache>
            </c:strRef>
          </c:tx>
          <c:spPr>
            <a:ln w="47625">
              <a:solidFill>
                <a:srgbClr val="00B050"/>
              </a:solidFill>
            </a:ln>
            <a:effectLst>
              <a:glow rad="101600">
                <a:srgbClr val="00B050">
                  <a:alpha val="40000"/>
                </a:srgbClr>
              </a:glow>
              <a:outerShdw blurRad="50800" dist="38100" dir="5400000" algn="t" rotWithShape="0">
                <a:prstClr val="black">
                  <a:alpha val="40000"/>
                </a:prstClr>
              </a:outerShdw>
            </a:effectLst>
          </c:spPr>
          <c:marker>
            <c:symbol val="triangle"/>
            <c:size val="5"/>
            <c:spPr>
              <a:solidFill>
                <a:srgbClr val="00B050"/>
              </a:solidFill>
              <a:ln w="19050">
                <a:noFill/>
              </a:ln>
              <a:effectLst>
                <a:glow rad="101600">
                  <a:srgbClr val="00B05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Sheet1!$A$2:$A$38</c:f>
              <c:numCache>
                <c:formatCode>General</c:formatCode>
                <c:ptCount val="3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pt idx="36">
                  <c:v>2022</c:v>
                </c:pt>
              </c:numCache>
            </c:numRef>
          </c:cat>
          <c:val>
            <c:numRef>
              <c:f>Sheet1!$D$2:$D$38</c:f>
              <c:numCache>
                <c:formatCode>General</c:formatCode>
                <c:ptCount val="37"/>
                <c:pt idx="0">
                  <c:v>77</c:v>
                </c:pt>
                <c:pt idx="1">
                  <c:v>77</c:v>
                </c:pt>
                <c:pt idx="2">
                  <c:v>77</c:v>
                </c:pt>
                <c:pt idx="3">
                  <c:v>77</c:v>
                </c:pt>
                <c:pt idx="4">
                  <c:v>77</c:v>
                </c:pt>
                <c:pt idx="5">
                  <c:v>78</c:v>
                </c:pt>
                <c:pt idx="6">
                  <c:v>78</c:v>
                </c:pt>
                <c:pt idx="7">
                  <c:v>78</c:v>
                </c:pt>
                <c:pt idx="8">
                  <c:v>79</c:v>
                </c:pt>
                <c:pt idx="9">
                  <c:v>79</c:v>
                </c:pt>
                <c:pt idx="10">
                  <c:v>80</c:v>
                </c:pt>
                <c:pt idx="11">
                  <c:v>80</c:v>
                </c:pt>
                <c:pt idx="12">
                  <c:v>80</c:v>
                </c:pt>
                <c:pt idx="13">
                  <c:v>80</c:v>
                </c:pt>
                <c:pt idx="14">
                  <c:v>81</c:v>
                </c:pt>
                <c:pt idx="15">
                  <c:v>81</c:v>
                </c:pt>
                <c:pt idx="16">
                  <c:v>81</c:v>
                </c:pt>
                <c:pt idx="17">
                  <c:v>81</c:v>
                </c:pt>
                <c:pt idx="18">
                  <c:v>82</c:v>
                </c:pt>
                <c:pt idx="19">
                  <c:v>82</c:v>
                </c:pt>
                <c:pt idx="20">
                  <c:v>82</c:v>
                </c:pt>
                <c:pt idx="21">
                  <c:v>82</c:v>
                </c:pt>
                <c:pt idx="22">
                  <c:v>82</c:v>
                </c:pt>
                <c:pt idx="23">
                  <c:v>83</c:v>
                </c:pt>
                <c:pt idx="24">
                  <c:v>83</c:v>
                </c:pt>
                <c:pt idx="25">
                  <c:v>83</c:v>
                </c:pt>
                <c:pt idx="26">
                  <c:v>83</c:v>
                </c:pt>
                <c:pt idx="27">
                  <c:v>84</c:v>
                </c:pt>
                <c:pt idx="28">
                  <c:v>84</c:v>
                </c:pt>
                <c:pt idx="29">
                  <c:v>84</c:v>
                </c:pt>
                <c:pt idx="30">
                  <c:v>84.3</c:v>
                </c:pt>
                <c:pt idx="31">
                  <c:v>84.2</c:v>
                </c:pt>
                <c:pt idx="32">
                  <c:v>84.9</c:v>
                </c:pt>
                <c:pt idx="33">
                  <c:v>84.7</c:v>
                </c:pt>
                <c:pt idx="34">
                  <c:v>85</c:v>
                </c:pt>
                <c:pt idx="35">
                  <c:v>85</c:v>
                </c:pt>
                <c:pt idx="36">
                  <c:v>86</c:v>
                </c:pt>
              </c:numCache>
            </c:numRef>
          </c:val>
          <c:smooth val="0"/>
          <c:extLst>
            <c:ext xmlns:c16="http://schemas.microsoft.com/office/drawing/2014/chart" uri="{C3380CC4-5D6E-409C-BE32-E72D297353CC}">
              <c16:uniqueId val="{00000002-6C2A-42CE-B1C5-6400C6494799}"/>
            </c:ext>
          </c:extLst>
        </c:ser>
        <c:dLbls>
          <c:showLegendKey val="0"/>
          <c:showVal val="0"/>
          <c:showCatName val="0"/>
          <c:showSerName val="0"/>
          <c:showPercent val="0"/>
          <c:showBubbleSize val="0"/>
        </c:dLbls>
        <c:marker val="1"/>
        <c:smooth val="0"/>
        <c:axId val="144542720"/>
        <c:axId val="144552704"/>
      </c:lineChart>
      <c:catAx>
        <c:axId val="144542720"/>
        <c:scaling>
          <c:orientation val="minMax"/>
        </c:scaling>
        <c:delete val="0"/>
        <c:axPos val="b"/>
        <c:numFmt formatCode="General" sourceLinked="1"/>
        <c:majorTickMark val="out"/>
        <c:minorTickMark val="none"/>
        <c:tickLblPos val="nextTo"/>
        <c:txPr>
          <a:bodyPr rot="-2700000"/>
          <a:lstStyle/>
          <a:p>
            <a:pPr>
              <a:defRPr>
                <a:solidFill>
                  <a:schemeClr val="tx1"/>
                </a:solidFill>
              </a:defRPr>
            </a:pPr>
            <a:endParaRPr lang="en-US"/>
          </a:p>
        </c:txPr>
        <c:crossAx val="144552704"/>
        <c:crosses val="autoZero"/>
        <c:auto val="1"/>
        <c:lblAlgn val="ctr"/>
        <c:lblOffset val="100"/>
        <c:noMultiLvlLbl val="0"/>
      </c:catAx>
      <c:valAx>
        <c:axId val="144552704"/>
        <c:scaling>
          <c:orientation val="minMax"/>
          <c:min val="60"/>
        </c:scaling>
        <c:delete val="0"/>
        <c:axPos val="l"/>
        <c:majorGridlines>
          <c:spPr>
            <a:ln w="3175"/>
          </c:spPr>
        </c:majorGridlines>
        <c:numFmt formatCode="General" sourceLinked="1"/>
        <c:majorTickMark val="out"/>
        <c:minorTickMark val="none"/>
        <c:tickLblPos val="nextTo"/>
        <c:txPr>
          <a:bodyPr/>
          <a:lstStyle/>
          <a:p>
            <a:pPr>
              <a:defRPr>
                <a:solidFill>
                  <a:schemeClr val="tx1"/>
                </a:solidFill>
              </a:defRPr>
            </a:pPr>
            <a:endParaRPr lang="en-US"/>
          </a:p>
        </c:txPr>
        <c:crossAx val="144542720"/>
        <c:crosses val="autoZero"/>
        <c:crossBetween val="between"/>
      </c:valAx>
    </c:plotArea>
    <c:legend>
      <c:legendPos val="r"/>
      <c:layout>
        <c:manualLayout>
          <c:xMode val="edge"/>
          <c:yMode val="edge"/>
          <c:x val="0.17900420433556916"/>
          <c:y val="0.83963989896260582"/>
          <c:w val="0.64198344998541856"/>
          <c:h val="0.15851794421033011"/>
        </c:manualLayout>
      </c:layout>
      <c:overlay val="0"/>
      <c:txPr>
        <a:bodyPr/>
        <a:lstStyle/>
        <a:p>
          <a:pPr>
            <a:defRPr>
              <a:solidFill>
                <a:schemeClr val="tx1"/>
              </a:solidFill>
            </a:defRPr>
          </a:pPr>
          <a:endParaRPr lang="en-US"/>
        </a:p>
      </c:txPr>
    </c:legend>
    <c:plotVisOnly val="1"/>
    <c:dispBlanksAs val="gap"/>
    <c:showDLblsOverMax val="0"/>
  </c:chart>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94150383979781"/>
          <c:y val="4.1999238615074846E-2"/>
          <c:w val="0.75524436181588417"/>
          <c:h val="0.80616128591402714"/>
        </c:manualLayout>
      </c:layout>
      <c:lineChart>
        <c:grouping val="standard"/>
        <c:varyColors val="0"/>
        <c:ser>
          <c:idx val="0"/>
          <c:order val="0"/>
          <c:tx>
            <c:strRef>
              <c:f>Sheet1!$B$1</c:f>
              <c:strCache>
                <c:ptCount val="1"/>
                <c:pt idx="0">
                  <c:v>From United States</c:v>
                </c:pt>
              </c:strCache>
            </c:strRef>
          </c:tx>
          <c:spPr>
            <a:ln w="19050">
              <a:solidFill>
                <a:srgbClr val="00B0F0"/>
              </a:solidFill>
            </a:ln>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dPt>
            <c:idx val="1"/>
            <c:bubble3D val="0"/>
            <c:spPr>
              <a:ln w="47625">
                <a:solidFill>
                  <a:srgbClr val="00B0F0"/>
                </a:solidFill>
              </a:ln>
              <a:effectLst>
                <a:glow rad="101600">
                  <a:srgbClr val="0070C0">
                    <a:alpha val="40000"/>
                  </a:srgbClr>
                </a:glow>
              </a:effectLst>
            </c:spPr>
            <c:extLst>
              <c:ext xmlns:c16="http://schemas.microsoft.com/office/drawing/2014/chart" uri="{C3380CC4-5D6E-409C-BE32-E72D297353CC}">
                <c16:uniqueId val="{00000000-EAB7-4A56-A009-81C13B7B0235}"/>
              </c:ext>
            </c:extLst>
          </c:dPt>
          <c:cat>
            <c:numRef>
              <c:f>Sheet1!$A$2:$A$31</c:f>
              <c:numCache>
                <c:formatCode>General</c:formatCode>
                <c:ptCount val="3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Sheet1!$B$2:$B$31</c:f>
              <c:numCache>
                <c:formatCode>General</c:formatCode>
                <c:ptCount val="30"/>
                <c:pt idx="0">
                  <c:v>1396</c:v>
                </c:pt>
                <c:pt idx="1">
                  <c:v>1627</c:v>
                </c:pt>
                <c:pt idx="2">
                  <c:v>2116</c:v>
                </c:pt>
                <c:pt idx="3">
                  <c:v>2278</c:v>
                </c:pt>
                <c:pt idx="4">
                  <c:v>2949</c:v>
                </c:pt>
                <c:pt idx="5">
                  <c:v>2942</c:v>
                </c:pt>
                <c:pt idx="6">
                  <c:v>3911</c:v>
                </c:pt>
                <c:pt idx="7">
                  <c:v>2493</c:v>
                </c:pt>
                <c:pt idx="8">
                  <c:v>4737</c:v>
                </c:pt>
                <c:pt idx="9">
                  <c:v>6391</c:v>
                </c:pt>
                <c:pt idx="10">
                  <c:v>8830</c:v>
                </c:pt>
                <c:pt idx="11">
                  <c:v>11064</c:v>
                </c:pt>
                <c:pt idx="12">
                  <c:v>13188</c:v>
                </c:pt>
                <c:pt idx="13">
                  <c:v>13200</c:v>
                </c:pt>
                <c:pt idx="14">
                  <c:v>13900</c:v>
                </c:pt>
                <c:pt idx="15">
                  <c:v>14596</c:v>
                </c:pt>
                <c:pt idx="16">
                  <c:v>14800</c:v>
                </c:pt>
                <c:pt idx="17">
                  <c:v>15000</c:v>
                </c:pt>
                <c:pt idx="18">
                  <c:v>15000</c:v>
                </c:pt>
                <c:pt idx="19">
                  <c:v>15000</c:v>
                </c:pt>
                <c:pt idx="20">
                  <c:v>12700</c:v>
                </c:pt>
                <c:pt idx="21">
                  <c:v>11688</c:v>
                </c:pt>
                <c:pt idx="22">
                  <c:v>11910</c:v>
                </c:pt>
                <c:pt idx="23">
                  <c:v>11631</c:v>
                </c:pt>
                <c:pt idx="25">
                  <c:v>9280</c:v>
                </c:pt>
                <c:pt idx="26">
                  <c:v>3500</c:v>
                </c:pt>
                <c:pt idx="27">
                  <c:v>9000</c:v>
                </c:pt>
                <c:pt idx="28">
                  <c:v>15000</c:v>
                </c:pt>
                <c:pt idx="29">
                  <c:v>21000</c:v>
                </c:pt>
              </c:numCache>
            </c:numRef>
          </c:val>
          <c:smooth val="0"/>
          <c:extLst>
            <c:ext xmlns:c16="http://schemas.microsoft.com/office/drawing/2014/chart" uri="{C3380CC4-5D6E-409C-BE32-E72D297353CC}">
              <c16:uniqueId val="{00000000-1F97-4B5D-9CC7-9CB3367F2721}"/>
            </c:ext>
          </c:extLst>
        </c:ser>
        <c:ser>
          <c:idx val="1"/>
          <c:order val="1"/>
          <c:tx>
            <c:strRef>
              <c:f>Sheet1!$C$1</c:f>
              <c:strCache>
                <c:ptCount val="1"/>
                <c:pt idx="0">
                  <c:v>From China</c:v>
                </c:pt>
              </c:strCache>
            </c:strRef>
          </c:tx>
          <c:spPr>
            <a:ln w="47625">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Sheet1!$A$2:$A$31</c:f>
              <c:numCache>
                <c:formatCode>General</c:formatCode>
                <c:ptCount val="30"/>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Sheet1!$C$2:$C$31</c:f>
              <c:numCache>
                <c:formatCode>General</c:formatCode>
                <c:ptCount val="30"/>
                <c:pt idx="0">
                  <c:v>39613</c:v>
                </c:pt>
                <c:pt idx="1">
                  <c:v>42503</c:v>
                </c:pt>
                <c:pt idx="2">
                  <c:v>46958</c:v>
                </c:pt>
                <c:pt idx="3">
                  <c:v>51001</c:v>
                </c:pt>
                <c:pt idx="4">
                  <c:v>54466</c:v>
                </c:pt>
                <c:pt idx="5">
                  <c:v>59939</c:v>
                </c:pt>
                <c:pt idx="6">
                  <c:v>63211</c:v>
                </c:pt>
                <c:pt idx="7">
                  <c:v>64757</c:v>
                </c:pt>
                <c:pt idx="8">
                  <c:v>61765</c:v>
                </c:pt>
                <c:pt idx="9">
                  <c:v>62523</c:v>
                </c:pt>
                <c:pt idx="10">
                  <c:v>62582</c:v>
                </c:pt>
                <c:pt idx="11">
                  <c:v>67723</c:v>
                </c:pt>
                <c:pt idx="12">
                  <c:v>81127</c:v>
                </c:pt>
                <c:pt idx="13">
                  <c:v>98235</c:v>
                </c:pt>
                <c:pt idx="14">
                  <c:v>127628</c:v>
                </c:pt>
                <c:pt idx="15">
                  <c:v>161000</c:v>
                </c:pt>
                <c:pt idx="16">
                  <c:v>194000</c:v>
                </c:pt>
                <c:pt idx="17">
                  <c:v>274000</c:v>
                </c:pt>
                <c:pt idx="18">
                  <c:v>274000</c:v>
                </c:pt>
                <c:pt idx="19">
                  <c:v>304000</c:v>
                </c:pt>
                <c:pt idx="20">
                  <c:v>329000</c:v>
                </c:pt>
                <c:pt idx="21">
                  <c:v>350755</c:v>
                </c:pt>
                <c:pt idx="22">
                  <c:v>363341</c:v>
                </c:pt>
                <c:pt idx="23">
                  <c:v>361000</c:v>
                </c:pt>
                <c:pt idx="24">
                  <c:v>369548</c:v>
                </c:pt>
                <c:pt idx="25">
                  <c:v>365000</c:v>
                </c:pt>
                <c:pt idx="26">
                  <c:v>295000</c:v>
                </c:pt>
                <c:pt idx="27">
                  <c:v>315000</c:v>
                </c:pt>
                <c:pt idx="29">
                  <c:v>345000</c:v>
                </c:pt>
              </c:numCache>
            </c:numRef>
          </c:val>
          <c:smooth val="0"/>
          <c:extLst>
            <c:ext xmlns:c16="http://schemas.microsoft.com/office/drawing/2014/chart" uri="{C3380CC4-5D6E-409C-BE32-E72D297353CC}">
              <c16:uniqueId val="{00000001-1F97-4B5D-9CC7-9CB3367F2721}"/>
            </c:ext>
          </c:extLst>
        </c:ser>
        <c:dLbls>
          <c:showLegendKey val="0"/>
          <c:showVal val="0"/>
          <c:showCatName val="0"/>
          <c:showSerName val="0"/>
          <c:showPercent val="0"/>
          <c:showBubbleSize val="0"/>
        </c:dLbls>
        <c:marker val="1"/>
        <c:smooth val="0"/>
        <c:axId val="242260224"/>
        <c:axId val="242270208"/>
      </c:lineChart>
      <c:catAx>
        <c:axId val="242260224"/>
        <c:scaling>
          <c:orientation val="minMax"/>
        </c:scaling>
        <c:delete val="0"/>
        <c:axPos val="b"/>
        <c:numFmt formatCode="General" sourceLinked="1"/>
        <c:majorTickMark val="out"/>
        <c:minorTickMark val="none"/>
        <c:tickLblPos val="nextTo"/>
        <c:txPr>
          <a:bodyPr rot="-2700000"/>
          <a:lstStyle/>
          <a:p>
            <a:pPr>
              <a:defRPr sz="1400">
                <a:solidFill>
                  <a:schemeClr val="tx1"/>
                </a:solidFill>
              </a:defRPr>
            </a:pPr>
            <a:endParaRPr lang="en-US"/>
          </a:p>
        </c:txPr>
        <c:crossAx val="242270208"/>
        <c:crosses val="autoZero"/>
        <c:auto val="1"/>
        <c:lblAlgn val="ctr"/>
        <c:lblOffset val="100"/>
        <c:tickLblSkip val="1"/>
        <c:noMultiLvlLbl val="0"/>
      </c:catAx>
      <c:valAx>
        <c:axId val="242270208"/>
        <c:scaling>
          <c:orientation val="minMax"/>
        </c:scaling>
        <c:delete val="0"/>
        <c:axPos val="l"/>
        <c:majorGridlines/>
        <c:numFmt formatCode="#,##0" sourceLinked="0"/>
        <c:majorTickMark val="out"/>
        <c:minorTickMark val="none"/>
        <c:tickLblPos val="nextTo"/>
        <c:txPr>
          <a:bodyPr/>
          <a:lstStyle/>
          <a:p>
            <a:pPr>
              <a:defRPr>
                <a:solidFill>
                  <a:schemeClr val="tx1"/>
                </a:solidFill>
              </a:defRPr>
            </a:pPr>
            <a:endParaRPr lang="en-US"/>
          </a:p>
        </c:txPr>
        <c:crossAx val="242260224"/>
        <c:crosses val="autoZero"/>
        <c:crossBetween val="between"/>
      </c:valAx>
    </c:plotArea>
    <c:legend>
      <c:legendPos val="r"/>
      <c:layout>
        <c:manualLayout>
          <c:xMode val="edge"/>
          <c:yMode val="edge"/>
          <c:x val="0.18521568484494993"/>
          <c:y val="8.0923435972372615E-2"/>
          <c:w val="0.27774727811801303"/>
          <c:h val="0.14442981526804352"/>
        </c:manualLayout>
      </c:layout>
      <c:overlay val="0"/>
      <c:txPr>
        <a:bodyPr/>
        <a:lstStyle/>
        <a:p>
          <a:pPr>
            <a:defRPr>
              <a:solidFill>
                <a:schemeClr val="tx1"/>
              </a:solidFill>
            </a:defRPr>
          </a:pPr>
          <a:endParaRPr lang="en-US"/>
        </a:p>
      </c:txPr>
    </c:legend>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U.S. students </c:v>
                </c:pt>
              </c:strCache>
            </c:strRef>
          </c:tx>
          <c:spPr>
            <a:ln w="47625">
              <a:solidFill>
                <a:srgbClr val="00B0F0"/>
              </a:solidFill>
            </a:ln>
            <a:effectLst>
              <a:glow rad="101600">
                <a:schemeClr val="accent1">
                  <a:satMod val="175000"/>
                  <a:alpha val="40000"/>
                </a:schemeClr>
              </a:glow>
              <a:outerShdw blurRad="50800" dist="38100" dir="5400000" algn="t" rotWithShape="0">
                <a:prstClr val="black">
                  <a:alpha val="40000"/>
                </a:prstClr>
              </a:outerShdw>
            </a:effectLst>
          </c:spPr>
          <c:marker>
            <c:symbol val="circle"/>
            <c:size val="5"/>
            <c:spPr>
              <a:solidFill>
                <a:srgbClr val="00B0F0"/>
              </a:solidFill>
              <a:ln w="19050">
                <a:noFill/>
              </a:ln>
              <a:effectLst>
                <a:glow rad="101600">
                  <a:schemeClr val="accent1">
                    <a:satMod val="175000"/>
                    <a:alpha val="40000"/>
                  </a:schemeClr>
                </a:glow>
                <a:outerShdw blurRad="50800" dist="38100" dir="5400000" algn="t" rotWithShape="0">
                  <a:prstClr val="black">
                    <a:alpha val="40000"/>
                  </a:prstClr>
                </a:outerShdw>
              </a:effectLst>
              <a:scene3d>
                <a:camera prst="orthographicFront"/>
                <a:lightRig rig="threePt" dir="t"/>
              </a:scene3d>
              <a:sp3d>
                <a:bevelT/>
              </a:sp3d>
            </c:spPr>
          </c:marker>
          <c:cat>
            <c:numRef>
              <c:f>Sheet1!$A$2:$A$12</c:f>
              <c:numCache>
                <c:formatCode>General</c:formatCode>
                <c:ptCount val="11"/>
                <c:pt idx="0">
                  <c:v>1983</c:v>
                </c:pt>
                <c:pt idx="1">
                  <c:v>1990</c:v>
                </c:pt>
                <c:pt idx="2">
                  <c:v>1995</c:v>
                </c:pt>
                <c:pt idx="3">
                  <c:v>1998</c:v>
                </c:pt>
                <c:pt idx="4">
                  <c:v>2002</c:v>
                </c:pt>
                <c:pt idx="5">
                  <c:v>2006</c:v>
                </c:pt>
                <c:pt idx="6">
                  <c:v>2009</c:v>
                </c:pt>
                <c:pt idx="7">
                  <c:v>2013</c:v>
                </c:pt>
                <c:pt idx="8">
                  <c:v>2016</c:v>
                </c:pt>
                <c:pt idx="9">
                  <c:v>2020</c:v>
                </c:pt>
                <c:pt idx="10">
                  <c:v>2023</c:v>
                </c:pt>
              </c:numCache>
            </c:numRef>
          </c:cat>
          <c:val>
            <c:numRef>
              <c:f>Sheet1!$B$2:$B$12</c:f>
              <c:numCache>
                <c:formatCode>General</c:formatCode>
                <c:ptCount val="11"/>
                <c:pt idx="0">
                  <c:v>13178</c:v>
                </c:pt>
                <c:pt idx="1">
                  <c:v>19427</c:v>
                </c:pt>
                <c:pt idx="2">
                  <c:v>26471</c:v>
                </c:pt>
                <c:pt idx="3">
                  <c:v>28456</c:v>
                </c:pt>
                <c:pt idx="4">
                  <c:v>34153</c:v>
                </c:pt>
                <c:pt idx="5">
                  <c:v>51582</c:v>
                </c:pt>
                <c:pt idx="6">
                  <c:v>60976</c:v>
                </c:pt>
                <c:pt idx="7">
                  <c:v>61111</c:v>
                </c:pt>
                <c:pt idx="8">
                  <c:v>53069</c:v>
                </c:pt>
                <c:pt idx="9">
                  <c:v>46000</c:v>
                </c:pt>
              </c:numCache>
            </c:numRef>
          </c:val>
          <c:smooth val="0"/>
          <c:extLst>
            <c:ext xmlns:c16="http://schemas.microsoft.com/office/drawing/2014/chart" uri="{C3380CC4-5D6E-409C-BE32-E72D297353CC}">
              <c16:uniqueId val="{00000000-4D03-4C1B-8FDF-7412CBA0880D}"/>
            </c:ext>
          </c:extLst>
        </c:ser>
        <c:dLbls>
          <c:showLegendKey val="0"/>
          <c:showVal val="0"/>
          <c:showCatName val="0"/>
          <c:showSerName val="0"/>
          <c:showPercent val="0"/>
          <c:showBubbleSize val="0"/>
        </c:dLbls>
        <c:marker val="1"/>
        <c:smooth val="0"/>
        <c:axId val="242313472"/>
        <c:axId val="242327552"/>
      </c:lineChart>
      <c:catAx>
        <c:axId val="242313472"/>
        <c:scaling>
          <c:orientation val="minMax"/>
        </c:scaling>
        <c:delete val="0"/>
        <c:axPos val="b"/>
        <c:numFmt formatCode="General" sourceLinked="1"/>
        <c:majorTickMark val="out"/>
        <c:minorTickMark val="none"/>
        <c:tickLblPos val="nextTo"/>
        <c:txPr>
          <a:bodyPr rot="-2700000"/>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crossAx val="242327552"/>
        <c:crosses val="autoZero"/>
        <c:auto val="1"/>
        <c:lblAlgn val="ctr"/>
        <c:lblOffset val="100"/>
        <c:noMultiLvlLbl val="0"/>
      </c:catAx>
      <c:valAx>
        <c:axId val="242327552"/>
        <c:scaling>
          <c:orientation val="minMax"/>
        </c:scaling>
        <c:delete val="0"/>
        <c:axPos val="l"/>
        <c:majorGridlines/>
        <c:numFmt formatCode="#,##0" sourceLinked="0"/>
        <c:majorTickMark val="out"/>
        <c:minorTickMark val="none"/>
        <c:tickLblPos val="nextTo"/>
        <c:txPr>
          <a:bodyPr/>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crossAx val="242313472"/>
        <c:crosses val="autoZero"/>
        <c:crossBetween val="between"/>
      </c:valAx>
    </c:plotArea>
    <c:legend>
      <c:legendPos val="r"/>
      <c:overlay val="0"/>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Approve</c:v>
                </c:pt>
              </c:strCache>
            </c:strRef>
          </c:tx>
          <c:spPr>
            <a:ln w="19050">
              <a:solidFill>
                <a:srgbClr val="00B0F0"/>
              </a:solidFill>
            </a:ln>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c:spPr>
          </c:marker>
          <c:cat>
            <c:numRef>
              <c:f>Sheet1!$A$2:$A$21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Sheet1!$B$2:$B$21</c:f>
              <c:numCache>
                <c:formatCode>General</c:formatCode>
                <c:ptCount val="20"/>
                <c:pt idx="0">
                  <c:v>43</c:v>
                </c:pt>
                <c:pt idx="1">
                  <c:v>52</c:v>
                </c:pt>
                <c:pt idx="2">
                  <c:v>42</c:v>
                </c:pt>
                <c:pt idx="3">
                  <c:v>39</c:v>
                </c:pt>
                <c:pt idx="4">
                  <c:v>50</c:v>
                </c:pt>
                <c:pt idx="5">
                  <c:v>49</c:v>
                </c:pt>
                <c:pt idx="6">
                  <c:v>51</c:v>
                </c:pt>
                <c:pt idx="7">
                  <c:v>40</c:v>
                </c:pt>
                <c:pt idx="8">
                  <c:v>37</c:v>
                </c:pt>
                <c:pt idx="9">
                  <c:v>35</c:v>
                </c:pt>
                <c:pt idx="10">
                  <c:v>38</c:v>
                </c:pt>
                <c:pt idx="11">
                  <c:v>37</c:v>
                </c:pt>
                <c:pt idx="12">
                  <c:v>44</c:v>
                </c:pt>
                <c:pt idx="13">
                  <c:v>39</c:v>
                </c:pt>
                <c:pt idx="14">
                  <c:v>26</c:v>
                </c:pt>
                <c:pt idx="15">
                  <c:v>26</c:v>
                </c:pt>
                <c:pt idx="16">
                  <c:v>22</c:v>
                </c:pt>
                <c:pt idx="17">
                  <c:v>18</c:v>
                </c:pt>
                <c:pt idx="18">
                  <c:v>17</c:v>
                </c:pt>
                <c:pt idx="19">
                  <c:v>19</c:v>
                </c:pt>
              </c:numCache>
            </c:numRef>
          </c:val>
          <c:smooth val="0"/>
          <c:extLst>
            <c:ext xmlns:c16="http://schemas.microsoft.com/office/drawing/2014/chart" uri="{C3380CC4-5D6E-409C-BE32-E72D297353CC}">
              <c16:uniqueId val="{00000000-5BD4-4B0E-B71B-EC8F3FD72642}"/>
            </c:ext>
          </c:extLst>
        </c:ser>
        <c:dLbls>
          <c:showLegendKey val="0"/>
          <c:showVal val="0"/>
          <c:showCatName val="0"/>
          <c:showSerName val="0"/>
          <c:showPercent val="0"/>
          <c:showBubbleSize val="0"/>
        </c:dLbls>
        <c:marker val="1"/>
        <c:smooth val="0"/>
        <c:axId val="242170112"/>
        <c:axId val="242176000"/>
      </c:lineChart>
      <c:catAx>
        <c:axId val="242170112"/>
        <c:scaling>
          <c:orientation val="minMax"/>
        </c:scaling>
        <c:delete val="0"/>
        <c:axPos val="b"/>
        <c:numFmt formatCode="General" sourceLinked="1"/>
        <c:majorTickMark val="out"/>
        <c:minorTickMark val="none"/>
        <c:tickLblPos val="nextTo"/>
        <c:txPr>
          <a:bodyPr rot="-2280000"/>
          <a:lstStyle/>
          <a:p>
            <a:pPr>
              <a:defRPr sz="1200">
                <a:solidFill>
                  <a:schemeClr val="tx1"/>
                </a:solidFill>
              </a:defRPr>
            </a:pPr>
            <a:endParaRPr lang="en-US"/>
          </a:p>
        </c:txPr>
        <c:crossAx val="242176000"/>
        <c:crosses val="autoZero"/>
        <c:auto val="1"/>
        <c:lblAlgn val="ctr"/>
        <c:lblOffset val="100"/>
        <c:tickLblSkip val="1"/>
        <c:noMultiLvlLbl val="0"/>
      </c:catAx>
      <c:valAx>
        <c:axId val="242176000"/>
        <c:scaling>
          <c:orientation val="minMax"/>
        </c:scaling>
        <c:delete val="0"/>
        <c:axPos val="l"/>
        <c:majorGridlines/>
        <c:numFmt formatCode="General" sourceLinked="1"/>
        <c:majorTickMark val="out"/>
        <c:minorTickMark val="none"/>
        <c:tickLblPos val="nextTo"/>
        <c:txPr>
          <a:bodyPr/>
          <a:lstStyle/>
          <a:p>
            <a:pPr>
              <a:defRPr>
                <a:solidFill>
                  <a:schemeClr val="tx1"/>
                </a:solidFill>
              </a:defRPr>
            </a:pPr>
            <a:endParaRPr lang="en-US"/>
          </a:p>
        </c:txPr>
        <c:crossAx val="242170112"/>
        <c:crosses val="autoZero"/>
        <c:crossBetween val="between"/>
      </c:valAx>
    </c:plotArea>
    <c:plotVisOnly val="1"/>
    <c:dispBlanksAs val="gap"/>
    <c:showDLblsOverMax val="0"/>
  </c:chart>
  <c:spPr>
    <a:ln w="47625">
      <a:solidFill>
        <a:srgbClr val="00B0F0"/>
      </a:solidFill>
    </a:ln>
  </c:spPr>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47625">
              <a:solidFill>
                <a:srgbClr val="FF0000"/>
              </a:solidFill>
            </a:ln>
            <a:effectLst>
              <a:glow rad="101600">
                <a:srgbClr val="FF0000">
                  <a:alpha val="40000"/>
                </a:srgbClr>
              </a:glow>
            </a:effectLst>
          </c:spPr>
          <c:marker>
            <c:symbol val="square"/>
            <c:size val="5"/>
            <c:spPr>
              <a:solidFill>
                <a:srgbClr val="FF0000"/>
              </a:solidFill>
              <a:ln>
                <a:noFill/>
              </a:ln>
              <a:effectLst>
                <a:glow rad="101600">
                  <a:srgbClr val="FF0000">
                    <a:alpha val="40000"/>
                  </a:srgbClr>
                </a:glow>
              </a:effectLst>
              <a:scene3d>
                <a:camera prst="orthographicFront"/>
                <a:lightRig rig="threePt" dir="t"/>
              </a:scene3d>
              <a:sp3d>
                <a:bevelT/>
              </a:sp3d>
            </c:spPr>
          </c:marker>
          <c:cat>
            <c:numRef>
              <c:f>Sheet1!$A$2:$A$17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Sheet1!$B$2:$B$17</c:f>
              <c:numCache>
                <c:formatCode>General</c:formatCode>
                <c:ptCount val="16"/>
                <c:pt idx="0">
                  <c:v>42</c:v>
                </c:pt>
                <c:pt idx="1">
                  <c:v>47</c:v>
                </c:pt>
                <c:pt idx="2">
                  <c:v>34</c:v>
                </c:pt>
                <c:pt idx="3">
                  <c:v>41</c:v>
                </c:pt>
                <c:pt idx="4">
                  <c:v>47</c:v>
                </c:pt>
                <c:pt idx="5">
                  <c:v>58</c:v>
                </c:pt>
                <c:pt idx="6">
                  <c:v>44</c:v>
                </c:pt>
                <c:pt idx="7">
                  <c:v>43</c:v>
                </c:pt>
                <c:pt idx="8">
                  <c:v>40</c:v>
                </c:pt>
                <c:pt idx="9">
                  <c:v>50</c:v>
                </c:pt>
                <c:pt idx="10">
                  <c:v>44</c:v>
                </c:pt>
                <c:pt idx="11">
                  <c:v>50</c:v>
                </c:pt>
              </c:numCache>
            </c:numRef>
          </c:val>
          <c:smooth val="0"/>
          <c:extLst>
            <c:ext xmlns:c16="http://schemas.microsoft.com/office/drawing/2014/chart" uri="{C3380CC4-5D6E-409C-BE32-E72D297353CC}">
              <c16:uniqueId val="{00000000-BE7E-45B2-8944-C9F0C4C362BF}"/>
            </c:ext>
          </c:extLst>
        </c:ser>
        <c:dLbls>
          <c:showLegendKey val="0"/>
          <c:showVal val="0"/>
          <c:showCatName val="0"/>
          <c:showSerName val="0"/>
          <c:showPercent val="0"/>
          <c:showBubbleSize val="0"/>
        </c:dLbls>
        <c:marker val="1"/>
        <c:smooth val="0"/>
        <c:axId val="242220416"/>
        <c:axId val="242754688"/>
      </c:lineChart>
      <c:catAx>
        <c:axId val="242220416"/>
        <c:scaling>
          <c:orientation val="minMax"/>
        </c:scaling>
        <c:delete val="0"/>
        <c:axPos val="b"/>
        <c:numFmt formatCode="General" sourceLinked="1"/>
        <c:majorTickMark val="out"/>
        <c:minorTickMark val="none"/>
        <c:tickLblPos val="nextTo"/>
        <c:txPr>
          <a:bodyPr/>
          <a:lstStyle/>
          <a:p>
            <a:pPr>
              <a:defRPr>
                <a:solidFill>
                  <a:schemeClr val="tx1"/>
                </a:solidFill>
              </a:defRPr>
            </a:pPr>
            <a:endParaRPr lang="en-US"/>
          </a:p>
        </c:txPr>
        <c:crossAx val="242754688"/>
        <c:crosses val="autoZero"/>
        <c:auto val="1"/>
        <c:lblAlgn val="ctr"/>
        <c:lblOffset val="100"/>
        <c:noMultiLvlLbl val="0"/>
      </c:catAx>
      <c:valAx>
        <c:axId val="242754688"/>
        <c:scaling>
          <c:orientation val="minMax"/>
        </c:scaling>
        <c:delete val="0"/>
        <c:axPos val="l"/>
        <c:majorGridlines/>
        <c:numFmt formatCode="General" sourceLinked="1"/>
        <c:majorTickMark val="out"/>
        <c:minorTickMark val="none"/>
        <c:tickLblPos val="nextTo"/>
        <c:txPr>
          <a:bodyPr/>
          <a:lstStyle/>
          <a:p>
            <a:pPr>
              <a:defRPr>
                <a:solidFill>
                  <a:schemeClr val="tx1"/>
                </a:solidFill>
              </a:defRPr>
            </a:pPr>
            <a:endParaRPr lang="en-US"/>
          </a:p>
        </c:txPr>
        <c:crossAx val="242220416"/>
        <c:crosses val="autoZero"/>
        <c:crossBetween val="between"/>
      </c:valAx>
    </c:plotArea>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20781874077856E-2"/>
          <c:y val="1.7802102196201524E-2"/>
          <c:w val="0.94583058562992128"/>
          <c:h val="0.76748654235442038"/>
        </c:manualLayout>
      </c:layout>
      <c:barChart>
        <c:barDir val="bar"/>
        <c:grouping val="clustered"/>
        <c:varyColors val="0"/>
        <c:ser>
          <c:idx val="0"/>
          <c:order val="0"/>
          <c:tx>
            <c:strRef>
              <c:f>Sheet1!$B$1</c:f>
              <c:strCache>
                <c:ptCount val="1"/>
                <c:pt idx="0">
                  <c:v>Deaths Per Capita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Peru</c:v>
                </c:pt>
                <c:pt idx="1">
                  <c:v>Bulgaria</c:v>
                </c:pt>
                <c:pt idx="2">
                  <c:v>Brazil</c:v>
                </c:pt>
                <c:pt idx="3">
                  <c:v>United States</c:v>
                </c:pt>
                <c:pt idx="4">
                  <c:v>Italy</c:v>
                </c:pt>
                <c:pt idx="5">
                  <c:v>United Kingdom</c:v>
                </c:pt>
                <c:pt idx="6">
                  <c:v>Russia</c:v>
                </c:pt>
                <c:pt idx="7">
                  <c:v>Mexico</c:v>
                </c:pt>
                <c:pt idx="8">
                  <c:v>France</c:v>
                </c:pt>
                <c:pt idx="9">
                  <c:v>Sweden</c:v>
                </c:pt>
                <c:pt idx="10">
                  <c:v>Iran</c:v>
                </c:pt>
                <c:pt idx="11">
                  <c:v>Germany</c:v>
                </c:pt>
                <c:pt idx="12">
                  <c:v>Israel</c:v>
                </c:pt>
                <c:pt idx="13">
                  <c:v>Canada</c:v>
                </c:pt>
                <c:pt idx="14">
                  <c:v>South Korea</c:v>
                </c:pt>
                <c:pt idx="15">
                  <c:v>India</c:v>
                </c:pt>
                <c:pt idx="16">
                  <c:v>Japan</c:v>
                </c:pt>
                <c:pt idx="17">
                  <c:v>Egypt</c:v>
                </c:pt>
                <c:pt idx="18">
                  <c:v>Kenya</c:v>
                </c:pt>
                <c:pt idx="19">
                  <c:v>China</c:v>
                </c:pt>
              </c:strCache>
            </c:strRef>
          </c:cat>
          <c:val>
            <c:numRef>
              <c:f>Sheet1!$B$2:$B$21</c:f>
              <c:numCache>
                <c:formatCode>General</c:formatCode>
                <c:ptCount val="20"/>
                <c:pt idx="0">
                  <c:v>6391</c:v>
                </c:pt>
                <c:pt idx="1">
                  <c:v>5386</c:v>
                </c:pt>
                <c:pt idx="2">
                  <c:v>3115</c:v>
                </c:pt>
                <c:pt idx="3">
                  <c:v>3025</c:v>
                </c:pt>
                <c:pt idx="4">
                  <c:v>2761</c:v>
                </c:pt>
                <c:pt idx="5">
                  <c:v>2622</c:v>
                </c:pt>
                <c:pt idx="6">
                  <c:v>2546</c:v>
                </c:pt>
                <c:pt idx="7">
                  <c:v>2494</c:v>
                </c:pt>
                <c:pt idx="8">
                  <c:v>2201</c:v>
                </c:pt>
                <c:pt idx="9">
                  <c:v>1868</c:v>
                </c:pt>
                <c:pt idx="10">
                  <c:v>1662</c:v>
                </c:pt>
                <c:pt idx="11">
                  <c:v>1658</c:v>
                </c:pt>
                <c:pt idx="12">
                  <c:v>1168</c:v>
                </c:pt>
                <c:pt idx="13">
                  <c:v>1078</c:v>
                </c:pt>
                <c:pt idx="14">
                  <c:v>480</c:v>
                </c:pt>
                <c:pt idx="15">
                  <c:v>377</c:v>
                </c:pt>
                <c:pt idx="16">
                  <c:v>243</c:v>
                </c:pt>
                <c:pt idx="17">
                  <c:v>237</c:v>
                </c:pt>
                <c:pt idx="18">
                  <c:v>103</c:v>
                </c:pt>
                <c:pt idx="19">
                  <c:v>4</c:v>
                </c:pt>
              </c:numCache>
            </c:numRef>
          </c:val>
          <c:extLst>
            <c:ext xmlns:c16="http://schemas.microsoft.com/office/drawing/2014/chart" uri="{C3380CC4-5D6E-409C-BE32-E72D297353CC}">
              <c16:uniqueId val="{00000000-6C69-4C27-9D8B-30BC31396944}"/>
            </c:ext>
          </c:extLst>
        </c:ser>
        <c:dLbls>
          <c:dLblPos val="outEnd"/>
          <c:showLegendKey val="0"/>
          <c:showVal val="1"/>
          <c:showCatName val="0"/>
          <c:showSerName val="0"/>
          <c:showPercent val="0"/>
          <c:showBubbleSize val="0"/>
        </c:dLbls>
        <c:gapWidth val="70"/>
        <c:axId val="1960536783"/>
        <c:axId val="1960548015"/>
      </c:barChart>
      <c:catAx>
        <c:axId val="196053678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960548015"/>
        <c:crosses val="autoZero"/>
        <c:auto val="1"/>
        <c:lblAlgn val="ctr"/>
        <c:lblOffset val="100"/>
        <c:noMultiLvlLbl val="0"/>
      </c:catAx>
      <c:valAx>
        <c:axId val="196054801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960536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885535141440653E-2"/>
          <c:y val="4.4861391929187228E-2"/>
          <c:w val="0.91370990084572756"/>
          <c:h val="0.71171991463474182"/>
        </c:manualLayout>
      </c:layout>
      <c:lineChart>
        <c:grouping val="standard"/>
        <c:varyColors val="0"/>
        <c:ser>
          <c:idx val="0"/>
          <c:order val="0"/>
          <c:tx>
            <c:strRef>
              <c:f>Sheet1!$B$1</c:f>
              <c:strCache>
                <c:ptCount val="1"/>
                <c:pt idx="0">
                  <c:v>United States</c:v>
                </c:pt>
              </c:strCache>
            </c:strRef>
          </c:tx>
          <c:spPr>
            <a:ln w="47625">
              <a:solidFill>
                <a:srgbClr val="00B0F0"/>
              </a:solidFill>
            </a:ln>
            <a:effectLst>
              <a:glow rad="101600">
                <a:srgbClr val="0070C0">
                  <a:alpha val="40000"/>
                </a:srgbClr>
              </a:glow>
              <a:outerShdw blurRad="50800" dist="38100" dir="5400000" algn="t" rotWithShape="0">
                <a:prstClr val="black">
                  <a:alpha val="40000"/>
                </a:prstClr>
              </a:outerShdw>
            </a:effectLst>
          </c:spPr>
          <c:marker>
            <c:symbol val="circle"/>
            <c:size val="5"/>
            <c:spPr>
              <a:solidFill>
                <a:srgbClr val="00B0F0"/>
              </a:solidFill>
              <a:ln w="19050">
                <a:noFill/>
              </a:ln>
              <a:effectLst>
                <a:glow rad="101600">
                  <a:srgbClr val="0070C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Sheet1!$A$11:$A$27</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Sheet1!$B$11:$B$27</c:f>
              <c:numCache>
                <c:formatCode>General</c:formatCode>
                <c:ptCount val="17"/>
                <c:pt idx="0">
                  <c:v>5.5</c:v>
                </c:pt>
                <c:pt idx="1">
                  <c:v>5.6</c:v>
                </c:pt>
                <c:pt idx="2">
                  <c:v>5.8</c:v>
                </c:pt>
                <c:pt idx="3">
                  <c:v>5.7</c:v>
                </c:pt>
                <c:pt idx="4">
                  <c:v>5.4</c:v>
                </c:pt>
                <c:pt idx="5">
                  <c:v>5</c:v>
                </c:pt>
                <c:pt idx="6">
                  <c:v>4.8</c:v>
                </c:pt>
                <c:pt idx="7">
                  <c:v>5</c:v>
                </c:pt>
                <c:pt idx="8">
                  <c:v>5</c:v>
                </c:pt>
                <c:pt idx="9">
                  <c:v>4</c:v>
                </c:pt>
                <c:pt idx="10">
                  <c:v>4.5</c:v>
                </c:pt>
                <c:pt idx="11">
                  <c:v>5</c:v>
                </c:pt>
                <c:pt idx="12">
                  <c:v>5.4</c:v>
                </c:pt>
                <c:pt idx="13">
                  <c:v>5.3</c:v>
                </c:pt>
                <c:pt idx="14">
                  <c:v>5</c:v>
                </c:pt>
                <c:pt idx="15">
                  <c:v>5</c:v>
                </c:pt>
                <c:pt idx="16">
                  <c:v>7</c:v>
                </c:pt>
              </c:numCache>
            </c:numRef>
          </c:val>
          <c:smooth val="0"/>
          <c:extLst>
            <c:ext xmlns:c16="http://schemas.microsoft.com/office/drawing/2014/chart" uri="{C3380CC4-5D6E-409C-BE32-E72D297353CC}">
              <c16:uniqueId val="{00000000-1415-48C7-9546-50216BCDC9AC}"/>
            </c:ext>
          </c:extLst>
        </c:ser>
        <c:ser>
          <c:idx val="1"/>
          <c:order val="1"/>
          <c:tx>
            <c:strRef>
              <c:f>Sheet1!$C$1</c:f>
              <c:strCache>
                <c:ptCount val="1"/>
                <c:pt idx="0">
                  <c:v>China</c:v>
                </c:pt>
              </c:strCache>
            </c:strRef>
          </c:tx>
          <c:spPr>
            <a:ln w="47625">
              <a:solidFill>
                <a:srgbClr val="FF0000"/>
              </a:solidFill>
            </a:ln>
            <a:effectLst>
              <a:glow rad="101600">
                <a:srgbClr val="FF0000">
                  <a:alpha val="40000"/>
                </a:srgbClr>
              </a:glow>
              <a:outerShdw blurRad="50800" dist="38100" dir="5400000" algn="t" rotWithShape="0">
                <a:prstClr val="black">
                  <a:alpha val="40000"/>
                </a:prstClr>
              </a:outerShdw>
            </a:effectLst>
          </c:spPr>
          <c:marker>
            <c:symbol val="square"/>
            <c:size val="5"/>
            <c:spPr>
              <a:solidFill>
                <a:srgbClr val="FF0000"/>
              </a:solidFill>
              <a:ln w="19050">
                <a:noFill/>
              </a:ln>
              <a:effectLst>
                <a:glow rad="101600">
                  <a:srgbClr val="FF0000">
                    <a:alpha val="40000"/>
                  </a:srgbClr>
                </a:glow>
                <a:outerShdw blurRad="50800" dist="38100" dir="5400000" algn="t" rotWithShape="0">
                  <a:prstClr val="black">
                    <a:alpha val="40000"/>
                  </a:prstClr>
                </a:outerShdw>
              </a:effectLst>
              <a:scene3d>
                <a:camera prst="orthographicFront"/>
                <a:lightRig rig="threePt" dir="t"/>
              </a:scene3d>
              <a:sp3d>
                <a:bevelT/>
              </a:sp3d>
            </c:spPr>
          </c:marker>
          <c:cat>
            <c:numRef>
              <c:f>Sheet1!$A$11:$A$27</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Sheet1!$C$11:$C$27</c:f>
              <c:numCache>
                <c:formatCode>General</c:formatCode>
                <c:ptCount val="17"/>
                <c:pt idx="0">
                  <c:v>1.9</c:v>
                </c:pt>
                <c:pt idx="1">
                  <c:v>1.6</c:v>
                </c:pt>
                <c:pt idx="2">
                  <c:v>1.4</c:v>
                </c:pt>
                <c:pt idx="3">
                  <c:v>1.2</c:v>
                </c:pt>
                <c:pt idx="4">
                  <c:v>1.1000000000000001</c:v>
                </c:pt>
                <c:pt idx="5">
                  <c:v>1.1000000000000001</c:v>
                </c:pt>
                <c:pt idx="6">
                  <c:v>1</c:v>
                </c:pt>
                <c:pt idx="7">
                  <c:v>0.9</c:v>
                </c:pt>
                <c:pt idx="8">
                  <c:v>0.8</c:v>
                </c:pt>
                <c:pt idx="9">
                  <c:v>0.8</c:v>
                </c:pt>
                <c:pt idx="10">
                  <c:v>0.7</c:v>
                </c:pt>
                <c:pt idx="11">
                  <c:v>0.7</c:v>
                </c:pt>
                <c:pt idx="12">
                  <c:v>0.6</c:v>
                </c:pt>
                <c:pt idx="13">
                  <c:v>0.6</c:v>
                </c:pt>
                <c:pt idx="14">
                  <c:v>0.9</c:v>
                </c:pt>
                <c:pt idx="15">
                  <c:v>1</c:v>
                </c:pt>
                <c:pt idx="16">
                  <c:v>1</c:v>
                </c:pt>
              </c:numCache>
            </c:numRef>
          </c:val>
          <c:smooth val="0"/>
          <c:extLst>
            <c:ext xmlns:c16="http://schemas.microsoft.com/office/drawing/2014/chart" uri="{C3380CC4-5D6E-409C-BE32-E72D297353CC}">
              <c16:uniqueId val="{00000001-1415-48C7-9546-50216BCDC9AC}"/>
            </c:ext>
          </c:extLst>
        </c:ser>
        <c:dLbls>
          <c:showLegendKey val="0"/>
          <c:showVal val="0"/>
          <c:showCatName val="0"/>
          <c:showSerName val="0"/>
          <c:showPercent val="0"/>
          <c:showBubbleSize val="0"/>
        </c:dLbls>
        <c:marker val="1"/>
        <c:smooth val="0"/>
        <c:axId val="145592320"/>
        <c:axId val="145595392"/>
      </c:lineChart>
      <c:catAx>
        <c:axId val="145592320"/>
        <c:scaling>
          <c:orientation val="minMax"/>
        </c:scaling>
        <c:delete val="0"/>
        <c:axPos val="b"/>
        <c:numFmt formatCode="General" sourceLinked="1"/>
        <c:majorTickMark val="out"/>
        <c:minorTickMark val="none"/>
        <c:tickLblPos val="nextTo"/>
        <c:txPr>
          <a:bodyPr rot="-2700000"/>
          <a:lstStyle/>
          <a:p>
            <a:pPr>
              <a:defRPr>
                <a:solidFill>
                  <a:schemeClr val="tx1"/>
                </a:solidFill>
              </a:defRPr>
            </a:pPr>
            <a:endParaRPr lang="en-US"/>
          </a:p>
        </c:txPr>
        <c:crossAx val="145595392"/>
        <c:crosses val="autoZero"/>
        <c:auto val="1"/>
        <c:lblAlgn val="ctr"/>
        <c:lblOffset val="100"/>
        <c:noMultiLvlLbl val="0"/>
      </c:catAx>
      <c:valAx>
        <c:axId val="145595392"/>
        <c:scaling>
          <c:orientation val="minMax"/>
        </c:scaling>
        <c:delete val="0"/>
        <c:axPos val="l"/>
        <c:majorGridlines/>
        <c:numFmt formatCode="General" sourceLinked="1"/>
        <c:majorTickMark val="out"/>
        <c:minorTickMark val="none"/>
        <c:tickLblPos val="nextTo"/>
        <c:txPr>
          <a:bodyPr/>
          <a:lstStyle/>
          <a:p>
            <a:pPr>
              <a:defRPr>
                <a:solidFill>
                  <a:schemeClr val="tx1"/>
                </a:solidFill>
              </a:defRPr>
            </a:pPr>
            <a:endParaRPr lang="en-US"/>
          </a:p>
        </c:txPr>
        <c:crossAx val="145592320"/>
        <c:crosses val="autoZero"/>
        <c:crossBetween val="between"/>
      </c:valAx>
    </c:plotArea>
    <c:legend>
      <c:legendPos val="r"/>
      <c:layout>
        <c:manualLayout>
          <c:xMode val="edge"/>
          <c:yMode val="edge"/>
          <c:x val="0.34168185574025461"/>
          <c:y val="0.86765591235556527"/>
          <c:w val="0.32807123067949839"/>
          <c:h val="0.13234408764443473"/>
        </c:manualLayout>
      </c:layout>
      <c:overlay val="0"/>
      <c:txPr>
        <a:bodyPr/>
        <a:lstStyle/>
        <a:p>
          <a:pPr>
            <a:defRPr>
              <a:solidFill>
                <a:schemeClr val="tx1"/>
              </a:solidFill>
            </a:defRPr>
          </a:pPr>
          <a:endParaRPr lang="en-US"/>
        </a:p>
      </c:txPr>
    </c:legend>
    <c:plotVisOnly val="1"/>
    <c:dispBlanksAs val="gap"/>
    <c:showDLblsOverMax val="0"/>
  </c:chart>
  <c:txPr>
    <a:bodyPr/>
    <a:lstStyle/>
    <a:p>
      <a:pPr>
        <a:defRPr sz="1800"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47137163410129E-2"/>
          <c:y val="3.0831228624714786E-2"/>
          <c:w val="0.73269639786406005"/>
          <c:h val="0.7569199441810146"/>
        </c:manualLayout>
      </c:layout>
      <c:lineChart>
        <c:grouping val="standard"/>
        <c:varyColors val="0"/>
        <c:ser>
          <c:idx val="0"/>
          <c:order val="0"/>
          <c:tx>
            <c:strRef>
              <c:f>Sheet1!$B$1</c:f>
              <c:strCache>
                <c:ptCount val="1"/>
                <c:pt idx="0">
                  <c:v>United States</c:v>
                </c:pt>
              </c:strCache>
            </c:strRef>
          </c:tx>
          <c:spPr>
            <a:ln w="47625">
              <a:solidFill>
                <a:srgbClr val="00B0F0"/>
              </a:solidFill>
            </a:ln>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Sheet1!$A$8:$A$19</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Sheet1!$B$8:$B$19</c:f>
              <c:numCache>
                <c:formatCode>General</c:formatCode>
                <c:ptCount val="12"/>
                <c:pt idx="0">
                  <c:v>0.222</c:v>
                </c:pt>
                <c:pt idx="1">
                  <c:v>0.21199999999999999</c:v>
                </c:pt>
                <c:pt idx="2">
                  <c:v>0.20599999999999999</c:v>
                </c:pt>
                <c:pt idx="3">
                  <c:v>0.189</c:v>
                </c:pt>
                <c:pt idx="4">
                  <c:v>0.189</c:v>
                </c:pt>
                <c:pt idx="5">
                  <c:v>0.182</c:v>
                </c:pt>
                <c:pt idx="6">
                  <c:v>0.20399999999999999</c:v>
                </c:pt>
                <c:pt idx="7">
                  <c:v>0.20399999999999999</c:v>
                </c:pt>
                <c:pt idx="8">
                  <c:v>0.18099999999999999</c:v>
                </c:pt>
                <c:pt idx="9">
                  <c:v>0.17899999999999999</c:v>
                </c:pt>
                <c:pt idx="10">
                  <c:v>0.17199999999999999</c:v>
                </c:pt>
              </c:numCache>
            </c:numRef>
          </c:val>
          <c:smooth val="0"/>
          <c:extLst>
            <c:ext xmlns:c16="http://schemas.microsoft.com/office/drawing/2014/chart" uri="{C3380CC4-5D6E-409C-BE32-E72D297353CC}">
              <c16:uniqueId val="{00000000-AB17-493B-B405-071AD6037957}"/>
            </c:ext>
          </c:extLst>
        </c:ser>
        <c:ser>
          <c:idx val="1"/>
          <c:order val="1"/>
          <c:tx>
            <c:strRef>
              <c:f>Sheet1!$C$1</c:f>
              <c:strCache>
                <c:ptCount val="1"/>
                <c:pt idx="0">
                  <c:v>China</c:v>
                </c:pt>
              </c:strCache>
            </c:strRef>
          </c:tx>
          <c:spPr>
            <a:ln w="47625">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Sheet1!$A$8:$A$19</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Sheet1!$C$8:$C$19</c:f>
              <c:numCache>
                <c:formatCode>General</c:formatCode>
                <c:ptCount val="12"/>
                <c:pt idx="0">
                  <c:v>0.16500000000000001</c:v>
                </c:pt>
                <c:pt idx="1">
                  <c:v>0.161</c:v>
                </c:pt>
                <c:pt idx="2">
                  <c:v>0.157</c:v>
                </c:pt>
                <c:pt idx="3">
                  <c:v>0.154</c:v>
                </c:pt>
                <c:pt idx="4">
                  <c:v>0.152</c:v>
                </c:pt>
                <c:pt idx="5">
                  <c:v>0.16700000000000001</c:v>
                </c:pt>
                <c:pt idx="6">
                  <c:v>0.16800000000000001</c:v>
                </c:pt>
                <c:pt idx="7">
                  <c:v>0.16800000000000001</c:v>
                </c:pt>
                <c:pt idx="8">
                  <c:v>0.156</c:v>
                </c:pt>
                <c:pt idx="9">
                  <c:v>0.155</c:v>
                </c:pt>
                <c:pt idx="10">
                  <c:v>0.155</c:v>
                </c:pt>
              </c:numCache>
            </c:numRef>
          </c:val>
          <c:smooth val="0"/>
          <c:extLst>
            <c:ext xmlns:c16="http://schemas.microsoft.com/office/drawing/2014/chart" uri="{C3380CC4-5D6E-409C-BE32-E72D297353CC}">
              <c16:uniqueId val="{00000001-AB17-493B-B405-071AD6037957}"/>
            </c:ext>
          </c:extLst>
        </c:ser>
        <c:dLbls>
          <c:showLegendKey val="0"/>
          <c:showVal val="0"/>
          <c:showCatName val="0"/>
          <c:showSerName val="0"/>
          <c:showPercent val="0"/>
          <c:showBubbleSize val="0"/>
        </c:dLbls>
        <c:marker val="1"/>
        <c:smooth val="0"/>
        <c:axId val="154540672"/>
        <c:axId val="154550656"/>
      </c:lineChart>
      <c:catAx>
        <c:axId val="154540672"/>
        <c:scaling>
          <c:orientation val="minMax"/>
        </c:scaling>
        <c:delete val="0"/>
        <c:axPos val="b"/>
        <c:numFmt formatCode="General" sourceLinked="1"/>
        <c:majorTickMark val="out"/>
        <c:minorTickMark val="none"/>
        <c:tickLblPos val="nextTo"/>
        <c:txPr>
          <a:bodyPr rot="-2700000"/>
          <a:lstStyle/>
          <a:p>
            <a:pPr>
              <a:defRPr b="1">
                <a:solidFill>
                  <a:schemeClr val="tx1"/>
                </a:solidFill>
              </a:defRPr>
            </a:pPr>
            <a:endParaRPr lang="en-US"/>
          </a:p>
        </c:txPr>
        <c:crossAx val="154550656"/>
        <c:crosses val="autoZero"/>
        <c:auto val="1"/>
        <c:lblAlgn val="ctr"/>
        <c:lblOffset val="100"/>
        <c:noMultiLvlLbl val="0"/>
      </c:catAx>
      <c:valAx>
        <c:axId val="154550656"/>
        <c:scaling>
          <c:orientation val="minMax"/>
          <c:max val="0.30000000000000004"/>
          <c:min val="0.1"/>
        </c:scaling>
        <c:delete val="0"/>
        <c:axPos val="l"/>
        <c:majorGridlines/>
        <c:numFmt formatCode="General" sourceLinked="1"/>
        <c:majorTickMark val="out"/>
        <c:minorTickMark val="none"/>
        <c:tickLblPos val="nextTo"/>
        <c:txPr>
          <a:bodyPr/>
          <a:lstStyle/>
          <a:p>
            <a:pPr>
              <a:defRPr b="1">
                <a:solidFill>
                  <a:schemeClr val="tx1"/>
                </a:solidFill>
              </a:defRPr>
            </a:pPr>
            <a:endParaRPr lang="en-US"/>
          </a:p>
        </c:txPr>
        <c:crossAx val="154540672"/>
        <c:crosses val="autoZero"/>
        <c:crossBetween val="between"/>
      </c:valAx>
    </c:plotArea>
    <c:legend>
      <c:legendPos val="r"/>
      <c:overlay val="0"/>
      <c:txPr>
        <a:bodyPr/>
        <a:lstStyle/>
        <a:p>
          <a:pPr>
            <a:defRPr>
              <a:solidFill>
                <a:schemeClr val="tx1"/>
              </a:solidFill>
            </a:defRPr>
          </a:pPr>
          <a:endParaRPr lang="en-US"/>
        </a:p>
      </c:txPr>
    </c:legend>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261764154480687E-2"/>
          <c:y val="3.8065429321334832E-2"/>
          <c:w val="0.88895575553055883"/>
          <c:h val="0.70413742032245974"/>
        </c:manualLayout>
      </c:layout>
      <c:lineChart>
        <c:grouping val="standard"/>
        <c:varyColors val="0"/>
        <c:ser>
          <c:idx val="0"/>
          <c:order val="0"/>
          <c:tx>
            <c:strRef>
              <c:f>Sheet1!$B$1</c:f>
              <c:strCache>
                <c:ptCount val="1"/>
                <c:pt idx="0">
                  <c:v>United States</c:v>
                </c:pt>
              </c:strCache>
            </c:strRef>
          </c:tx>
          <c:spPr>
            <a:ln w="47625">
              <a:solidFill>
                <a:srgbClr val="00B0F0"/>
              </a:solidFill>
            </a:ln>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Sheet1!$A$7:$A$36</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f>Sheet1!$B$7:$B$36</c:f>
              <c:numCache>
                <c:formatCode>General</c:formatCode>
                <c:ptCount val="30"/>
                <c:pt idx="0">
                  <c:v>9</c:v>
                </c:pt>
                <c:pt idx="1">
                  <c:v>16</c:v>
                </c:pt>
                <c:pt idx="2">
                  <c:v>22</c:v>
                </c:pt>
                <c:pt idx="3">
                  <c:v>30</c:v>
                </c:pt>
                <c:pt idx="4">
                  <c:v>36</c:v>
                </c:pt>
                <c:pt idx="5">
                  <c:v>43</c:v>
                </c:pt>
                <c:pt idx="6">
                  <c:v>49</c:v>
                </c:pt>
                <c:pt idx="7">
                  <c:v>59</c:v>
                </c:pt>
                <c:pt idx="8">
                  <c:v>62</c:v>
                </c:pt>
                <c:pt idx="9">
                  <c:v>65</c:v>
                </c:pt>
                <c:pt idx="10">
                  <c:v>68</c:v>
                </c:pt>
                <c:pt idx="11">
                  <c:v>69</c:v>
                </c:pt>
                <c:pt idx="12">
                  <c:v>75</c:v>
                </c:pt>
                <c:pt idx="13">
                  <c:v>74</c:v>
                </c:pt>
                <c:pt idx="14">
                  <c:v>71</c:v>
                </c:pt>
                <c:pt idx="15">
                  <c:v>71.7</c:v>
                </c:pt>
                <c:pt idx="16">
                  <c:v>69.7</c:v>
                </c:pt>
                <c:pt idx="17">
                  <c:v>74.7</c:v>
                </c:pt>
                <c:pt idx="18">
                  <c:v>71.400000000000006</c:v>
                </c:pt>
                <c:pt idx="19">
                  <c:v>73</c:v>
                </c:pt>
                <c:pt idx="20">
                  <c:v>74.5</c:v>
                </c:pt>
                <c:pt idx="21">
                  <c:v>76.2</c:v>
                </c:pt>
                <c:pt idx="22">
                  <c:v>87</c:v>
                </c:pt>
                <c:pt idx="23">
                  <c:v>88</c:v>
                </c:pt>
                <c:pt idx="24">
                  <c:v>87.3</c:v>
                </c:pt>
                <c:pt idx="25">
                  <c:v>91</c:v>
                </c:pt>
                <c:pt idx="26">
                  <c:v>97</c:v>
                </c:pt>
                <c:pt idx="27">
                  <c:v>97</c:v>
                </c:pt>
              </c:numCache>
            </c:numRef>
          </c:val>
          <c:smooth val="0"/>
          <c:extLst>
            <c:ext xmlns:c16="http://schemas.microsoft.com/office/drawing/2014/chart" uri="{C3380CC4-5D6E-409C-BE32-E72D297353CC}">
              <c16:uniqueId val="{00000000-2A4C-47BF-814B-5A8B60687C80}"/>
            </c:ext>
          </c:extLst>
        </c:ser>
        <c:ser>
          <c:idx val="1"/>
          <c:order val="1"/>
          <c:tx>
            <c:strRef>
              <c:f>Sheet1!$C$1</c:f>
              <c:strCache>
                <c:ptCount val="1"/>
                <c:pt idx="0">
                  <c:v>China</c:v>
                </c:pt>
              </c:strCache>
            </c:strRef>
          </c:tx>
          <c:spPr>
            <a:ln w="47625">
              <a:solidFill>
                <a:srgbClr val="FF0000"/>
              </a:solidFill>
            </a:ln>
            <a:effectLst>
              <a:glow rad="101600">
                <a:srgbClr val="FF0000">
                  <a:alpha val="40000"/>
                </a:srgbClr>
              </a:glow>
            </a:effectLst>
          </c:spPr>
          <c:marker>
            <c:symbol val="square"/>
            <c:size val="5"/>
            <c:spPr>
              <a:solidFill>
                <a:srgbClr val="FF0000"/>
              </a:solidFill>
              <a:ln>
                <a:noFill/>
              </a:ln>
              <a:effectLst>
                <a:glow rad="101600">
                  <a:srgbClr val="FF0000">
                    <a:alpha val="40000"/>
                  </a:srgbClr>
                </a:glow>
              </a:effectLst>
              <a:scene3d>
                <a:camera prst="orthographicFront"/>
                <a:lightRig rig="threePt" dir="t"/>
              </a:scene3d>
              <a:sp3d>
                <a:bevelT/>
              </a:sp3d>
            </c:spPr>
          </c:marker>
          <c:cat>
            <c:numRef>
              <c:f>Sheet1!$A$7:$A$36</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f>Sheet1!$C$7:$C$36</c:f>
              <c:numCache>
                <c:formatCode>General</c:formatCode>
                <c:ptCount val="30"/>
                <c:pt idx="0">
                  <c:v>0</c:v>
                </c:pt>
                <c:pt idx="1">
                  <c:v>0</c:v>
                </c:pt>
                <c:pt idx="2">
                  <c:v>0</c:v>
                </c:pt>
                <c:pt idx="3">
                  <c:v>0</c:v>
                </c:pt>
                <c:pt idx="4">
                  <c:v>1</c:v>
                </c:pt>
                <c:pt idx="5">
                  <c:v>2</c:v>
                </c:pt>
                <c:pt idx="6">
                  <c:v>3</c:v>
                </c:pt>
                <c:pt idx="7">
                  <c:v>5</c:v>
                </c:pt>
                <c:pt idx="8">
                  <c:v>6</c:v>
                </c:pt>
                <c:pt idx="9">
                  <c:v>7</c:v>
                </c:pt>
                <c:pt idx="10">
                  <c:v>9</c:v>
                </c:pt>
                <c:pt idx="11">
                  <c:v>11</c:v>
                </c:pt>
                <c:pt idx="12">
                  <c:v>16</c:v>
                </c:pt>
                <c:pt idx="13">
                  <c:v>23</c:v>
                </c:pt>
                <c:pt idx="14">
                  <c:v>29</c:v>
                </c:pt>
                <c:pt idx="15">
                  <c:v>34</c:v>
                </c:pt>
                <c:pt idx="16">
                  <c:v>38</c:v>
                </c:pt>
                <c:pt idx="17">
                  <c:v>42.3</c:v>
                </c:pt>
                <c:pt idx="18">
                  <c:v>45.8</c:v>
                </c:pt>
                <c:pt idx="19">
                  <c:v>49</c:v>
                </c:pt>
                <c:pt idx="20">
                  <c:v>50.3</c:v>
                </c:pt>
                <c:pt idx="21">
                  <c:v>53.2</c:v>
                </c:pt>
                <c:pt idx="22">
                  <c:v>54</c:v>
                </c:pt>
                <c:pt idx="23">
                  <c:v>54.3</c:v>
                </c:pt>
                <c:pt idx="24">
                  <c:v>54.3</c:v>
                </c:pt>
                <c:pt idx="25">
                  <c:v>70</c:v>
                </c:pt>
                <c:pt idx="26">
                  <c:v>73</c:v>
                </c:pt>
                <c:pt idx="27">
                  <c:v>76</c:v>
                </c:pt>
                <c:pt idx="28">
                  <c:v>77</c:v>
                </c:pt>
              </c:numCache>
            </c:numRef>
          </c:val>
          <c:smooth val="0"/>
          <c:extLst>
            <c:ext xmlns:c16="http://schemas.microsoft.com/office/drawing/2014/chart" uri="{C3380CC4-5D6E-409C-BE32-E72D297353CC}">
              <c16:uniqueId val="{00000001-2A4C-47BF-814B-5A8B60687C80}"/>
            </c:ext>
          </c:extLst>
        </c:ser>
        <c:dLbls>
          <c:showLegendKey val="0"/>
          <c:showVal val="0"/>
          <c:showCatName val="0"/>
          <c:showSerName val="0"/>
          <c:showPercent val="0"/>
          <c:showBubbleSize val="0"/>
        </c:dLbls>
        <c:marker val="1"/>
        <c:smooth val="0"/>
        <c:axId val="156172672"/>
        <c:axId val="156174208"/>
      </c:lineChart>
      <c:catAx>
        <c:axId val="156172672"/>
        <c:scaling>
          <c:orientation val="minMax"/>
        </c:scaling>
        <c:delete val="0"/>
        <c:axPos val="b"/>
        <c:numFmt formatCode="General" sourceLinked="1"/>
        <c:majorTickMark val="out"/>
        <c:minorTickMark val="none"/>
        <c:tickLblPos val="nextTo"/>
        <c:txPr>
          <a:bodyPr rot="-2700000"/>
          <a:lstStyle/>
          <a:p>
            <a:pPr>
              <a:defRPr sz="1200" b="1">
                <a:solidFill>
                  <a:schemeClr val="tx1"/>
                </a:solidFill>
                <a:latin typeface="Times New Roman" panose="02020603050405020304" pitchFamily="18" charset="0"/>
                <a:cs typeface="Times New Roman" panose="02020603050405020304" pitchFamily="18" charset="0"/>
              </a:defRPr>
            </a:pPr>
            <a:endParaRPr lang="en-US"/>
          </a:p>
        </c:txPr>
        <c:crossAx val="156174208"/>
        <c:crosses val="autoZero"/>
        <c:auto val="1"/>
        <c:lblAlgn val="ctr"/>
        <c:lblOffset val="100"/>
        <c:noMultiLvlLbl val="0"/>
      </c:catAx>
      <c:valAx>
        <c:axId val="156174208"/>
        <c:scaling>
          <c:orientation val="minMax"/>
        </c:scaling>
        <c:delete val="0"/>
        <c:axPos val="l"/>
        <c:majorGridlines/>
        <c:numFmt formatCode="General" sourceLinked="1"/>
        <c:majorTickMark val="out"/>
        <c:minorTickMark val="none"/>
        <c:tickLblPos val="nextTo"/>
        <c:txPr>
          <a:bodyPr/>
          <a:lstStyle/>
          <a:p>
            <a:pPr>
              <a:defRPr b="1">
                <a:solidFill>
                  <a:schemeClr val="tx1"/>
                </a:solidFill>
                <a:latin typeface="Times New Roman" panose="02020603050405020304" pitchFamily="18" charset="0"/>
                <a:cs typeface="Times New Roman" panose="02020603050405020304" pitchFamily="18" charset="0"/>
              </a:defRPr>
            </a:pPr>
            <a:endParaRPr lang="en-US"/>
          </a:p>
        </c:txPr>
        <c:crossAx val="156172672"/>
        <c:crosses val="autoZero"/>
        <c:crossBetween val="between"/>
      </c:valAx>
    </c:plotArea>
    <c:legend>
      <c:legendPos val="r"/>
      <c:layout>
        <c:manualLayout>
          <c:xMode val="edge"/>
          <c:yMode val="edge"/>
          <c:x val="0.30451244375703024"/>
          <c:y val="0.85534476940382453"/>
          <c:w val="0.35471374671916012"/>
          <c:h val="0.13216760404949382"/>
        </c:manualLayout>
      </c:layout>
      <c:overlay val="0"/>
      <c:txPr>
        <a:bodyPr/>
        <a:lstStyle/>
        <a:p>
          <a:pPr>
            <a:defRPr b="1">
              <a:solidFill>
                <a:schemeClr val="tx1"/>
              </a:solidFill>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United States</c:v>
                </c:pt>
              </c:strCache>
            </c:strRef>
          </c:tx>
          <c:spPr>
            <a:ln w="47625">
              <a:solidFill>
                <a:srgbClr val="00B0F0"/>
              </a:solidFill>
            </a:ln>
            <a:effectLst>
              <a:glow rad="101600">
                <a:srgbClr val="0070C0">
                  <a:alpha val="40000"/>
                </a:srgbClr>
              </a:glow>
            </a:effectLst>
          </c:spPr>
          <c:marker>
            <c:symbol val="circle"/>
            <c:size val="5"/>
            <c:spPr>
              <a:solidFill>
                <a:srgbClr val="00B0F0"/>
              </a:solidFill>
              <a:ln w="19050">
                <a:noFill/>
              </a:ln>
              <a:effectLst>
                <a:glow rad="101600">
                  <a:srgbClr val="0070C0">
                    <a:alpha val="40000"/>
                  </a:srgbClr>
                </a:glow>
              </a:effectLst>
              <a:scene3d>
                <a:camera prst="orthographicFront"/>
                <a:lightRig rig="threePt" dir="t"/>
              </a:scene3d>
              <a:sp3d>
                <a:bevelT/>
              </a:sp3d>
            </c:spPr>
          </c:marker>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Sheet1!$B$2:$B$24</c:f>
              <c:numCache>
                <c:formatCode>General</c:formatCode>
                <c:ptCount val="23"/>
                <c:pt idx="0">
                  <c:v>38</c:v>
                </c:pt>
                <c:pt idx="1">
                  <c:v>45</c:v>
                </c:pt>
                <c:pt idx="2">
                  <c:v>49</c:v>
                </c:pt>
                <c:pt idx="3">
                  <c:v>55</c:v>
                </c:pt>
                <c:pt idx="4">
                  <c:v>63</c:v>
                </c:pt>
                <c:pt idx="5">
                  <c:v>68</c:v>
                </c:pt>
                <c:pt idx="6">
                  <c:v>76</c:v>
                </c:pt>
                <c:pt idx="7">
                  <c:v>82</c:v>
                </c:pt>
                <c:pt idx="8">
                  <c:v>85</c:v>
                </c:pt>
                <c:pt idx="9">
                  <c:v>89</c:v>
                </c:pt>
                <c:pt idx="10">
                  <c:v>91</c:v>
                </c:pt>
                <c:pt idx="11">
                  <c:v>94</c:v>
                </c:pt>
                <c:pt idx="12">
                  <c:v>96</c:v>
                </c:pt>
                <c:pt idx="13">
                  <c:v>97</c:v>
                </c:pt>
                <c:pt idx="14">
                  <c:v>98</c:v>
                </c:pt>
                <c:pt idx="15">
                  <c:v>119</c:v>
                </c:pt>
                <c:pt idx="16">
                  <c:v>123</c:v>
                </c:pt>
                <c:pt idx="17">
                  <c:v>122</c:v>
                </c:pt>
                <c:pt idx="18">
                  <c:v>106</c:v>
                </c:pt>
                <c:pt idx="19">
                  <c:v>109</c:v>
                </c:pt>
                <c:pt idx="20">
                  <c:v>106</c:v>
                </c:pt>
                <c:pt idx="21">
                  <c:v>107</c:v>
                </c:pt>
                <c:pt idx="22">
                  <c:v>100</c:v>
                </c:pt>
              </c:numCache>
            </c:numRef>
          </c:val>
          <c:smooth val="0"/>
          <c:extLst>
            <c:ext xmlns:c16="http://schemas.microsoft.com/office/drawing/2014/chart" uri="{C3380CC4-5D6E-409C-BE32-E72D297353CC}">
              <c16:uniqueId val="{00000000-A74E-4BB1-AE7B-DC239F26752D}"/>
            </c:ext>
          </c:extLst>
        </c:ser>
        <c:ser>
          <c:idx val="1"/>
          <c:order val="1"/>
          <c:tx>
            <c:strRef>
              <c:f>Sheet1!$C$1</c:f>
              <c:strCache>
                <c:ptCount val="1"/>
                <c:pt idx="0">
                  <c:v>China</c:v>
                </c:pt>
              </c:strCache>
            </c:strRef>
          </c:tx>
          <c:spPr>
            <a:ln w="47625">
              <a:solidFill>
                <a:srgbClr val="FF0000"/>
              </a:solidFill>
            </a:ln>
            <a:effectLst>
              <a:glow rad="101600">
                <a:srgbClr val="FF0000">
                  <a:alpha val="40000"/>
                </a:srgbClr>
              </a:glow>
            </a:effectLst>
          </c:spPr>
          <c:marker>
            <c:symbol val="square"/>
            <c:size val="5"/>
            <c:spPr>
              <a:solidFill>
                <a:srgbClr val="FF0000"/>
              </a:solidFill>
              <a:ln w="19050">
                <a:noFill/>
              </a:ln>
              <a:effectLst>
                <a:glow rad="101600">
                  <a:srgbClr val="FF0000">
                    <a:alpha val="40000"/>
                  </a:srgbClr>
                </a:glow>
              </a:effectLst>
              <a:scene3d>
                <a:camera prst="orthographicFront"/>
                <a:lightRig rig="threePt" dir="t"/>
              </a:scene3d>
              <a:sp3d>
                <a:bevelT/>
              </a:sp3d>
            </c:spPr>
          </c:marker>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Sheet1!$C$2:$C$24</c:f>
              <c:numCache>
                <c:formatCode>General</c:formatCode>
                <c:ptCount val="23"/>
                <c:pt idx="0">
                  <c:v>7</c:v>
                </c:pt>
                <c:pt idx="1">
                  <c:v>11</c:v>
                </c:pt>
                <c:pt idx="2">
                  <c:v>16</c:v>
                </c:pt>
                <c:pt idx="3">
                  <c:v>21</c:v>
                </c:pt>
                <c:pt idx="4">
                  <c:v>26</c:v>
                </c:pt>
                <c:pt idx="5">
                  <c:v>30</c:v>
                </c:pt>
                <c:pt idx="6">
                  <c:v>35</c:v>
                </c:pt>
                <c:pt idx="7">
                  <c:v>41</c:v>
                </c:pt>
                <c:pt idx="8">
                  <c:v>48</c:v>
                </c:pt>
                <c:pt idx="9">
                  <c:v>55</c:v>
                </c:pt>
                <c:pt idx="10">
                  <c:v>63</c:v>
                </c:pt>
                <c:pt idx="11">
                  <c:v>72</c:v>
                </c:pt>
                <c:pt idx="12">
                  <c:v>81</c:v>
                </c:pt>
                <c:pt idx="13">
                  <c:v>89</c:v>
                </c:pt>
                <c:pt idx="14">
                  <c:v>92</c:v>
                </c:pt>
                <c:pt idx="15">
                  <c:v>93</c:v>
                </c:pt>
                <c:pt idx="16">
                  <c:v>97</c:v>
                </c:pt>
                <c:pt idx="17">
                  <c:v>105</c:v>
                </c:pt>
                <c:pt idx="18">
                  <c:v>116</c:v>
                </c:pt>
                <c:pt idx="19">
                  <c:v>122</c:v>
                </c:pt>
                <c:pt idx="20">
                  <c:v>119</c:v>
                </c:pt>
                <c:pt idx="21">
                  <c:v>122</c:v>
                </c:pt>
                <c:pt idx="22">
                  <c:v>125</c:v>
                </c:pt>
              </c:numCache>
            </c:numRef>
          </c:val>
          <c:smooth val="0"/>
          <c:extLst>
            <c:ext xmlns:c16="http://schemas.microsoft.com/office/drawing/2014/chart" uri="{C3380CC4-5D6E-409C-BE32-E72D297353CC}">
              <c16:uniqueId val="{00000001-A74E-4BB1-AE7B-DC239F26752D}"/>
            </c:ext>
          </c:extLst>
        </c:ser>
        <c:ser>
          <c:idx val="2"/>
          <c:order val="2"/>
          <c:tx>
            <c:strRef>
              <c:f>Sheet1!$D$1</c:f>
              <c:strCache>
                <c:ptCount val="1"/>
                <c:pt idx="0">
                  <c:v>Hong Kong</c:v>
                </c:pt>
              </c:strCache>
            </c:strRef>
          </c:tx>
          <c:spPr>
            <a:ln w="47625">
              <a:solidFill>
                <a:srgbClr val="00B050"/>
              </a:solidFill>
            </a:ln>
            <a:effectLst>
              <a:glow rad="101600">
                <a:srgbClr val="00B050">
                  <a:alpha val="40000"/>
                </a:srgbClr>
              </a:glow>
            </a:effectLst>
          </c:spPr>
          <c:marker>
            <c:symbol val="triangle"/>
            <c:size val="5"/>
            <c:spPr>
              <a:solidFill>
                <a:srgbClr val="00B050"/>
              </a:solidFill>
              <a:ln w="19050">
                <a:noFill/>
              </a:ln>
              <a:effectLst>
                <a:glow rad="101600">
                  <a:srgbClr val="00B050">
                    <a:alpha val="40000"/>
                  </a:srgbClr>
                </a:glow>
              </a:effectLst>
              <a:scene3d>
                <a:camera prst="orthographicFront"/>
                <a:lightRig rig="threePt" dir="t"/>
              </a:scene3d>
              <a:sp3d>
                <a:bevelT/>
              </a:sp3d>
            </c:spPr>
          </c:marker>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Sheet1!$D$2:$D$24</c:f>
              <c:numCache>
                <c:formatCode>General</c:formatCode>
                <c:ptCount val="23"/>
                <c:pt idx="0">
                  <c:v>80</c:v>
                </c:pt>
                <c:pt idx="1">
                  <c:v>84</c:v>
                </c:pt>
                <c:pt idx="2">
                  <c:v>93</c:v>
                </c:pt>
                <c:pt idx="3">
                  <c:v>106</c:v>
                </c:pt>
                <c:pt idx="4">
                  <c:v>119</c:v>
                </c:pt>
                <c:pt idx="5">
                  <c:v>124</c:v>
                </c:pt>
                <c:pt idx="6">
                  <c:v>137</c:v>
                </c:pt>
                <c:pt idx="7">
                  <c:v>155</c:v>
                </c:pt>
                <c:pt idx="8">
                  <c:v>166</c:v>
                </c:pt>
                <c:pt idx="9">
                  <c:v>180</c:v>
                </c:pt>
                <c:pt idx="10">
                  <c:v>196</c:v>
                </c:pt>
                <c:pt idx="11">
                  <c:v>216</c:v>
                </c:pt>
                <c:pt idx="12">
                  <c:v>229</c:v>
                </c:pt>
                <c:pt idx="13">
                  <c:v>237</c:v>
                </c:pt>
                <c:pt idx="14">
                  <c:v>239</c:v>
                </c:pt>
                <c:pt idx="15">
                  <c:v>230</c:v>
                </c:pt>
                <c:pt idx="16">
                  <c:v>241</c:v>
                </c:pt>
                <c:pt idx="17">
                  <c:v>249</c:v>
                </c:pt>
                <c:pt idx="18">
                  <c:v>270</c:v>
                </c:pt>
                <c:pt idx="19">
                  <c:v>289</c:v>
                </c:pt>
                <c:pt idx="20">
                  <c:v>292</c:v>
                </c:pt>
                <c:pt idx="21">
                  <c:v>319</c:v>
                </c:pt>
                <c:pt idx="22">
                  <c:v>192</c:v>
                </c:pt>
              </c:numCache>
            </c:numRef>
          </c:val>
          <c:smooth val="0"/>
          <c:extLst>
            <c:ext xmlns:c16="http://schemas.microsoft.com/office/drawing/2014/chart" uri="{C3380CC4-5D6E-409C-BE32-E72D297353CC}">
              <c16:uniqueId val="{00000002-A74E-4BB1-AE7B-DC239F26752D}"/>
            </c:ext>
          </c:extLst>
        </c:ser>
        <c:dLbls>
          <c:showLegendKey val="0"/>
          <c:showVal val="0"/>
          <c:showCatName val="0"/>
          <c:showSerName val="0"/>
          <c:showPercent val="0"/>
          <c:showBubbleSize val="0"/>
        </c:dLbls>
        <c:marker val="1"/>
        <c:smooth val="0"/>
        <c:axId val="155921024"/>
        <c:axId val="155931008"/>
      </c:lineChart>
      <c:catAx>
        <c:axId val="155921024"/>
        <c:scaling>
          <c:orientation val="minMax"/>
        </c:scaling>
        <c:delete val="0"/>
        <c:axPos val="b"/>
        <c:numFmt formatCode="General" sourceLinked="1"/>
        <c:majorTickMark val="out"/>
        <c:minorTickMark val="none"/>
        <c:tickLblPos val="nextTo"/>
        <c:txPr>
          <a:bodyPr rot="-2700000"/>
          <a:lstStyle/>
          <a:p>
            <a:pPr>
              <a:defRPr>
                <a:solidFill>
                  <a:schemeClr val="tx1"/>
                </a:solidFill>
              </a:defRPr>
            </a:pPr>
            <a:endParaRPr lang="en-US"/>
          </a:p>
        </c:txPr>
        <c:crossAx val="155931008"/>
        <c:crosses val="autoZero"/>
        <c:auto val="1"/>
        <c:lblAlgn val="ctr"/>
        <c:lblOffset val="100"/>
        <c:noMultiLvlLbl val="0"/>
      </c:catAx>
      <c:valAx>
        <c:axId val="155931008"/>
        <c:scaling>
          <c:orientation val="minMax"/>
        </c:scaling>
        <c:delete val="0"/>
        <c:axPos val="l"/>
        <c:majorGridlines/>
        <c:numFmt formatCode="General" sourceLinked="1"/>
        <c:majorTickMark val="out"/>
        <c:minorTickMark val="none"/>
        <c:tickLblPos val="nextTo"/>
        <c:txPr>
          <a:bodyPr/>
          <a:lstStyle/>
          <a:p>
            <a:pPr>
              <a:defRPr>
                <a:solidFill>
                  <a:schemeClr val="tx1"/>
                </a:solidFill>
              </a:defRPr>
            </a:pPr>
            <a:endParaRPr lang="en-US"/>
          </a:p>
        </c:txPr>
        <c:crossAx val="155921024"/>
        <c:crosses val="autoZero"/>
        <c:crossBetween val="between"/>
      </c:valAx>
    </c:plotArea>
    <c:legend>
      <c:legendPos val="r"/>
      <c:overlay val="0"/>
      <c:txPr>
        <a:bodyPr/>
        <a:lstStyle/>
        <a:p>
          <a:pPr>
            <a:defRPr>
              <a:solidFill>
                <a:schemeClr val="tx1"/>
              </a:solidFill>
            </a:defRPr>
          </a:pPr>
          <a:endParaRPr lang="en-US"/>
        </a:p>
      </c:txPr>
    </c:legend>
    <c:plotVisOnly val="1"/>
    <c:dispBlanksAs val="gap"/>
    <c:showDLblsOverMax val="0"/>
  </c:chart>
  <c:txPr>
    <a:bodyPr/>
    <a:lstStyle/>
    <a:p>
      <a:pPr>
        <a:defRPr sz="18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800" dirty="0">
                <a:solidFill>
                  <a:schemeClr val="tx1"/>
                </a:solidFill>
              </a:rPr>
              <a:t>Percent share of fossil fuels vs. renewables in electricity generation</a:t>
            </a:r>
          </a:p>
        </c:rich>
      </c:tx>
      <c:overlay val="0"/>
      <c:spPr>
        <a:noFill/>
        <a:ln>
          <a:noFill/>
        </a:ln>
        <a:effectLst/>
      </c:spPr>
      <c:txPr>
        <a:bodyPr rot="0" spcFirstLastPara="1" vertOverflow="ellipsis" vert="horz" wrap="square" anchor="ctr" anchorCtr="1"/>
        <a:lstStyle/>
        <a:p>
          <a:pPr algn="ctr" rtl="0">
            <a:defRPr sz="192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1272060819983711"/>
          <c:y val="0.12720766247502643"/>
          <c:w val="0.87098312064440231"/>
          <c:h val="0.7469867172553325"/>
        </c:manualLayout>
      </c:layout>
      <c:lineChart>
        <c:grouping val="standard"/>
        <c:varyColors val="0"/>
        <c:ser>
          <c:idx val="0"/>
          <c:order val="0"/>
          <c:tx>
            <c:v>USA Fossil Fuels</c:v>
          </c:tx>
          <c:spPr>
            <a:ln w="28575" cap="rnd">
              <a:solidFill>
                <a:schemeClr val="accent1"/>
              </a:solidFill>
              <a:round/>
            </a:ln>
            <a:effectLst/>
          </c:spPr>
          <c:marker>
            <c:symbol val="circle"/>
            <c:size val="6"/>
            <c:spPr>
              <a:solidFill>
                <a:srgbClr val="00B0F0"/>
              </a:solidFill>
              <a:ln w="19050">
                <a:noFill/>
              </a:ln>
              <a:effectLst>
                <a:glow rad="101600">
                  <a:srgbClr val="00B0F0">
                    <a:alpha val="40000"/>
                  </a:srgbClr>
                </a:glow>
                <a:outerShdw blurRad="50800" dist="50800" dir="5400000" algn="ctr" rotWithShape="0">
                  <a:schemeClr val="bg1">
                    <a:alpha val="96000"/>
                  </a:schemeClr>
                </a:outerShdw>
              </a:effectLst>
              <a:scene3d>
                <a:camera prst="orthographicFront"/>
                <a:lightRig rig="threePt" dir="t"/>
              </a:scene3d>
              <a:sp3d>
                <a:bevelT/>
              </a:sp3d>
            </c:spPr>
          </c:marker>
          <c:cat>
            <c:numRef>
              <c:f>Sheet1!$H$2:$H$34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Sheet1!$M$2:$M$34</c:f>
              <c:numCache>
                <c:formatCode>General</c:formatCode>
                <c:ptCount val="33"/>
                <c:pt idx="0">
                  <c:v>69</c:v>
                </c:pt>
                <c:pt idx="1">
                  <c:v>68</c:v>
                </c:pt>
                <c:pt idx="2">
                  <c:v>69</c:v>
                </c:pt>
                <c:pt idx="3">
                  <c:v>70</c:v>
                </c:pt>
                <c:pt idx="4">
                  <c:v>70</c:v>
                </c:pt>
                <c:pt idx="5">
                  <c:v>68</c:v>
                </c:pt>
                <c:pt idx="6">
                  <c:v>68</c:v>
                </c:pt>
                <c:pt idx="7">
                  <c:v>70</c:v>
                </c:pt>
                <c:pt idx="8">
                  <c:v>71</c:v>
                </c:pt>
                <c:pt idx="9">
                  <c:v>70</c:v>
                </c:pt>
                <c:pt idx="10">
                  <c:v>71</c:v>
                </c:pt>
                <c:pt idx="11">
                  <c:v>72</c:v>
                </c:pt>
                <c:pt idx="12">
                  <c:v>71</c:v>
                </c:pt>
                <c:pt idx="13">
                  <c:v>71</c:v>
                </c:pt>
                <c:pt idx="14">
                  <c:v>71</c:v>
                </c:pt>
                <c:pt idx="15">
                  <c:v>72</c:v>
                </c:pt>
                <c:pt idx="16">
                  <c:v>71</c:v>
                </c:pt>
                <c:pt idx="17">
                  <c:v>72</c:v>
                </c:pt>
                <c:pt idx="18">
                  <c:v>71</c:v>
                </c:pt>
                <c:pt idx="19">
                  <c:v>69</c:v>
                </c:pt>
                <c:pt idx="20">
                  <c:v>70</c:v>
                </c:pt>
                <c:pt idx="21">
                  <c:v>68</c:v>
                </c:pt>
                <c:pt idx="22">
                  <c:v>69</c:v>
                </c:pt>
                <c:pt idx="23">
                  <c:v>68</c:v>
                </c:pt>
                <c:pt idx="24">
                  <c:v>67</c:v>
                </c:pt>
                <c:pt idx="25">
                  <c:v>67</c:v>
                </c:pt>
                <c:pt idx="26">
                  <c:v>65</c:v>
                </c:pt>
                <c:pt idx="27">
                  <c:v>63</c:v>
                </c:pt>
                <c:pt idx="28">
                  <c:v>64</c:v>
                </c:pt>
                <c:pt idx="29">
                  <c:v>63</c:v>
                </c:pt>
                <c:pt idx="30">
                  <c:v>60</c:v>
                </c:pt>
                <c:pt idx="31">
                  <c:v>61</c:v>
                </c:pt>
                <c:pt idx="32">
                  <c:v>60</c:v>
                </c:pt>
              </c:numCache>
            </c:numRef>
          </c:val>
          <c:smooth val="0"/>
          <c:extLst>
            <c:ext xmlns:c16="http://schemas.microsoft.com/office/drawing/2014/chart" uri="{C3380CC4-5D6E-409C-BE32-E72D297353CC}">
              <c16:uniqueId val="{00000000-E807-42A1-9DEC-95107745CF8E}"/>
            </c:ext>
          </c:extLst>
        </c:ser>
        <c:ser>
          <c:idx val="1"/>
          <c:order val="1"/>
          <c:tx>
            <c:v>USA Renewables</c:v>
          </c:tx>
          <c:spPr>
            <a:ln w="28575" cap="rnd">
              <a:solidFill>
                <a:schemeClr val="accent1"/>
              </a:solidFill>
              <a:round/>
            </a:ln>
            <a:effectLst/>
          </c:spPr>
          <c:marker>
            <c:symbol val="circle"/>
            <c:size val="5"/>
            <c:spPr>
              <a:solidFill>
                <a:srgbClr val="00B0F0"/>
              </a:solidFill>
              <a:ln w="19050">
                <a:solidFill>
                  <a:schemeClr val="accent1"/>
                </a:solidFill>
              </a:ln>
              <a:effectLst>
                <a:glow rad="101600">
                  <a:srgbClr val="00B0F0">
                    <a:alpha val="40000"/>
                  </a:srgbClr>
                </a:glow>
              </a:effectLst>
              <a:scene3d>
                <a:camera prst="orthographicFront"/>
                <a:lightRig rig="threePt" dir="t"/>
              </a:scene3d>
              <a:sp3d>
                <a:bevelT/>
              </a:sp3d>
            </c:spPr>
          </c:marker>
          <c:cat>
            <c:numRef>
              <c:f>Sheet1!$H$2:$H$34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Sheet1!$L$2:$L$34</c:f>
              <c:numCache>
                <c:formatCode>General</c:formatCode>
                <c:ptCount val="33"/>
                <c:pt idx="0">
                  <c:v>31</c:v>
                </c:pt>
                <c:pt idx="1">
                  <c:v>32</c:v>
                </c:pt>
                <c:pt idx="2">
                  <c:v>31</c:v>
                </c:pt>
                <c:pt idx="3">
                  <c:v>30</c:v>
                </c:pt>
                <c:pt idx="4">
                  <c:v>30</c:v>
                </c:pt>
                <c:pt idx="5">
                  <c:v>32</c:v>
                </c:pt>
                <c:pt idx="6">
                  <c:v>32</c:v>
                </c:pt>
                <c:pt idx="7">
                  <c:v>30</c:v>
                </c:pt>
                <c:pt idx="8">
                  <c:v>29</c:v>
                </c:pt>
                <c:pt idx="9">
                  <c:v>30</c:v>
                </c:pt>
                <c:pt idx="10">
                  <c:v>29</c:v>
                </c:pt>
                <c:pt idx="11">
                  <c:v>28</c:v>
                </c:pt>
                <c:pt idx="12">
                  <c:v>29</c:v>
                </c:pt>
                <c:pt idx="13">
                  <c:v>29</c:v>
                </c:pt>
                <c:pt idx="14">
                  <c:v>29</c:v>
                </c:pt>
                <c:pt idx="15">
                  <c:v>28</c:v>
                </c:pt>
                <c:pt idx="16">
                  <c:v>29</c:v>
                </c:pt>
                <c:pt idx="17">
                  <c:v>28</c:v>
                </c:pt>
                <c:pt idx="18">
                  <c:v>29</c:v>
                </c:pt>
                <c:pt idx="19">
                  <c:v>31</c:v>
                </c:pt>
                <c:pt idx="20">
                  <c:v>30</c:v>
                </c:pt>
                <c:pt idx="21">
                  <c:v>32</c:v>
                </c:pt>
                <c:pt idx="22">
                  <c:v>31</c:v>
                </c:pt>
                <c:pt idx="23">
                  <c:v>32</c:v>
                </c:pt>
                <c:pt idx="24">
                  <c:v>33</c:v>
                </c:pt>
                <c:pt idx="25">
                  <c:v>33</c:v>
                </c:pt>
                <c:pt idx="26">
                  <c:v>35</c:v>
                </c:pt>
                <c:pt idx="27">
                  <c:v>37</c:v>
                </c:pt>
                <c:pt idx="28">
                  <c:v>36</c:v>
                </c:pt>
                <c:pt idx="29">
                  <c:v>37</c:v>
                </c:pt>
                <c:pt idx="30">
                  <c:v>40</c:v>
                </c:pt>
                <c:pt idx="31">
                  <c:v>39</c:v>
                </c:pt>
                <c:pt idx="32">
                  <c:v>40</c:v>
                </c:pt>
              </c:numCache>
            </c:numRef>
          </c:val>
          <c:smooth val="0"/>
          <c:extLst>
            <c:ext xmlns:c16="http://schemas.microsoft.com/office/drawing/2014/chart" uri="{C3380CC4-5D6E-409C-BE32-E72D297353CC}">
              <c16:uniqueId val="{00000001-E807-42A1-9DEC-95107745CF8E}"/>
            </c:ext>
          </c:extLst>
        </c:ser>
        <c:ser>
          <c:idx val="2"/>
          <c:order val="2"/>
          <c:tx>
            <c:v>China Renewables</c:v>
          </c:tx>
          <c:spPr>
            <a:ln w="28575" cap="rnd">
              <a:solidFill>
                <a:srgbClr val="FF0000"/>
              </a:solidFill>
              <a:round/>
            </a:ln>
            <a:effectLst/>
          </c:spPr>
          <c:marker>
            <c:symbol val="circle"/>
            <c:size val="5"/>
            <c:spPr>
              <a:solidFill>
                <a:srgbClr val="FF0000"/>
              </a:solidFill>
              <a:ln w="19050">
                <a:solidFill>
                  <a:srgbClr val="FF0000"/>
                </a:solidFill>
              </a:ln>
              <a:effectLst>
                <a:glow rad="101600">
                  <a:srgbClr val="FF0000">
                    <a:alpha val="40000"/>
                  </a:srgbClr>
                </a:glow>
              </a:effectLst>
              <a:scene3d>
                <a:camera prst="orthographicFront"/>
                <a:lightRig rig="threePt" dir="t"/>
              </a:scene3d>
              <a:sp3d>
                <a:bevelT/>
              </a:sp3d>
            </c:spPr>
          </c:marker>
          <c:cat>
            <c:numRef>
              <c:f>Sheet1!$H$2:$H$34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Sheet1!$E$2:$E$34</c:f>
              <c:numCache>
                <c:formatCode>General</c:formatCode>
                <c:ptCount val="33"/>
                <c:pt idx="0">
                  <c:v>20.407939890000002</c:v>
                </c:pt>
                <c:pt idx="1">
                  <c:v>18.47113079</c:v>
                </c:pt>
                <c:pt idx="2">
                  <c:v>17.58468367</c:v>
                </c:pt>
                <c:pt idx="3">
                  <c:v>18.31657719</c:v>
                </c:pt>
                <c:pt idx="4">
                  <c:v>19.67810223</c:v>
                </c:pt>
                <c:pt idx="5">
                  <c:v>20.487363009999999</c:v>
                </c:pt>
                <c:pt idx="6">
                  <c:v>18.879508260000001</c:v>
                </c:pt>
                <c:pt idx="7">
                  <c:v>18.781781299999999</c:v>
                </c:pt>
                <c:pt idx="8">
                  <c:v>19.268865099999999</c:v>
                </c:pt>
                <c:pt idx="9">
                  <c:v>17.88710142</c:v>
                </c:pt>
                <c:pt idx="10">
                  <c:v>17.874028760000002</c:v>
                </c:pt>
                <c:pt idx="11">
                  <c:v>20.13830321</c:v>
                </c:pt>
                <c:pt idx="12">
                  <c:v>19.13734067</c:v>
                </c:pt>
                <c:pt idx="13">
                  <c:v>17.304887340000001</c:v>
                </c:pt>
                <c:pt idx="14">
                  <c:v>18.513030619999999</c:v>
                </c:pt>
                <c:pt idx="15">
                  <c:v>18.298149219999999</c:v>
                </c:pt>
                <c:pt idx="16">
                  <c:v>17.506387050000001</c:v>
                </c:pt>
                <c:pt idx="17">
                  <c:v>17.156521290000001</c:v>
                </c:pt>
                <c:pt idx="18">
                  <c:v>19.71005297</c:v>
                </c:pt>
                <c:pt idx="19">
                  <c:v>19.75162723</c:v>
                </c:pt>
                <c:pt idx="20">
                  <c:v>20.802553620000001</c:v>
                </c:pt>
                <c:pt idx="21">
                  <c:v>19.01362262</c:v>
                </c:pt>
                <c:pt idx="22">
                  <c:v>22.285301789999998</c:v>
                </c:pt>
                <c:pt idx="23">
                  <c:v>22.727333640000001</c:v>
                </c:pt>
                <c:pt idx="24">
                  <c:v>24.86417234</c:v>
                </c:pt>
                <c:pt idx="25">
                  <c:v>27.163514960000001</c:v>
                </c:pt>
                <c:pt idx="26">
                  <c:v>28.665216740000002</c:v>
                </c:pt>
                <c:pt idx="27">
                  <c:v>29.099700009999999</c:v>
                </c:pt>
                <c:pt idx="28">
                  <c:v>30.420051529999999</c:v>
                </c:pt>
                <c:pt idx="29">
                  <c:v>32.055861350000001</c:v>
                </c:pt>
                <c:pt idx="30">
                  <c:v>33.371862669999999</c:v>
                </c:pt>
                <c:pt idx="31">
                  <c:v>33.750100449999998</c:v>
                </c:pt>
                <c:pt idx="32">
                  <c:v>35.204563069999999</c:v>
                </c:pt>
              </c:numCache>
            </c:numRef>
          </c:val>
          <c:smooth val="0"/>
          <c:extLst>
            <c:ext xmlns:c16="http://schemas.microsoft.com/office/drawing/2014/chart" uri="{C3380CC4-5D6E-409C-BE32-E72D297353CC}">
              <c16:uniqueId val="{00000002-E807-42A1-9DEC-95107745CF8E}"/>
            </c:ext>
          </c:extLst>
        </c:ser>
        <c:ser>
          <c:idx val="3"/>
          <c:order val="3"/>
          <c:tx>
            <c:v>China Fossil Fuels</c:v>
          </c:tx>
          <c:spPr>
            <a:ln w="28575" cap="rnd">
              <a:solidFill>
                <a:srgbClr val="FF0000"/>
              </a:solidFill>
              <a:round/>
            </a:ln>
            <a:effectLst/>
          </c:spPr>
          <c:marker>
            <c:symbol val="circle"/>
            <c:size val="5"/>
            <c:spPr>
              <a:solidFill>
                <a:srgbClr val="FF0000"/>
              </a:solidFill>
              <a:ln w="19050">
                <a:solidFill>
                  <a:srgbClr val="FF0000"/>
                </a:solidFill>
              </a:ln>
              <a:effectLst>
                <a:glow rad="101600">
                  <a:srgbClr val="FF0000">
                    <a:alpha val="40000"/>
                  </a:srgbClr>
                </a:glow>
                <a:outerShdw blurRad="50800" dist="50800" dir="5400000" algn="ctr" rotWithShape="0">
                  <a:schemeClr val="bg1"/>
                </a:outerShdw>
              </a:effectLst>
              <a:scene3d>
                <a:camera prst="orthographicFront"/>
                <a:lightRig rig="threePt" dir="t"/>
              </a:scene3d>
              <a:sp3d>
                <a:bevelT/>
              </a:sp3d>
            </c:spPr>
          </c:marker>
          <c:cat>
            <c:numRef>
              <c:f>Sheet1!$H$2:$H$34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Sheet1!$F$2:$F$34</c:f>
              <c:numCache>
                <c:formatCode>General</c:formatCode>
                <c:ptCount val="33"/>
                <c:pt idx="0">
                  <c:v>79.592060110000006</c:v>
                </c:pt>
                <c:pt idx="1">
                  <c:v>81.528869209999996</c:v>
                </c:pt>
                <c:pt idx="2">
                  <c:v>82.415316329999996</c:v>
                </c:pt>
                <c:pt idx="3">
                  <c:v>81.683422809999996</c:v>
                </c:pt>
                <c:pt idx="4">
                  <c:v>80.321897770000007</c:v>
                </c:pt>
                <c:pt idx="5">
                  <c:v>79.512636990000004</c:v>
                </c:pt>
                <c:pt idx="6">
                  <c:v>81.120491740000006</c:v>
                </c:pt>
                <c:pt idx="7">
                  <c:v>81.218218699999994</c:v>
                </c:pt>
                <c:pt idx="8">
                  <c:v>80.731134900000001</c:v>
                </c:pt>
                <c:pt idx="9">
                  <c:v>82.112898580000007</c:v>
                </c:pt>
                <c:pt idx="10">
                  <c:v>82.125971239999998</c:v>
                </c:pt>
                <c:pt idx="11">
                  <c:v>79.861696789999996</c:v>
                </c:pt>
                <c:pt idx="12">
                  <c:v>80.86265933</c:v>
                </c:pt>
                <c:pt idx="13">
                  <c:v>82.695112660000007</c:v>
                </c:pt>
                <c:pt idx="14">
                  <c:v>81.486969380000005</c:v>
                </c:pt>
                <c:pt idx="15">
                  <c:v>81.701850780000001</c:v>
                </c:pt>
                <c:pt idx="16">
                  <c:v>82.493612949999999</c:v>
                </c:pt>
                <c:pt idx="17">
                  <c:v>82.843478709999999</c:v>
                </c:pt>
                <c:pt idx="18">
                  <c:v>80.289947029999993</c:v>
                </c:pt>
                <c:pt idx="19">
                  <c:v>80.248372770000003</c:v>
                </c:pt>
                <c:pt idx="20">
                  <c:v>79.197446380000002</c:v>
                </c:pt>
                <c:pt idx="21">
                  <c:v>80.986377379999993</c:v>
                </c:pt>
                <c:pt idx="22">
                  <c:v>77.714698209999995</c:v>
                </c:pt>
                <c:pt idx="23">
                  <c:v>77.272666360000002</c:v>
                </c:pt>
                <c:pt idx="24">
                  <c:v>75.135827660000004</c:v>
                </c:pt>
                <c:pt idx="25">
                  <c:v>72.836485039999999</c:v>
                </c:pt>
                <c:pt idx="26">
                  <c:v>71.334783259999995</c:v>
                </c:pt>
                <c:pt idx="27">
                  <c:v>70.900299989999993</c:v>
                </c:pt>
                <c:pt idx="28">
                  <c:v>69.579948470000005</c:v>
                </c:pt>
                <c:pt idx="29">
                  <c:v>67.944138649999999</c:v>
                </c:pt>
                <c:pt idx="30">
                  <c:v>66.628137330000001</c:v>
                </c:pt>
                <c:pt idx="31">
                  <c:v>66.249899549999995</c:v>
                </c:pt>
                <c:pt idx="32">
                  <c:v>64.795436929999994</c:v>
                </c:pt>
              </c:numCache>
            </c:numRef>
          </c:val>
          <c:smooth val="0"/>
          <c:extLst>
            <c:ext xmlns:c16="http://schemas.microsoft.com/office/drawing/2014/chart" uri="{C3380CC4-5D6E-409C-BE32-E72D297353CC}">
              <c16:uniqueId val="{00000003-E807-42A1-9DEC-95107745CF8E}"/>
            </c:ext>
          </c:extLst>
        </c:ser>
        <c:dLbls>
          <c:showLegendKey val="0"/>
          <c:showVal val="0"/>
          <c:showCatName val="0"/>
          <c:showSerName val="0"/>
          <c:showPercent val="0"/>
          <c:showBubbleSize val="0"/>
        </c:dLbls>
        <c:marker val="1"/>
        <c:smooth val="0"/>
        <c:axId val="2121472671"/>
        <c:axId val="2121470591"/>
      </c:lineChart>
      <c:catAx>
        <c:axId val="2121472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21470591"/>
        <c:crosses val="autoZero"/>
        <c:auto val="1"/>
        <c:lblAlgn val="ctr"/>
        <c:lblOffset val="100"/>
        <c:noMultiLvlLbl val="0"/>
      </c:catAx>
      <c:valAx>
        <c:axId val="2121470591"/>
        <c:scaling>
          <c:orientation val="minMax"/>
        </c:scaling>
        <c:delete val="0"/>
        <c:axPos val="l"/>
        <c:majorGridlines>
          <c:spPr>
            <a:ln w="6350" cap="flat" cmpd="sng" algn="ctr">
              <a:solidFill>
                <a:schemeClr val="tx1"/>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solidFill>
                      <a:schemeClr val="tx1"/>
                    </a:solidFill>
                  </a:rPr>
                  <a:t>Percent of total electricity generation</a:t>
                </a:r>
              </a:p>
            </c:rich>
          </c:tx>
          <c:layout>
            <c:manualLayout>
              <c:xMode val="edge"/>
              <c:yMode val="edge"/>
              <c:x val="0"/>
              <c:y val="0.1820162964704038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21472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bg1">
              <a:lumMod val="8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0.16758</cdr:x>
      <cdr:y>0.23092</cdr:y>
    </cdr:from>
    <cdr:to>
      <cdr:x>0.29867</cdr:x>
      <cdr:y>0.27148</cdr:y>
    </cdr:to>
    <cdr:sp macro="" textlink="">
      <cdr:nvSpPr>
        <cdr:cNvPr id="2" name="TextBox 1">
          <a:extLst xmlns:a="http://schemas.openxmlformats.org/drawingml/2006/main">
            <a:ext uri="{FF2B5EF4-FFF2-40B4-BE49-F238E27FC236}">
              <a16:creationId xmlns:a16="http://schemas.microsoft.com/office/drawing/2014/main" id="{EF517DB2-562B-4680-9EFA-9724C73DE675}"/>
            </a:ext>
          </a:extLst>
        </cdr:cNvPr>
        <cdr:cNvSpPr txBox="1"/>
      </cdr:nvSpPr>
      <cdr:spPr>
        <a:xfrm xmlns:a="http://schemas.openxmlformats.org/drawingml/2006/main">
          <a:off x="1436551" y="1219201"/>
          <a:ext cx="1123769" cy="2141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i="1" dirty="0">
              <a:solidFill>
                <a:schemeClr val="tx1"/>
              </a:solidFill>
              <a:latin typeface="Times New Roman" panose="02020603050405020304" pitchFamily="18" charset="0"/>
              <a:cs typeface="Times New Roman" panose="02020603050405020304" pitchFamily="18" charset="0"/>
            </a:rPr>
            <a:t>Fossil Fuels</a:t>
          </a:r>
        </a:p>
      </cdr:txBody>
    </cdr:sp>
  </cdr:relSizeAnchor>
  <cdr:relSizeAnchor xmlns:cdr="http://schemas.openxmlformats.org/drawingml/2006/chartDrawing">
    <cdr:from>
      <cdr:x>0.10345</cdr:x>
      <cdr:y>0.14179</cdr:y>
    </cdr:from>
    <cdr:to>
      <cdr:x>0.17178</cdr:x>
      <cdr:y>0.18235</cdr:y>
    </cdr:to>
    <cdr:sp macro="" textlink="">
      <cdr:nvSpPr>
        <cdr:cNvPr id="3" name="TextBox 1">
          <a:extLst xmlns:a="http://schemas.openxmlformats.org/drawingml/2006/main">
            <a:ext uri="{FF2B5EF4-FFF2-40B4-BE49-F238E27FC236}">
              <a16:creationId xmlns:a16="http://schemas.microsoft.com/office/drawing/2014/main" id="{28F448F7-86A0-4AFD-8431-73C67799A9DB}"/>
            </a:ext>
          </a:extLst>
        </cdr:cNvPr>
        <cdr:cNvSpPr txBox="1"/>
      </cdr:nvSpPr>
      <cdr:spPr>
        <a:xfrm xmlns:a="http://schemas.openxmlformats.org/drawingml/2006/main">
          <a:off x="914400" y="723900"/>
          <a:ext cx="603983" cy="2070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tx1"/>
              </a:solidFill>
              <a:latin typeface="Times New Roman" panose="02020603050405020304" pitchFamily="18" charset="0"/>
              <a:cs typeface="Times New Roman" panose="02020603050405020304" pitchFamily="18" charset="0"/>
            </a:rPr>
            <a:t>China</a:t>
          </a:r>
        </a:p>
      </cdr:txBody>
    </cdr:sp>
  </cdr:relSizeAnchor>
  <cdr:relSizeAnchor xmlns:cdr="http://schemas.openxmlformats.org/drawingml/2006/chartDrawing">
    <cdr:from>
      <cdr:x>0.10345</cdr:x>
      <cdr:y>0.30597</cdr:y>
    </cdr:from>
    <cdr:to>
      <cdr:x>0.16673</cdr:x>
      <cdr:y>0.35244</cdr:y>
    </cdr:to>
    <cdr:sp macro="" textlink="">
      <cdr:nvSpPr>
        <cdr:cNvPr id="4" name="TextBox 1">
          <a:extLst xmlns:a="http://schemas.openxmlformats.org/drawingml/2006/main">
            <a:ext uri="{FF2B5EF4-FFF2-40B4-BE49-F238E27FC236}">
              <a16:creationId xmlns:a16="http://schemas.microsoft.com/office/drawing/2014/main" id="{75E409F2-789F-4D83-9BDE-D627C11E6B04}"/>
            </a:ext>
          </a:extLst>
        </cdr:cNvPr>
        <cdr:cNvSpPr txBox="1"/>
      </cdr:nvSpPr>
      <cdr:spPr>
        <a:xfrm xmlns:a="http://schemas.openxmlformats.org/drawingml/2006/main">
          <a:off x="914400" y="1562100"/>
          <a:ext cx="559345" cy="2372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tx1"/>
              </a:solidFill>
              <a:latin typeface="Times New Roman" panose="02020603050405020304" pitchFamily="18" charset="0"/>
              <a:cs typeface="Times New Roman" panose="02020603050405020304" pitchFamily="18" charset="0"/>
            </a:rPr>
            <a:t>USA</a:t>
          </a:r>
        </a:p>
      </cdr:txBody>
    </cdr:sp>
  </cdr:relSizeAnchor>
  <cdr:relSizeAnchor xmlns:cdr="http://schemas.openxmlformats.org/drawingml/2006/chartDrawing">
    <cdr:from>
      <cdr:x>0.10345</cdr:x>
      <cdr:y>0.72388</cdr:y>
    </cdr:from>
    <cdr:to>
      <cdr:x>0.17177</cdr:x>
      <cdr:y>0.76444</cdr:y>
    </cdr:to>
    <cdr:sp macro="" textlink="">
      <cdr:nvSpPr>
        <cdr:cNvPr id="5" name="TextBox 1">
          <a:extLst xmlns:a="http://schemas.openxmlformats.org/drawingml/2006/main">
            <a:ext uri="{FF2B5EF4-FFF2-40B4-BE49-F238E27FC236}">
              <a16:creationId xmlns:a16="http://schemas.microsoft.com/office/drawing/2014/main" id="{AA9FB3C2-10CC-45F5-AFA9-CBA08D007183}"/>
            </a:ext>
          </a:extLst>
        </cdr:cNvPr>
        <cdr:cNvSpPr txBox="1"/>
      </cdr:nvSpPr>
      <cdr:spPr>
        <a:xfrm xmlns:a="http://schemas.openxmlformats.org/drawingml/2006/main">
          <a:off x="914400" y="3695700"/>
          <a:ext cx="603894" cy="2070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tx1"/>
              </a:solidFill>
              <a:latin typeface="Times New Roman" panose="02020603050405020304" pitchFamily="18" charset="0"/>
              <a:cs typeface="Times New Roman" panose="02020603050405020304" pitchFamily="18" charset="0"/>
            </a:rPr>
            <a:t>China</a:t>
          </a:r>
        </a:p>
      </cdr:txBody>
    </cdr:sp>
  </cdr:relSizeAnchor>
  <cdr:relSizeAnchor xmlns:cdr="http://schemas.openxmlformats.org/drawingml/2006/chartDrawing">
    <cdr:from>
      <cdr:x>0.10345</cdr:x>
      <cdr:y>0.54448</cdr:y>
    </cdr:from>
    <cdr:to>
      <cdr:x>0.16699</cdr:x>
      <cdr:y>0.58504</cdr:y>
    </cdr:to>
    <cdr:sp macro="" textlink="">
      <cdr:nvSpPr>
        <cdr:cNvPr id="6" name="TextBox 1">
          <a:extLst xmlns:a="http://schemas.openxmlformats.org/drawingml/2006/main">
            <a:ext uri="{FF2B5EF4-FFF2-40B4-BE49-F238E27FC236}">
              <a16:creationId xmlns:a16="http://schemas.microsoft.com/office/drawing/2014/main" id="{75687813-3156-44D8-9FAE-24FA213A267E}"/>
            </a:ext>
          </a:extLst>
        </cdr:cNvPr>
        <cdr:cNvSpPr txBox="1"/>
      </cdr:nvSpPr>
      <cdr:spPr>
        <a:xfrm xmlns:a="http://schemas.openxmlformats.org/drawingml/2006/main">
          <a:off x="914400" y="2779806"/>
          <a:ext cx="561643" cy="2070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tx1"/>
              </a:solidFill>
              <a:latin typeface="Times New Roman" panose="02020603050405020304" pitchFamily="18" charset="0"/>
              <a:cs typeface="Times New Roman" panose="02020603050405020304" pitchFamily="18" charset="0"/>
            </a:rPr>
            <a:t>USA</a:t>
          </a:r>
        </a:p>
      </cdr:txBody>
    </cdr:sp>
  </cdr:relSizeAnchor>
  <cdr:relSizeAnchor xmlns:cdr="http://schemas.openxmlformats.org/drawingml/2006/chartDrawing">
    <cdr:from>
      <cdr:x>0.16668</cdr:x>
      <cdr:y>0.63504</cdr:y>
    </cdr:from>
    <cdr:to>
      <cdr:x>0.29778</cdr:x>
      <cdr:y>0.6756</cdr:y>
    </cdr:to>
    <cdr:sp macro="" textlink="">
      <cdr:nvSpPr>
        <cdr:cNvPr id="7" name="TextBox 1">
          <a:extLst xmlns:a="http://schemas.openxmlformats.org/drawingml/2006/main">
            <a:ext uri="{FF2B5EF4-FFF2-40B4-BE49-F238E27FC236}">
              <a16:creationId xmlns:a16="http://schemas.microsoft.com/office/drawing/2014/main" id="{5F89C080-2605-4A5D-BD6F-9EEDE3FAF0D4}"/>
            </a:ext>
          </a:extLst>
        </cdr:cNvPr>
        <cdr:cNvSpPr txBox="1"/>
      </cdr:nvSpPr>
      <cdr:spPr>
        <a:xfrm xmlns:a="http://schemas.openxmlformats.org/drawingml/2006/main">
          <a:off x="1428845" y="3352801"/>
          <a:ext cx="1123855" cy="2141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i="1" dirty="0">
              <a:solidFill>
                <a:schemeClr val="tx1"/>
              </a:solidFill>
              <a:latin typeface="Times New Roman" panose="02020603050405020304" pitchFamily="18" charset="0"/>
              <a:cs typeface="Times New Roman" panose="02020603050405020304" pitchFamily="18" charset="0"/>
            </a:rPr>
            <a:t>Renewables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058" cy="469583"/>
          </a:xfrm>
          <a:prstGeom prst="rect">
            <a:avLst/>
          </a:prstGeom>
        </p:spPr>
        <p:txBody>
          <a:bodyPr vert="horz" lIns="91714" tIns="45857" rIns="91714" bIns="45857" rtlCol="0"/>
          <a:lstStyle>
            <a:lvl1pPr algn="l">
              <a:defRPr sz="1200"/>
            </a:lvl1pPr>
          </a:lstStyle>
          <a:p>
            <a:endParaRPr lang="en-US"/>
          </a:p>
        </p:txBody>
      </p:sp>
      <p:sp>
        <p:nvSpPr>
          <p:cNvPr id="3" name="Date Placeholder 2"/>
          <p:cNvSpPr>
            <a:spLocks noGrp="1"/>
          </p:cNvSpPr>
          <p:nvPr>
            <p:ph type="dt" sz="quarter" idx="1"/>
          </p:nvPr>
        </p:nvSpPr>
        <p:spPr>
          <a:xfrm>
            <a:off x="4022824" y="1"/>
            <a:ext cx="3078058" cy="469583"/>
          </a:xfrm>
          <a:prstGeom prst="rect">
            <a:avLst/>
          </a:prstGeom>
        </p:spPr>
        <p:txBody>
          <a:bodyPr vert="horz" lIns="91714" tIns="45857" rIns="91714" bIns="45857" rtlCol="0"/>
          <a:lstStyle>
            <a:lvl1pPr algn="r">
              <a:defRPr sz="1200"/>
            </a:lvl1pPr>
          </a:lstStyle>
          <a:p>
            <a:fld id="{F419A52F-1D97-423E-80F4-7D80AC171AEF}" type="datetimeFigureOut">
              <a:rPr lang="en-US" smtClean="0"/>
              <a:t>4/27/2025</a:t>
            </a:fld>
            <a:endParaRPr lang="en-US"/>
          </a:p>
        </p:txBody>
      </p:sp>
      <p:sp>
        <p:nvSpPr>
          <p:cNvPr id="4" name="Footer Placeholder 3"/>
          <p:cNvSpPr>
            <a:spLocks noGrp="1"/>
          </p:cNvSpPr>
          <p:nvPr>
            <p:ph type="ftr" sz="quarter" idx="2"/>
          </p:nvPr>
        </p:nvSpPr>
        <p:spPr>
          <a:xfrm>
            <a:off x="0" y="8917301"/>
            <a:ext cx="3078058" cy="469583"/>
          </a:xfrm>
          <a:prstGeom prst="rect">
            <a:avLst/>
          </a:prstGeom>
        </p:spPr>
        <p:txBody>
          <a:bodyPr vert="horz" lIns="91714" tIns="45857" rIns="91714" bIns="45857" rtlCol="0" anchor="b"/>
          <a:lstStyle>
            <a:lvl1pPr algn="l">
              <a:defRPr sz="1200"/>
            </a:lvl1pPr>
          </a:lstStyle>
          <a:p>
            <a:endParaRPr lang="en-US"/>
          </a:p>
        </p:txBody>
      </p:sp>
      <p:sp>
        <p:nvSpPr>
          <p:cNvPr id="5" name="Slide Number Placeholder 4"/>
          <p:cNvSpPr>
            <a:spLocks noGrp="1"/>
          </p:cNvSpPr>
          <p:nvPr>
            <p:ph type="sldNum" sz="quarter" idx="3"/>
          </p:nvPr>
        </p:nvSpPr>
        <p:spPr>
          <a:xfrm>
            <a:off x="4022824" y="8917301"/>
            <a:ext cx="3078058" cy="469583"/>
          </a:xfrm>
          <a:prstGeom prst="rect">
            <a:avLst/>
          </a:prstGeom>
        </p:spPr>
        <p:txBody>
          <a:bodyPr vert="horz" lIns="91714" tIns="45857" rIns="91714" bIns="45857" rtlCol="0" anchor="b"/>
          <a:lstStyle>
            <a:lvl1pPr algn="r">
              <a:defRPr sz="1200"/>
            </a:lvl1pPr>
          </a:lstStyle>
          <a:p>
            <a:fld id="{D43988FF-112B-42AC-91B0-15147A67C55A}" type="slidenum">
              <a:rPr lang="en-US" smtClean="0"/>
              <a:t>‹#›</a:t>
            </a:fld>
            <a:endParaRPr lang="en-US"/>
          </a:p>
        </p:txBody>
      </p:sp>
    </p:spTree>
    <p:extLst>
      <p:ext uri="{BB962C8B-B14F-4D97-AF65-F5344CB8AC3E}">
        <p14:creationId xmlns:p14="http://schemas.microsoft.com/office/powerpoint/2010/main" val="2694613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3" y="0"/>
            <a:ext cx="3077740" cy="469424"/>
          </a:xfrm>
          <a:prstGeom prst="rect">
            <a:avLst/>
          </a:prstGeom>
        </p:spPr>
        <p:txBody>
          <a:bodyPr vert="horz" lIns="94218" tIns="47109" rIns="94218" bIns="47109" rtlCol="0"/>
          <a:lstStyle>
            <a:lvl1pPr algn="r">
              <a:defRPr sz="1200"/>
            </a:lvl1pPr>
          </a:lstStyle>
          <a:p>
            <a:fld id="{08A57C49-617D-49F4-955F-2B724E65FA10}" type="datetimeFigureOut">
              <a:rPr lang="en-US" smtClean="0"/>
              <a:t>4/27/2025</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8" tIns="47109" rIns="94218"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4"/>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4"/>
          </a:xfrm>
          <a:prstGeom prst="rect">
            <a:avLst/>
          </a:prstGeom>
        </p:spPr>
        <p:txBody>
          <a:bodyPr vert="horz" lIns="94218" tIns="47109" rIns="94218" bIns="47109" rtlCol="0" anchor="b"/>
          <a:lstStyle>
            <a:lvl1pPr algn="r">
              <a:defRPr sz="1200"/>
            </a:lvl1pPr>
          </a:lstStyle>
          <a:p>
            <a:fld id="{3C5ECBB9-E94C-407A-BCD5-4517B98967CF}" type="slidenum">
              <a:rPr lang="en-US" smtClean="0"/>
              <a:t>‹#›</a:t>
            </a:fld>
            <a:endParaRPr lang="en-US"/>
          </a:p>
        </p:txBody>
      </p:sp>
    </p:spTree>
    <p:extLst>
      <p:ext uri="{BB962C8B-B14F-4D97-AF65-F5344CB8AC3E}">
        <p14:creationId xmlns:p14="http://schemas.microsoft.com/office/powerpoint/2010/main" val="288857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hbr.org/2019/11/is-china-actually-stealing-american-jobs-and-wealth"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a:t>
            </a:fld>
            <a:endParaRPr lang="en-US"/>
          </a:p>
        </p:txBody>
      </p:sp>
    </p:spTree>
    <p:extLst>
      <p:ext uri="{BB962C8B-B14F-4D97-AF65-F5344CB8AC3E}">
        <p14:creationId xmlns:p14="http://schemas.microsoft.com/office/powerpoint/2010/main" val="3162429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personal income</a:t>
            </a:r>
            <a:r>
              <a:rPr lang="en-US" baseline="0" dirty="0"/>
              <a:t> increases in China, so too does access to such modern amenities as the Internet. Growth in the US has begun to climb again most recently after having  stabilized for much of the past decade.</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10</a:t>
            </a:fld>
            <a:endParaRPr lang="en-US"/>
          </a:p>
        </p:txBody>
      </p:sp>
    </p:spTree>
    <p:extLst>
      <p:ext uri="{BB962C8B-B14F-4D97-AF65-F5344CB8AC3E}">
        <p14:creationId xmlns:p14="http://schemas.microsoft.com/office/powerpoint/2010/main" val="2944153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phone penetration</a:t>
            </a:r>
            <a:r>
              <a:rPr lang="en-US" baseline="0" dirty="0"/>
              <a:t> is over 100% in both countries. We included the numbers for Hong Kong, the highest penetration rate in the world – the average person owns more than two! The United States has fallen behind in this measure of communications technology. The crash in cellphone subscriptions in Hong Kong is due to a number of factors: SIM card consolidation, </a:t>
            </a:r>
            <a:r>
              <a:rPr lang="en-US" baseline="0" dirty="0" err="1"/>
              <a:t>eSim</a:t>
            </a:r>
            <a:r>
              <a:rPr lang="en-US" baseline="0" dirty="0"/>
              <a:t> technology uptake, real name registration rules, cross-border usage rules, and rising costs.</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11</a:t>
            </a:fld>
            <a:endParaRPr lang="en-US"/>
          </a:p>
        </p:txBody>
      </p:sp>
    </p:spTree>
    <p:extLst>
      <p:ext uri="{BB962C8B-B14F-4D97-AF65-F5344CB8AC3E}">
        <p14:creationId xmlns:p14="http://schemas.microsoft.com/office/powerpoint/2010/main" val="379941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1990 to 2022, both the US and China have gradually increased their replacement of fossil fuels (oil, natural gas and coal) with renewables (solar, geothermal, hydropower, wind) in the generation of their electricity, with the U.S. leading China in that race.</a:t>
            </a:r>
          </a:p>
        </p:txBody>
      </p:sp>
      <p:sp>
        <p:nvSpPr>
          <p:cNvPr id="4" name="Slide Number Placeholder 3"/>
          <p:cNvSpPr>
            <a:spLocks noGrp="1"/>
          </p:cNvSpPr>
          <p:nvPr>
            <p:ph type="sldNum" sz="quarter" idx="5"/>
          </p:nvPr>
        </p:nvSpPr>
        <p:spPr/>
        <p:txBody>
          <a:bodyPr/>
          <a:lstStyle/>
          <a:p>
            <a:fld id="{3C5ECBB9-E94C-407A-BCD5-4517B98967CF}" type="slidenum">
              <a:rPr lang="en-US" smtClean="0"/>
              <a:t>12</a:t>
            </a:fld>
            <a:endParaRPr lang="en-US"/>
          </a:p>
        </p:txBody>
      </p:sp>
    </p:spTree>
    <p:extLst>
      <p:ext uri="{BB962C8B-B14F-4D97-AF65-F5344CB8AC3E}">
        <p14:creationId xmlns:p14="http://schemas.microsoft.com/office/powerpoint/2010/main" val="2386784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BDFC0-D0BC-33BB-B4FC-BD3932FAE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DD0ED3-7DF5-D6BF-A365-D0EF11F03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7B6472-A095-15A2-76A7-C32513479B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Environmental Performance Index (EPI) provides a standardized national-level score for 180 nations over time reflecting collective performance across a range of indicators including </a:t>
            </a:r>
            <a:r>
              <a:rPr lang="en-US" b="0" i="0" dirty="0">
                <a:solidFill>
                  <a:srgbClr val="575757"/>
                </a:solidFill>
                <a:effectLst/>
                <a:latin typeface="Times New Roman" panose="02020603050405020304" pitchFamily="18" charset="0"/>
              </a:rPr>
              <a:t>air quality, climate change governance, pollution emissions, sanitation, waste management, biodiversity and ecosystem services, for which a higher score indicates superior performance. The U.S. consistently outperforms China during the observed 2006-2022 period, both declining in environmental performance following the 2008 financial crisis and recovering by 2016, and then declining both declining again between 2016 and </a:t>
            </a:r>
            <a:r>
              <a:rPr lang="en-US" b="0" i="0">
                <a:solidFill>
                  <a:srgbClr val="575757"/>
                </a:solidFill>
                <a:effectLst/>
                <a:latin typeface="Times New Roman" panose="02020603050405020304" pitchFamily="18" charset="0"/>
              </a:rPr>
              <a:t>2022.</a:t>
            </a:r>
            <a:endParaRPr lang="en-US" dirty="0"/>
          </a:p>
        </p:txBody>
      </p:sp>
      <p:sp>
        <p:nvSpPr>
          <p:cNvPr id="4" name="Slide Number Placeholder 3">
            <a:extLst>
              <a:ext uri="{FF2B5EF4-FFF2-40B4-BE49-F238E27FC236}">
                <a16:creationId xmlns:a16="http://schemas.microsoft.com/office/drawing/2014/main" id="{72838619-A248-8766-4BF2-2C613D060F19}"/>
              </a:ext>
            </a:extLst>
          </p:cNvPr>
          <p:cNvSpPr>
            <a:spLocks noGrp="1"/>
          </p:cNvSpPr>
          <p:nvPr>
            <p:ph type="sldNum" sz="quarter" idx="5"/>
          </p:nvPr>
        </p:nvSpPr>
        <p:spPr/>
        <p:txBody>
          <a:bodyPr/>
          <a:lstStyle/>
          <a:p>
            <a:fld id="{3C5ECBB9-E94C-407A-BCD5-4517B98967CF}" type="slidenum">
              <a:rPr lang="en-US" smtClean="0"/>
              <a:t>13</a:t>
            </a:fld>
            <a:endParaRPr lang="en-US"/>
          </a:p>
        </p:txBody>
      </p:sp>
    </p:spTree>
    <p:extLst>
      <p:ext uri="{BB962C8B-B14F-4D97-AF65-F5344CB8AC3E}">
        <p14:creationId xmlns:p14="http://schemas.microsoft.com/office/powerpoint/2010/main" val="2569320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D0533-37DD-84C8-71C3-4A8AC9A10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3ACE6E-1E2F-3A6B-7DDD-F26FD3686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840C3-FB4F-3EFD-5E3C-ADEE015FDD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Knowing when to “per capita adjust” is crucial and provides for a more thorough understanding of the phenomenon of interest. We observe electricity use in each countries in both per capita (top-left) and total use (bottom-right) form. The per capita metric allows for greater comparability of the U.S. and China given the two nations have very different population sizes, and shows that while U.S. still exceeds China, it is declining while China’s per capita use is increasing, suggesting China may soon surpass the U.S. in electricity use (even when controlling for population size). </a:t>
            </a:r>
          </a:p>
          <a:p>
            <a:endParaRPr lang="en-US" dirty="0"/>
          </a:p>
          <a:p>
            <a:r>
              <a:rPr lang="en-US" dirty="0"/>
              <a:t>When measured in total use (bottom-right) we see China’s massive increase in electricity consumption in raw form, having surpassed the U.S. after 2010. </a:t>
            </a:r>
          </a:p>
        </p:txBody>
      </p:sp>
      <p:sp>
        <p:nvSpPr>
          <p:cNvPr id="4" name="Slide Number Placeholder 3">
            <a:extLst>
              <a:ext uri="{FF2B5EF4-FFF2-40B4-BE49-F238E27FC236}">
                <a16:creationId xmlns:a16="http://schemas.microsoft.com/office/drawing/2014/main" id="{F3B173C6-C5DA-0C9D-A610-674B90489A89}"/>
              </a:ext>
            </a:extLst>
          </p:cNvPr>
          <p:cNvSpPr>
            <a:spLocks noGrp="1"/>
          </p:cNvSpPr>
          <p:nvPr>
            <p:ph type="sldNum" sz="quarter" idx="10"/>
          </p:nvPr>
        </p:nvSpPr>
        <p:spPr/>
        <p:txBody>
          <a:bodyPr/>
          <a:lstStyle/>
          <a:p>
            <a:fld id="{3C5ECBB9-E94C-407A-BCD5-4517B98967CF}" type="slidenum">
              <a:rPr lang="en-US" smtClean="0"/>
              <a:t>14</a:t>
            </a:fld>
            <a:endParaRPr lang="en-US"/>
          </a:p>
        </p:txBody>
      </p:sp>
    </p:spTree>
    <p:extLst>
      <p:ext uri="{BB962C8B-B14F-4D97-AF65-F5344CB8AC3E}">
        <p14:creationId xmlns:p14="http://schemas.microsoft.com/office/powerpoint/2010/main" val="2719186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3C6D4-EBB2-9C0D-49D4-BB39CB6033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E708B-E674-C7B5-DFD1-D63620B0B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D996A8-3C1B-56A7-B087-75007E8A9B80}"/>
              </a:ext>
            </a:extLst>
          </p:cNvPr>
          <p:cNvSpPr>
            <a:spLocks noGrp="1"/>
          </p:cNvSpPr>
          <p:nvPr>
            <p:ph type="body" idx="1"/>
          </p:nvPr>
        </p:nvSpPr>
        <p:spPr/>
        <p:txBody>
          <a:bodyPr/>
          <a:lstStyle/>
          <a:p>
            <a:r>
              <a:rPr lang="en-US" dirty="0"/>
              <a:t>Directly reflecting the electricity use patterns in both countries are the carbon dioxide (CO2) emissions: The per capita emissions (top-left) in the U.S. are declining though still exceed China, yet China’s increasing emissions appear on track to surpassing the U.S. when controlling for population size. Total CO2 emissions (bottom-right) show that irrespective of population size, China continues to widen the post-2005 gap whereby it surpassed the U.S. in emissions, rapidly increasing while U.S. total emissions slowly decline. </a:t>
            </a:r>
          </a:p>
        </p:txBody>
      </p:sp>
      <p:sp>
        <p:nvSpPr>
          <p:cNvPr id="4" name="Slide Number Placeholder 3">
            <a:extLst>
              <a:ext uri="{FF2B5EF4-FFF2-40B4-BE49-F238E27FC236}">
                <a16:creationId xmlns:a16="http://schemas.microsoft.com/office/drawing/2014/main" id="{527276AB-5E79-4D0F-1FBA-BFB0F0155192}"/>
              </a:ext>
            </a:extLst>
          </p:cNvPr>
          <p:cNvSpPr>
            <a:spLocks noGrp="1"/>
          </p:cNvSpPr>
          <p:nvPr>
            <p:ph type="sldNum" sz="quarter" idx="10"/>
          </p:nvPr>
        </p:nvSpPr>
        <p:spPr/>
        <p:txBody>
          <a:bodyPr/>
          <a:lstStyle/>
          <a:p>
            <a:fld id="{3C5ECBB9-E94C-407A-BCD5-4517B98967CF}" type="slidenum">
              <a:rPr lang="en-US" smtClean="0"/>
              <a:t>15</a:t>
            </a:fld>
            <a:endParaRPr lang="en-US"/>
          </a:p>
        </p:txBody>
      </p:sp>
    </p:spTree>
    <p:extLst>
      <p:ext uri="{BB962C8B-B14F-4D97-AF65-F5344CB8AC3E}">
        <p14:creationId xmlns:p14="http://schemas.microsoft.com/office/powerpoint/2010/main" val="3827586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aggregated to the urban-level the point source GHG emissions remote-sensed from Climate TRACE data, which represents a variety of manufacturing, steel, oil and other facilities globally, between 2015 and 2022. These direct (Scope 1) emissions are represented as change during this period at the city level. If the collective emissions from these sources dropped over time, the urban nodes are displayed as green, for reductions, and the node size is displayed proportional to the amount of reductions. If the collective emissions increased, they are displayed as red. In terms of carbon emissions, China is a land of relative extremes, with both significant increases and significant reductions. </a:t>
            </a:r>
          </a:p>
        </p:txBody>
      </p:sp>
      <p:sp>
        <p:nvSpPr>
          <p:cNvPr id="4" name="Slide Number Placeholder 3"/>
          <p:cNvSpPr>
            <a:spLocks noGrp="1"/>
          </p:cNvSpPr>
          <p:nvPr>
            <p:ph type="sldNum" sz="quarter" idx="5"/>
          </p:nvPr>
        </p:nvSpPr>
        <p:spPr/>
        <p:txBody>
          <a:bodyPr/>
          <a:lstStyle/>
          <a:p>
            <a:fld id="{3C5ECBB9-E94C-407A-BCD5-4517B98967CF}" type="slidenum">
              <a:rPr lang="en-US" smtClean="0"/>
              <a:t>16</a:t>
            </a:fld>
            <a:endParaRPr lang="en-US"/>
          </a:p>
        </p:txBody>
      </p:sp>
    </p:spTree>
    <p:extLst>
      <p:ext uri="{BB962C8B-B14F-4D97-AF65-F5344CB8AC3E}">
        <p14:creationId xmlns:p14="http://schemas.microsoft.com/office/powerpoint/2010/main" val="1805765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map follows the same method as the China map (see notes from slide 16). The urban emissions changes are relatively less extreme than that which is occurring in China, which visibly more reductions between 2015 and 2022 occurring. </a:t>
            </a:r>
          </a:p>
        </p:txBody>
      </p:sp>
      <p:sp>
        <p:nvSpPr>
          <p:cNvPr id="4" name="Slide Number Placeholder 3"/>
          <p:cNvSpPr>
            <a:spLocks noGrp="1"/>
          </p:cNvSpPr>
          <p:nvPr>
            <p:ph type="sldNum" sz="quarter" idx="5"/>
          </p:nvPr>
        </p:nvSpPr>
        <p:spPr/>
        <p:txBody>
          <a:bodyPr/>
          <a:lstStyle/>
          <a:p>
            <a:fld id="{3C5ECBB9-E94C-407A-BCD5-4517B98967CF}" type="slidenum">
              <a:rPr lang="en-US" smtClean="0"/>
              <a:t>17</a:t>
            </a:fld>
            <a:endParaRPr lang="en-US"/>
          </a:p>
        </p:txBody>
      </p:sp>
    </p:spTree>
    <p:extLst>
      <p:ext uri="{BB962C8B-B14F-4D97-AF65-F5344CB8AC3E}">
        <p14:creationId xmlns:p14="http://schemas.microsoft.com/office/powerpoint/2010/main" val="3851162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remote-sense GHG changes in the U.S. versus China shown in previous slides are characterized here in terms of their sectoral breakdown. While both the U.S. and China saw reductions in manufacturing facilities, and increases in transportation and agriculture, the two nations differ in that China’s fossil fuel operations significantly increased in their GHG emissions levels, while those in the U.S. decreased.</a:t>
            </a:r>
          </a:p>
        </p:txBody>
      </p:sp>
      <p:sp>
        <p:nvSpPr>
          <p:cNvPr id="4" name="Slide Number Placeholder 3"/>
          <p:cNvSpPr>
            <a:spLocks noGrp="1"/>
          </p:cNvSpPr>
          <p:nvPr>
            <p:ph type="sldNum" sz="quarter" idx="5"/>
          </p:nvPr>
        </p:nvSpPr>
        <p:spPr/>
        <p:txBody>
          <a:bodyPr/>
          <a:lstStyle/>
          <a:p>
            <a:fld id="{3C5ECBB9-E94C-407A-BCD5-4517B98967CF}" type="slidenum">
              <a:rPr lang="en-US" smtClean="0"/>
              <a:t>18</a:t>
            </a:fld>
            <a:endParaRPr lang="en-US"/>
          </a:p>
        </p:txBody>
      </p:sp>
    </p:spTree>
    <p:extLst>
      <p:ext uri="{BB962C8B-B14F-4D97-AF65-F5344CB8AC3E}">
        <p14:creationId xmlns:p14="http://schemas.microsoft.com/office/powerpoint/2010/main" val="534999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more specific sectoral breakdown than slide 18 is shown here, by sub-sector, offering a more granular view of relative emissions changes. The increase in China and decreased in the U.S. for fossil fuel operations is specifically occurring in oil/gas refining operations. Shared decreased in manufacturing are attributable to the cement subsector, and while steel shows shared increases. Shared increases in transportation are attributable to domestic aviation, which outweigh reduction in international aviation sufficiently to show aggregate increases in the transportation sector as shown in the previous slide. Agricultural emissions change is attributable to cropland fires.</a:t>
            </a:r>
          </a:p>
        </p:txBody>
      </p:sp>
      <p:sp>
        <p:nvSpPr>
          <p:cNvPr id="4" name="Slide Number Placeholder 3"/>
          <p:cNvSpPr>
            <a:spLocks noGrp="1"/>
          </p:cNvSpPr>
          <p:nvPr>
            <p:ph type="sldNum" sz="quarter" idx="5"/>
          </p:nvPr>
        </p:nvSpPr>
        <p:spPr/>
        <p:txBody>
          <a:bodyPr/>
          <a:lstStyle/>
          <a:p>
            <a:fld id="{3C5ECBB9-E94C-407A-BCD5-4517B98967CF}" type="slidenum">
              <a:rPr lang="en-US" smtClean="0"/>
              <a:t>19</a:t>
            </a:fld>
            <a:endParaRPr lang="en-US"/>
          </a:p>
        </p:txBody>
      </p:sp>
    </p:spTree>
    <p:extLst>
      <p:ext uri="{BB962C8B-B14F-4D97-AF65-F5344CB8AC3E}">
        <p14:creationId xmlns:p14="http://schemas.microsoft.com/office/powerpoint/2010/main" val="292115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5ECBB9-E94C-407A-BCD5-4517B98967CF}" type="slidenum">
              <a:rPr lang="en-US" smtClean="0"/>
              <a:t>2</a:t>
            </a:fld>
            <a:endParaRPr lang="en-US"/>
          </a:p>
        </p:txBody>
      </p:sp>
    </p:spTree>
    <p:extLst>
      <p:ext uri="{BB962C8B-B14F-4D97-AF65-F5344CB8AC3E}">
        <p14:creationId xmlns:p14="http://schemas.microsoft.com/office/powerpoint/2010/main" val="960036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697E0-1145-95B1-90A0-D8F0405EB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D40E5-AF89-65E4-5D2A-25F54A5E17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C80C27-2BC3-E038-FC03-95C43B0B8F37}"/>
              </a:ext>
            </a:extLst>
          </p:cNvPr>
          <p:cNvSpPr>
            <a:spLocks noGrp="1"/>
          </p:cNvSpPr>
          <p:nvPr>
            <p:ph type="body" idx="1"/>
          </p:nvPr>
        </p:nvSpPr>
        <p:spPr/>
        <p:txBody>
          <a:bodyPr/>
          <a:lstStyle/>
          <a:p>
            <a:r>
              <a:rPr lang="en-US" sz="1200" i="0" dirty="0"/>
              <a:t>According to WGI: “Voice and Accountability reflects perceptions of the extent to which a country's citizens are able to participate in selecting their government, as well as freedom of expression, freedom of association, and a free media.” We see an ongoing divide between the two nations, the U.S. scoring higher than China given the lack of democracy and restriction of free speech expression in the latter. Both countries, however, are slowly declining. </a:t>
            </a:r>
            <a:endParaRPr lang="en-US" i="0" dirty="0"/>
          </a:p>
        </p:txBody>
      </p:sp>
      <p:sp>
        <p:nvSpPr>
          <p:cNvPr id="4" name="Slide Number Placeholder 3">
            <a:extLst>
              <a:ext uri="{FF2B5EF4-FFF2-40B4-BE49-F238E27FC236}">
                <a16:creationId xmlns:a16="http://schemas.microsoft.com/office/drawing/2014/main" id="{122B7CC0-EF50-85A0-88A5-5DF6B7BCBD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BEADA-AC54-47EF-8CAF-5B39CEEE9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356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07555-4EF4-4159-6560-47491A15E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0AF67-829E-2A77-8B2A-3870F5943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C0F15-2DF8-C33A-CDFB-315C1EE4A0F1}"/>
              </a:ext>
            </a:extLst>
          </p:cNvPr>
          <p:cNvSpPr>
            <a:spLocks noGrp="1"/>
          </p:cNvSpPr>
          <p:nvPr>
            <p:ph type="body" idx="1"/>
          </p:nvPr>
        </p:nvSpPr>
        <p:spPr/>
        <p:txBody>
          <a:bodyPr/>
          <a:lstStyle/>
          <a:p>
            <a:r>
              <a:rPr lang="en-US" i="0" dirty="0"/>
              <a:t>The two countries are surprising similar on this measure. Other 2023 examples are Sweden 26.0, Brazil 18.2, Russia 18.5, Mexico 11.1, Japan 21.6.</a:t>
            </a:r>
          </a:p>
        </p:txBody>
      </p:sp>
      <p:sp>
        <p:nvSpPr>
          <p:cNvPr id="4" name="Slide Number Placeholder 3">
            <a:extLst>
              <a:ext uri="{FF2B5EF4-FFF2-40B4-BE49-F238E27FC236}">
                <a16:creationId xmlns:a16="http://schemas.microsoft.com/office/drawing/2014/main" id="{D9D2EBD2-322A-4C8E-818A-2EA0E686C7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BEADA-AC54-47EF-8CAF-5B39CEEE9F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99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2020, we saw a marginal decline in Chinese military spending while that of the U.S. only continues to climb. And this </a:t>
            </a:r>
            <a:r>
              <a:rPr lang="en-US" baseline="0" dirty="0" err="1"/>
              <a:t>burgeioning</a:t>
            </a:r>
            <a:r>
              <a:rPr lang="en-US" baseline="0" dirty="0"/>
              <a:t> defense budget ignores the more than $300 billion spent by the Veterans Administration every year.</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22</a:t>
            </a:fld>
            <a:endParaRPr lang="en-US"/>
          </a:p>
        </p:txBody>
      </p:sp>
    </p:spTree>
    <p:extLst>
      <p:ext uri="{BB962C8B-B14F-4D97-AF65-F5344CB8AC3E}">
        <p14:creationId xmlns:p14="http://schemas.microsoft.com/office/powerpoint/2010/main" val="292552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higher</a:t>
            </a:r>
            <a:r>
              <a:rPr lang="en-US" baseline="0" dirty="0"/>
              <a:t> numbers reflect </a:t>
            </a:r>
            <a:r>
              <a:rPr lang="en-US" u="sng" baseline="0" dirty="0"/>
              <a:t>less</a:t>
            </a:r>
            <a:r>
              <a:rPr lang="en-US" baseline="0" dirty="0"/>
              <a:t> corruption, specifically of the bribery sort. Not much in China has </a:t>
            </a:r>
            <a:r>
              <a:rPr lang="en-US" baseline="0" dirty="0" err="1"/>
              <a:t>changedduring</a:t>
            </a:r>
            <a:r>
              <a:rPr lang="en-US" baseline="0" dirty="0"/>
              <a:t> the last five years. Again, we have provided the Hong Kong numbers to suggest how things might be improved in the two larger entities. Denmark was ranked #1 with a score of 90, South Sudan was ranked #180 (last) with a score of  8, while the U.S. was ranked #28, Hong Kong #17, and China #76 for the 2024 Index. As can be seen in the chart, the US fell to 65,its worst level ever in 2022 and 2024; on this report card that’s a strait D. </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23</a:t>
            </a:fld>
            <a:endParaRPr lang="en-US"/>
          </a:p>
        </p:txBody>
      </p:sp>
    </p:spTree>
    <p:extLst>
      <p:ext uri="{BB962C8B-B14F-4D97-AF65-F5344CB8AC3E}">
        <p14:creationId xmlns:p14="http://schemas.microsoft.com/office/powerpoint/2010/main" val="3272250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reported by BSA.org, software piracy</a:t>
            </a:r>
            <a:r>
              <a:rPr lang="en-US" baseline="0" dirty="0"/>
              <a:t> rates continue to declining in all three places. We do note that despite the lower piracy rate for the U.S., more money is lost to software piracy in the U.S. than in any other country. The 2016 losses in the U.S. were $8.6 billion, China $6.8 billion, and Hong Kong $277 million. See </a:t>
            </a:r>
            <a:r>
              <a:rPr lang="en-US" dirty="0">
                <a:hlinkClick r:id="rId3"/>
              </a:rPr>
              <a:t>https://hbr.org/2019/11/is-china-actually-stealing-american-jobs-and-wealth</a:t>
            </a:r>
            <a:r>
              <a:rPr lang="en-US" baseline="0" dirty="0"/>
              <a:t> for more details. Additionally, BSA.org, the source of our data opined on the US-China conflicts over IP circa 2018: “…BSA calls on both the U.S. and Chinese governments to engage in dialogue toward achieving mutually beneficial solutions to these challenges” (i.e., IP piracy). Unfortunately, BSA stopped tis ratings after 2017 – this is a great loss in the fight against </a:t>
            </a:r>
            <a:r>
              <a:rPr lang="en-US" baseline="0" dirty="0" err="1"/>
              <a:t>piracy.The</a:t>
            </a:r>
            <a:r>
              <a:rPr lang="en-US" baseline="0" dirty="0"/>
              <a:t> 2022 ranking of  the twenty  worst  pirates (https://www.revenera.com/blog/software-monetization/software-piracy-stat-watch/ ) has  China at #1, Russia at #2, and the USA at #3.   </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24</a:t>
            </a:fld>
            <a:endParaRPr lang="en-US"/>
          </a:p>
        </p:txBody>
      </p:sp>
    </p:spTree>
    <p:extLst>
      <p:ext uri="{BB962C8B-B14F-4D97-AF65-F5344CB8AC3E}">
        <p14:creationId xmlns:p14="http://schemas.microsoft.com/office/powerpoint/2010/main" val="2041156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2023 marked the lowest point in Chinese exports to the U.S. since 2009, having weathered both a trade war waged by the U.S. Trump administration and the shipping and consumption shocks of the COVID-19 pandemic. The recent lack of growth in either direction is alarming, particularly given the most recent Trump tariffs.</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26</a:t>
            </a:fld>
            <a:endParaRPr lang="en-US"/>
          </a:p>
        </p:txBody>
      </p:sp>
    </p:spTree>
    <p:extLst>
      <p:ext uri="{BB962C8B-B14F-4D97-AF65-F5344CB8AC3E}">
        <p14:creationId xmlns:p14="http://schemas.microsoft.com/office/powerpoint/2010/main" val="3085653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US/China trade has dipped four times in this century, 2009, 2016, 2020, and 2023. All these declines have been associated with declines in the trade deficit of the US.  We should note however, two caveats: (1) The U.S. has a trade surplus with China in services as it does with the rest of the world. (2) Many of the products sent from China to the U.S. are simply assembled in China. For example, the value of iPhone 3G shipped from China to the U.S. contains only 3.6% of components and labor from China. Overall, the continuing U.S. trade deficit with China represents a </a:t>
            </a:r>
            <a:r>
              <a:rPr lang="en-US" baseline="0" dirty="0" err="1"/>
              <a:t>continutine</a:t>
            </a:r>
            <a:r>
              <a:rPr lang="en-US" baseline="0" dirty="0"/>
              <a:t> policy problem for the world.</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27</a:t>
            </a:fld>
            <a:endParaRPr lang="en-US"/>
          </a:p>
        </p:txBody>
      </p:sp>
    </p:spTree>
    <p:extLst>
      <p:ext uri="{BB962C8B-B14F-4D97-AF65-F5344CB8AC3E}">
        <p14:creationId xmlns:p14="http://schemas.microsoft.com/office/powerpoint/2010/main" val="2827766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r>
              <a:rPr lang="en-US" dirty="0"/>
              <a:t>In 1994, the yuan was pegged to the U.S. dollar at a value of 8.28, for the purpose of taming domestic instability and to benefit PRC exports. In July 2005, due to pressure from China’s major trading partners, China moved away from the fixed dollar peg, allowing the yuan to gradually appreciate. China sought to internationalize the yuan, which requires  a stronger currency. One goal to this end was to get the yuan added to the International Monetary Fund’s Special Drawing Rights basket of reserve currencies—which in 2015 the yuan officially was. However, between the end of 2013 and start of 2014, the dynamics of global currency markets caused the yuan to once again depreciate and continue into 2018. Noteworthy is that this depreciation notwithstanding, it is nevertheless the Chinese government’s goal to strengthen the yuan, not weaken it, which</a:t>
            </a:r>
            <a:r>
              <a:rPr lang="en-US" baseline="0" dirty="0"/>
              <a:t> they have succeeded doing up until 2021</a:t>
            </a:r>
            <a:r>
              <a:rPr lang="en-US" dirty="0"/>
              <a:t>.  </a:t>
            </a:r>
          </a:p>
          <a:p>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28</a:t>
            </a:fld>
            <a:endParaRPr lang="en-US"/>
          </a:p>
        </p:txBody>
      </p:sp>
    </p:spTree>
    <p:extLst>
      <p:ext uri="{BB962C8B-B14F-4D97-AF65-F5344CB8AC3E}">
        <p14:creationId xmlns:p14="http://schemas.microsoft.com/office/powerpoint/2010/main" val="4226860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Investments in one another’s countries is a sign of a growing</a:t>
            </a:r>
            <a:r>
              <a:rPr lang="en-US" baseline="0" dirty="0"/>
              <a:t> interdependence and integration of the U.S. and China. The enormous spikes in 2016 and 2017 of Chinese FDI in the US certainly reflect some extent of capital flight as China’s economy became less certain. However, the Rhodium Group (see rhg.com) argued the majority of those funds traveling east across the Pacific represent strategic corporate investments in a broad array of American industrial sectors including manufacturing and real estate. In any case, the most recent declines and general volatility in FDI flows reflects the fast changes in government policies and fear.</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29</a:t>
            </a:fld>
            <a:endParaRPr lang="en-US"/>
          </a:p>
        </p:txBody>
      </p:sp>
    </p:spTree>
    <p:extLst>
      <p:ext uri="{BB962C8B-B14F-4D97-AF65-F5344CB8AC3E}">
        <p14:creationId xmlns:p14="http://schemas.microsoft.com/office/powerpoint/2010/main" val="2878749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growth</a:t>
            </a:r>
            <a:r>
              <a:rPr lang="en-US" baseline="0" dirty="0"/>
              <a:t> in Chinese holdings of U.S. treasures has in recent years slowed from its torrid pace. While some argue that this link between the two countries is dangerously volatile, the girth of this Chinese investment in the U.S. renders it much less so.</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30</a:t>
            </a:fld>
            <a:endParaRPr lang="en-US"/>
          </a:p>
        </p:txBody>
      </p:sp>
    </p:spTree>
    <p:extLst>
      <p:ext uri="{BB962C8B-B14F-4D97-AF65-F5344CB8AC3E}">
        <p14:creationId xmlns:p14="http://schemas.microsoft.com/office/powerpoint/2010/main" val="2814203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economic impact of COVID-19 is seen in 2020 with the first decline in U.S. GDP per capita since the 2008 financial crisis, while GDP per capita rose in China. This may signal stronger economic recovery on the part of China, but one should also consider that China experienced pandemic conditions months before most of the world, including the U.S., and thus recovered earlier. Both economies bounced back through 2023.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5ECBB9-E94C-407A-BCD5-4517B9896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32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COVID killed travel in both directions. This is very bad for bilateral cooperation – hopefully only in the short run. Now we see a welcome surge in travel in both directions.</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31</a:t>
            </a:fld>
            <a:endParaRPr lang="en-US"/>
          </a:p>
        </p:txBody>
      </p:sp>
    </p:spTree>
    <p:extLst>
      <p:ext uri="{BB962C8B-B14F-4D97-AF65-F5344CB8AC3E}">
        <p14:creationId xmlns:p14="http://schemas.microsoft.com/office/powerpoint/2010/main" val="3112500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important measure of technology collaboration continues strong with dips evident in the first Trump administration and associated with COVID19.</a:t>
            </a:r>
          </a:p>
        </p:txBody>
      </p:sp>
      <p:sp>
        <p:nvSpPr>
          <p:cNvPr id="4" name="Slide Number Placeholder 3"/>
          <p:cNvSpPr>
            <a:spLocks noGrp="1"/>
          </p:cNvSpPr>
          <p:nvPr>
            <p:ph type="sldNum" sz="quarter" idx="5"/>
          </p:nvPr>
        </p:nvSpPr>
        <p:spPr/>
        <p:txBody>
          <a:bodyPr/>
          <a:lstStyle/>
          <a:p>
            <a:fld id="{3C5ECBB9-E94C-407A-BCD5-4517B98967CF}" type="slidenum">
              <a:rPr lang="en-US" smtClean="0"/>
              <a:t>32</a:t>
            </a:fld>
            <a:endParaRPr lang="en-US"/>
          </a:p>
        </p:txBody>
      </p:sp>
    </p:spTree>
    <p:extLst>
      <p:ext uri="{BB962C8B-B14F-4D97-AF65-F5344CB8AC3E}">
        <p14:creationId xmlns:p14="http://schemas.microsoft.com/office/powerpoint/2010/main" val="3482626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3551B-E024-96D3-1D3E-59B230D08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14349-093D-DFA3-239A-ADE4F9059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BA0BA6-5128-5040-F463-0F511E437999}"/>
              </a:ext>
            </a:extLst>
          </p:cNvPr>
          <p:cNvSpPr>
            <a:spLocks noGrp="1"/>
          </p:cNvSpPr>
          <p:nvPr>
            <p:ph type="body" idx="1"/>
          </p:nvPr>
        </p:nvSpPr>
        <p:spPr/>
        <p:txBody>
          <a:bodyPr/>
          <a:lstStyle/>
          <a:p>
            <a:r>
              <a:rPr lang="en-US" dirty="0"/>
              <a:t>Some might say that</a:t>
            </a:r>
            <a:r>
              <a:rPr lang="en-US" baseline="0" dirty="0"/>
              <a:t> increases in trade disputes between the two countries is a bad thing. To the contrary, we see the increasing use of the WTO to mediate such disputes a sign of a healthy trade relationship. Third party mediation is the best prophylactic against the damaging trade wars of the past. Unfortunately, in 2019 -2021 trade disputes were argued over in the press, not at the WTO. This is not good for either party.</a:t>
            </a:r>
            <a:endParaRPr lang="en-US" dirty="0"/>
          </a:p>
        </p:txBody>
      </p:sp>
      <p:sp>
        <p:nvSpPr>
          <p:cNvPr id="4" name="Slide Number Placeholder 3">
            <a:extLst>
              <a:ext uri="{FF2B5EF4-FFF2-40B4-BE49-F238E27FC236}">
                <a16:creationId xmlns:a16="http://schemas.microsoft.com/office/drawing/2014/main" id="{D6948068-E41E-F75B-63C6-7C052B4ACE28}"/>
              </a:ext>
            </a:extLst>
          </p:cNvPr>
          <p:cNvSpPr>
            <a:spLocks noGrp="1"/>
          </p:cNvSpPr>
          <p:nvPr>
            <p:ph type="sldNum" sz="quarter" idx="10"/>
          </p:nvPr>
        </p:nvSpPr>
        <p:spPr/>
        <p:txBody>
          <a:bodyPr/>
          <a:lstStyle/>
          <a:p>
            <a:fld id="{3C5ECBB9-E94C-407A-BCD5-4517B98967CF}" type="slidenum">
              <a:rPr lang="en-US" smtClean="0"/>
              <a:t>33</a:t>
            </a:fld>
            <a:endParaRPr lang="en-US"/>
          </a:p>
        </p:txBody>
      </p:sp>
    </p:spTree>
    <p:extLst>
      <p:ext uri="{BB962C8B-B14F-4D97-AF65-F5344CB8AC3E}">
        <p14:creationId xmlns:p14="http://schemas.microsoft.com/office/powerpoint/2010/main" val="4143230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unable to find data for the numbers of American college students studying in China during 2021. Both COVID and U.S. government policies have worked to decrease the numbers of Chinese college students in the U.S. Again, we can hope this is a short-term problem. But the overall declines in these data is fraught for the future of collaboration and cooperation at all levels. The large decline in Chinese students also means a substantial loss of services exports for the U.S. in terms of lost tuition dollars.</a:t>
            </a:r>
          </a:p>
        </p:txBody>
      </p:sp>
      <p:sp>
        <p:nvSpPr>
          <p:cNvPr id="4" name="Slide Number Placeholder 3"/>
          <p:cNvSpPr>
            <a:spLocks noGrp="1"/>
          </p:cNvSpPr>
          <p:nvPr>
            <p:ph type="sldNum" sz="quarter" idx="10"/>
          </p:nvPr>
        </p:nvSpPr>
        <p:spPr/>
        <p:txBody>
          <a:bodyPr/>
          <a:lstStyle/>
          <a:p>
            <a:fld id="{3C5ECBB9-E94C-407A-BCD5-4517B98967CF}" type="slidenum">
              <a:rPr lang="en-US" smtClean="0"/>
              <a:t>34</a:t>
            </a:fld>
            <a:endParaRPr lang="en-US"/>
          </a:p>
        </p:txBody>
      </p:sp>
    </p:spTree>
    <p:extLst>
      <p:ext uri="{BB962C8B-B14F-4D97-AF65-F5344CB8AC3E}">
        <p14:creationId xmlns:p14="http://schemas.microsoft.com/office/powerpoint/2010/main" val="1585854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continuing</a:t>
            </a:r>
            <a:r>
              <a:rPr lang="en-US" baseline="0" dirty="0"/>
              <a:t> declines</a:t>
            </a:r>
            <a:r>
              <a:rPr lang="en-US" dirty="0"/>
              <a:t> in American students’ Chinese language training is troubling. It remains now a smaller drop</a:t>
            </a:r>
            <a:r>
              <a:rPr lang="en-US" baseline="0" dirty="0"/>
              <a:t> in the bucket as it is less than 1% of all American college students. Alternatively, </a:t>
            </a:r>
            <a:r>
              <a:rPr lang="en-US" u="sng" baseline="0" dirty="0"/>
              <a:t>all</a:t>
            </a:r>
            <a:r>
              <a:rPr lang="en-US" baseline="0" dirty="0"/>
              <a:t> Chinese students take English as part of their tertiary education. Chinese is the 6</a:t>
            </a:r>
            <a:r>
              <a:rPr lang="en-US" baseline="30000" dirty="0"/>
              <a:t>th</a:t>
            </a:r>
            <a:r>
              <a:rPr lang="en-US" baseline="0" dirty="0"/>
              <a:t> most popular foreign language for American students, far behind Spanish, French, German, Japanese and Italian in that order. We can find no more recent estimate than 2023.</a:t>
            </a:r>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35</a:t>
            </a:fld>
            <a:endParaRPr lang="en-US"/>
          </a:p>
        </p:txBody>
      </p:sp>
    </p:spTree>
    <p:extLst>
      <p:ext uri="{BB962C8B-B14F-4D97-AF65-F5344CB8AC3E}">
        <p14:creationId xmlns:p14="http://schemas.microsoft.com/office/powerpoint/2010/main" val="4220126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Pew measures public opinions in the spring of each year, however during the last several years, Chinese authorities have not allowed Pew to conduct their surveys among the Chinese people. We are at least able to show recent data on U.S. opinion of China, which continues to be </a:t>
            </a:r>
            <a:r>
              <a:rPr lang="en-US" baseline="0"/>
              <a:t>very low, </a:t>
            </a:r>
            <a:r>
              <a:rPr lang="en-US" baseline="0" dirty="0"/>
              <a:t>likely due to the COVID-19 pandemic and the continuing negative rhetoric of American politicians.</a:t>
            </a:r>
            <a:endParaRPr lang="en-US" dirty="0"/>
          </a:p>
          <a:p>
            <a:endParaRPr lang="en-US" dirty="0"/>
          </a:p>
        </p:txBody>
      </p:sp>
      <p:sp>
        <p:nvSpPr>
          <p:cNvPr id="4" name="Slide Number Placeholder 3"/>
          <p:cNvSpPr>
            <a:spLocks noGrp="1"/>
          </p:cNvSpPr>
          <p:nvPr>
            <p:ph type="sldNum" sz="quarter" idx="10"/>
          </p:nvPr>
        </p:nvSpPr>
        <p:spPr/>
        <p:txBody>
          <a:bodyPr/>
          <a:lstStyle/>
          <a:p>
            <a:fld id="{3C5ECBB9-E94C-407A-BCD5-4517B98967CF}" type="slidenum">
              <a:rPr lang="en-US" smtClean="0"/>
              <a:t>36</a:t>
            </a:fld>
            <a:endParaRPr lang="en-US"/>
          </a:p>
        </p:txBody>
      </p:sp>
    </p:spTree>
    <p:extLst>
      <p:ext uri="{BB962C8B-B14F-4D97-AF65-F5344CB8AC3E}">
        <p14:creationId xmlns:p14="http://schemas.microsoft.com/office/powerpoint/2010/main" val="391522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By 2023, the labor market in both countries recovered to an extent from the COVID-19 pandemic impact, with unemployment rates decreasing from the 2020 spike. In 2023 unemployment in the U.S. declined to its lowest level in five decades. Remarkable. Data were not provided to the World Bank by China.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5ECBB9-E94C-407A-BCD5-4517B9896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COVID-19 pandemic, life expectancy dropped nearly two years in the U.S. and nearly one year in China. Life expectancy in Hong Kong slightly increased from 2019, as it was less impacted by the pandemic (denoted by a low case-fatality ratio) than the mainland. American leaders should be called to task for delivering declining longevity, falling equal to and then below China on this fundamental statistic.</a:t>
            </a:r>
          </a:p>
        </p:txBody>
      </p:sp>
      <p:sp>
        <p:nvSpPr>
          <p:cNvPr id="4" name="Slide Number Placeholder 3"/>
          <p:cNvSpPr>
            <a:spLocks noGrp="1"/>
          </p:cNvSpPr>
          <p:nvPr>
            <p:ph type="sldNum" sz="quarter" idx="10"/>
          </p:nvPr>
        </p:nvSpPr>
        <p:spPr/>
        <p:txBody>
          <a:bodyPr/>
          <a:lstStyle/>
          <a:p>
            <a:fld id="{3C5ECBB9-E94C-407A-BCD5-4517B98967CF}" type="slidenum">
              <a:rPr lang="en-US" smtClean="0"/>
              <a:t>5</a:t>
            </a:fld>
            <a:endParaRPr lang="en-US"/>
          </a:p>
        </p:txBody>
      </p:sp>
    </p:spTree>
    <p:extLst>
      <p:ext uri="{BB962C8B-B14F-4D97-AF65-F5344CB8AC3E}">
        <p14:creationId xmlns:p14="http://schemas.microsoft.com/office/powerpoint/2010/main" val="90697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Accusations on both sides have been made about the biases in data collection. Even so, the tremendous difference in the Chinese and American governments’ efficacy in fighting the disease is manifest.</a:t>
            </a:r>
          </a:p>
        </p:txBody>
      </p:sp>
      <p:sp>
        <p:nvSpPr>
          <p:cNvPr id="4" name="Slide Number Placeholder 3"/>
          <p:cNvSpPr>
            <a:spLocks noGrp="1"/>
          </p:cNvSpPr>
          <p:nvPr>
            <p:ph type="sldNum" sz="quarter" idx="5"/>
          </p:nvPr>
        </p:nvSpPr>
        <p:spPr/>
        <p:txBody>
          <a:bodyPr/>
          <a:lstStyle/>
          <a:p>
            <a:fld id="{3C5ECBB9-E94C-407A-BCD5-4517B98967CF}" type="slidenum">
              <a:rPr lang="en-US" smtClean="0"/>
              <a:t>6</a:t>
            </a:fld>
            <a:endParaRPr lang="en-US"/>
          </a:p>
        </p:txBody>
      </p:sp>
    </p:spTree>
    <p:extLst>
      <p:ext uri="{BB962C8B-B14F-4D97-AF65-F5344CB8AC3E}">
        <p14:creationId xmlns:p14="http://schemas.microsoft.com/office/powerpoint/2010/main" val="152880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China’s homicide rate in 2018 rose for the first time on record. They have not reported new data since – this is worrisome. Meanwhile homicide levels have spiked dramatically during the COVID downturn in the U.S. economy during 2020-21.</a:t>
            </a:r>
          </a:p>
        </p:txBody>
      </p:sp>
      <p:sp>
        <p:nvSpPr>
          <p:cNvPr id="4" name="Slide Number Placeholder 3"/>
          <p:cNvSpPr>
            <a:spLocks noGrp="1"/>
          </p:cNvSpPr>
          <p:nvPr>
            <p:ph type="sldNum" sz="quarter" idx="10"/>
          </p:nvPr>
        </p:nvSpPr>
        <p:spPr/>
        <p:txBody>
          <a:bodyPr/>
          <a:lstStyle/>
          <a:p>
            <a:fld id="{3C5ECBB9-E94C-407A-BCD5-4517B98967CF}" type="slidenum">
              <a:rPr lang="en-US" smtClean="0"/>
              <a:t>7</a:t>
            </a:fld>
            <a:endParaRPr lang="en-US"/>
          </a:p>
        </p:txBody>
      </p:sp>
    </p:spTree>
    <p:extLst>
      <p:ext uri="{BB962C8B-B14F-4D97-AF65-F5344CB8AC3E}">
        <p14:creationId xmlns:p14="http://schemas.microsoft.com/office/powerpoint/2010/main" val="273884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CE275-E5B1-E391-4C69-9B0F20E211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3164A-AFBF-BF48-5D30-C55334F91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557B6C-9845-FBB7-34AB-D2AD7D45E6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2030 population pyramids predict domestic disruptions far into the current decade for both countries. That is, too many old people being supported by too few young people. We have been feeling the effects of this demographic disaster in the United States for the last decade. For both countries much worse is coming during the next two decades. Current social systems designed in the last century will continue to crumble.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2A90231-ED44-A532-DC72-8144E5F396A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5ECBB9-E94C-407A-BCD5-4517B9896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93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composite measure reflecting inequality in achievement between women and men on three dimensions: reproductive health, empowerment and the labor market. Switzerland scores best (gender inequality is lowest) at 0.039; Papua New Guinea and Chad are worst at greater than 0.70. Things degrade in both countries </a:t>
            </a:r>
            <a:r>
              <a:rPr lang="en-US" dirty="0" err="1"/>
              <a:t>durin</a:t>
            </a:r>
            <a:r>
              <a:rPr lang="en-US" dirty="0"/>
              <a:t> COVID., but now are improving again.</a:t>
            </a:r>
          </a:p>
        </p:txBody>
      </p:sp>
      <p:sp>
        <p:nvSpPr>
          <p:cNvPr id="4" name="Slide Number Placeholder 3"/>
          <p:cNvSpPr>
            <a:spLocks noGrp="1"/>
          </p:cNvSpPr>
          <p:nvPr>
            <p:ph type="sldNum" sz="quarter" idx="10"/>
          </p:nvPr>
        </p:nvSpPr>
        <p:spPr/>
        <p:txBody>
          <a:bodyPr/>
          <a:lstStyle/>
          <a:p>
            <a:fld id="{3C5ECBB9-E94C-407A-BCD5-4517B98967CF}" type="slidenum">
              <a:rPr lang="en-US" smtClean="0"/>
              <a:t>9</a:t>
            </a:fld>
            <a:endParaRPr lang="en-US"/>
          </a:p>
        </p:txBody>
      </p:sp>
    </p:spTree>
    <p:extLst>
      <p:ext uri="{BB962C8B-B14F-4D97-AF65-F5344CB8AC3E}">
        <p14:creationId xmlns:p14="http://schemas.microsoft.com/office/powerpoint/2010/main" val="86559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0F1950-9B1E-482D-9E1D-B42F4447CD1C}" type="datetime1">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386375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37F283-510F-4B6E-AAF8-659F627679BD}" type="datetime1">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83671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762D79-7881-4A3D-B94F-C38D83B044D7}" type="datetime1">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470542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CDE4C-4B2B-424D-A05F-035ACE42244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3E29BF5-DCBC-4E72-83D2-871FD3FCC83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27E8EA0-70F9-4681-A4A4-AEA835F2B6E1}"/>
              </a:ext>
            </a:extLst>
          </p:cNvPr>
          <p:cNvSpPr>
            <a:spLocks noGrp="1"/>
          </p:cNvSpPr>
          <p:nvPr>
            <p:ph type="dt" sz="half" idx="10"/>
          </p:nvPr>
        </p:nvSpPr>
        <p:spPr/>
        <p:txBody>
          <a:bodyPr/>
          <a:lstStyle/>
          <a:p>
            <a:fld id="{BCDD91B8-E9A3-490E-9F84-59094EB44136}" type="datetime1">
              <a:rPr lang="en-US" smtClean="0"/>
              <a:t>4/27/2025</a:t>
            </a:fld>
            <a:endParaRPr lang="en-US"/>
          </a:p>
        </p:txBody>
      </p:sp>
      <p:sp>
        <p:nvSpPr>
          <p:cNvPr id="5" name="Footer Placeholder 4">
            <a:extLst>
              <a:ext uri="{FF2B5EF4-FFF2-40B4-BE49-F238E27FC236}">
                <a16:creationId xmlns:a16="http://schemas.microsoft.com/office/drawing/2014/main" id="{F152E500-2211-4D99-BDAB-DA3D2CDE0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9A2C8-9BF8-4A8A-B5AE-BCA1581AB97A}"/>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418086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8412-57CD-4DAB-9E95-12656D06A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D7EF06-A190-48B0-A7AA-2745AF04DA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C0D77-364E-4373-A2ED-55BA1A9FEDA5}"/>
              </a:ext>
            </a:extLst>
          </p:cNvPr>
          <p:cNvSpPr>
            <a:spLocks noGrp="1"/>
          </p:cNvSpPr>
          <p:nvPr>
            <p:ph type="dt" sz="half" idx="10"/>
          </p:nvPr>
        </p:nvSpPr>
        <p:spPr/>
        <p:txBody>
          <a:bodyPr/>
          <a:lstStyle/>
          <a:p>
            <a:fld id="{10A12BC4-5898-47CD-9EFD-C13CE0A2E4E9}" type="datetime1">
              <a:rPr lang="en-US" smtClean="0"/>
              <a:t>4/27/2025</a:t>
            </a:fld>
            <a:endParaRPr lang="en-US"/>
          </a:p>
        </p:txBody>
      </p:sp>
      <p:sp>
        <p:nvSpPr>
          <p:cNvPr id="5" name="Footer Placeholder 4">
            <a:extLst>
              <a:ext uri="{FF2B5EF4-FFF2-40B4-BE49-F238E27FC236}">
                <a16:creationId xmlns:a16="http://schemas.microsoft.com/office/drawing/2014/main" id="{7DAFD58D-04F9-48C8-A6D9-3C2173614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E4E95-D8B4-4B24-818B-B048033EFCCE}"/>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3954015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DCD5-7BA2-47BD-8E57-BACD1383686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5328099-854B-4CD8-8883-F09F87CD839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17E9D5-39AD-4A75-967E-C5CF557BE29E}"/>
              </a:ext>
            </a:extLst>
          </p:cNvPr>
          <p:cNvSpPr>
            <a:spLocks noGrp="1"/>
          </p:cNvSpPr>
          <p:nvPr>
            <p:ph type="dt" sz="half" idx="10"/>
          </p:nvPr>
        </p:nvSpPr>
        <p:spPr/>
        <p:txBody>
          <a:bodyPr/>
          <a:lstStyle/>
          <a:p>
            <a:fld id="{D080A948-C84E-40C3-A2D4-A80AB63B8462}" type="datetime1">
              <a:rPr lang="en-US" smtClean="0"/>
              <a:t>4/27/2025</a:t>
            </a:fld>
            <a:endParaRPr lang="en-US"/>
          </a:p>
        </p:txBody>
      </p:sp>
      <p:sp>
        <p:nvSpPr>
          <p:cNvPr id="5" name="Footer Placeholder 4">
            <a:extLst>
              <a:ext uri="{FF2B5EF4-FFF2-40B4-BE49-F238E27FC236}">
                <a16:creationId xmlns:a16="http://schemas.microsoft.com/office/drawing/2014/main" id="{E09190DC-F371-4BD6-A635-D00A47683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40201-067C-4043-A959-30ABE3C8389C}"/>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1089616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0825-22D7-40B8-9D7C-74769A41F2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D9AC44-08A9-4308-9DA9-C5669F5E852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9B66F-FEC8-4747-AE71-5E311D4F3FF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6023A6-1936-4CED-91CC-E8C30E2C0DD0}"/>
              </a:ext>
            </a:extLst>
          </p:cNvPr>
          <p:cNvSpPr>
            <a:spLocks noGrp="1"/>
          </p:cNvSpPr>
          <p:nvPr>
            <p:ph type="dt" sz="half" idx="10"/>
          </p:nvPr>
        </p:nvSpPr>
        <p:spPr/>
        <p:txBody>
          <a:bodyPr/>
          <a:lstStyle/>
          <a:p>
            <a:fld id="{D61B3D74-DDF3-4052-914E-291C365D8983}" type="datetime1">
              <a:rPr lang="en-US" smtClean="0"/>
              <a:t>4/27/2025</a:t>
            </a:fld>
            <a:endParaRPr lang="en-US"/>
          </a:p>
        </p:txBody>
      </p:sp>
      <p:sp>
        <p:nvSpPr>
          <p:cNvPr id="6" name="Footer Placeholder 5">
            <a:extLst>
              <a:ext uri="{FF2B5EF4-FFF2-40B4-BE49-F238E27FC236}">
                <a16:creationId xmlns:a16="http://schemas.microsoft.com/office/drawing/2014/main" id="{8A89F151-1168-48CA-8C4F-27102ED03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D67281-7E65-49DE-A9BD-AA0544630B1C}"/>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3469791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482F-3E48-4CA3-A781-FBF82145A23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93884-F5FD-4F58-A281-DDA086C06E6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794B045-3155-4BC9-BA02-F0DB60F8765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01098C-23D4-41EC-94D5-2BD69E3D2CF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6EDAB85-965A-4C55-9FA5-AEBBA17FFFD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5C0519-D9C7-4445-9BD8-7341114CB86B}"/>
              </a:ext>
            </a:extLst>
          </p:cNvPr>
          <p:cNvSpPr>
            <a:spLocks noGrp="1"/>
          </p:cNvSpPr>
          <p:nvPr>
            <p:ph type="dt" sz="half" idx="10"/>
          </p:nvPr>
        </p:nvSpPr>
        <p:spPr/>
        <p:txBody>
          <a:bodyPr/>
          <a:lstStyle/>
          <a:p>
            <a:fld id="{D73150D4-5852-4B30-9431-8B5C64E11C76}" type="datetime1">
              <a:rPr lang="en-US" smtClean="0"/>
              <a:t>4/27/2025</a:t>
            </a:fld>
            <a:endParaRPr lang="en-US"/>
          </a:p>
        </p:txBody>
      </p:sp>
      <p:sp>
        <p:nvSpPr>
          <p:cNvPr id="8" name="Footer Placeholder 7">
            <a:extLst>
              <a:ext uri="{FF2B5EF4-FFF2-40B4-BE49-F238E27FC236}">
                <a16:creationId xmlns:a16="http://schemas.microsoft.com/office/drawing/2014/main" id="{6A76BEBE-42C6-4D44-B996-D99E232111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A0042A-697F-4C62-9717-4BFA0B7B23AF}"/>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2897450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DA06-354D-4AA8-B447-36DDCA894F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3161C4-C8AA-4931-A4F7-0052D82F3D02}"/>
              </a:ext>
            </a:extLst>
          </p:cNvPr>
          <p:cNvSpPr>
            <a:spLocks noGrp="1"/>
          </p:cNvSpPr>
          <p:nvPr>
            <p:ph type="dt" sz="half" idx="10"/>
          </p:nvPr>
        </p:nvSpPr>
        <p:spPr/>
        <p:txBody>
          <a:bodyPr/>
          <a:lstStyle/>
          <a:p>
            <a:fld id="{0CE4C19A-929E-4863-A447-2E1756F95B73}" type="datetime1">
              <a:rPr lang="en-US" smtClean="0"/>
              <a:t>4/27/2025</a:t>
            </a:fld>
            <a:endParaRPr lang="en-US"/>
          </a:p>
        </p:txBody>
      </p:sp>
      <p:sp>
        <p:nvSpPr>
          <p:cNvPr id="4" name="Footer Placeholder 3">
            <a:extLst>
              <a:ext uri="{FF2B5EF4-FFF2-40B4-BE49-F238E27FC236}">
                <a16:creationId xmlns:a16="http://schemas.microsoft.com/office/drawing/2014/main" id="{D16EBC03-77FC-4531-AFF6-B95F83556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2BE971-A925-4890-B528-B1095163E636}"/>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2741951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B9C704-3E02-4B1B-92F3-F06059700AC1}"/>
              </a:ext>
            </a:extLst>
          </p:cNvPr>
          <p:cNvSpPr>
            <a:spLocks noGrp="1"/>
          </p:cNvSpPr>
          <p:nvPr>
            <p:ph type="dt" sz="half" idx="10"/>
          </p:nvPr>
        </p:nvSpPr>
        <p:spPr/>
        <p:txBody>
          <a:bodyPr/>
          <a:lstStyle/>
          <a:p>
            <a:fld id="{F530A842-3999-48B8-8A24-F16F60D20DA2}" type="datetime1">
              <a:rPr lang="en-US" smtClean="0"/>
              <a:t>4/27/2025</a:t>
            </a:fld>
            <a:endParaRPr lang="en-US"/>
          </a:p>
        </p:txBody>
      </p:sp>
      <p:sp>
        <p:nvSpPr>
          <p:cNvPr id="3" name="Footer Placeholder 2">
            <a:extLst>
              <a:ext uri="{FF2B5EF4-FFF2-40B4-BE49-F238E27FC236}">
                <a16:creationId xmlns:a16="http://schemas.microsoft.com/office/drawing/2014/main" id="{CF2B1498-BDDF-49E1-8BD3-CD877030E5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48AF7-C6B4-4A24-8E99-DD9A2DD43BBC}"/>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1191172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6D0F3-C141-4794-BF91-42A4A3CB46A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51FCE37-9AF1-4F5E-A07F-F70C6A41F5D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5C3D00-6358-4777-971F-74B7060521B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8FCFB7E-5D5E-4481-89B0-FB5ABF268C8B}"/>
              </a:ext>
            </a:extLst>
          </p:cNvPr>
          <p:cNvSpPr>
            <a:spLocks noGrp="1"/>
          </p:cNvSpPr>
          <p:nvPr>
            <p:ph type="dt" sz="half" idx="10"/>
          </p:nvPr>
        </p:nvSpPr>
        <p:spPr/>
        <p:txBody>
          <a:bodyPr/>
          <a:lstStyle/>
          <a:p>
            <a:fld id="{3823760D-6837-461E-B726-4B3852F18CD3}" type="datetime1">
              <a:rPr lang="en-US" smtClean="0"/>
              <a:t>4/27/2025</a:t>
            </a:fld>
            <a:endParaRPr lang="en-US"/>
          </a:p>
        </p:txBody>
      </p:sp>
      <p:sp>
        <p:nvSpPr>
          <p:cNvPr id="6" name="Footer Placeholder 5">
            <a:extLst>
              <a:ext uri="{FF2B5EF4-FFF2-40B4-BE49-F238E27FC236}">
                <a16:creationId xmlns:a16="http://schemas.microsoft.com/office/drawing/2014/main" id="{74B33493-E250-4968-A2BE-0CA80FE6B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A5A1CD-9B5B-4743-9450-DF78F1864C29}"/>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184777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1C368-DD9F-48FE-85E2-1E0675635D5F}" type="datetime1">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4275783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808C-0C84-4289-8059-9E772191BFF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B1717E9-9A56-4FB4-90B1-936C54037D9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58399BE-288F-45D6-A84F-1BC5E55AC9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9D25B0-C6DF-4681-AF23-2F4E6354485A}"/>
              </a:ext>
            </a:extLst>
          </p:cNvPr>
          <p:cNvSpPr>
            <a:spLocks noGrp="1"/>
          </p:cNvSpPr>
          <p:nvPr>
            <p:ph type="dt" sz="half" idx="10"/>
          </p:nvPr>
        </p:nvSpPr>
        <p:spPr/>
        <p:txBody>
          <a:bodyPr/>
          <a:lstStyle/>
          <a:p>
            <a:fld id="{61B39A74-9A5D-404D-87F2-E39060D6CF25}" type="datetime1">
              <a:rPr lang="en-US" smtClean="0"/>
              <a:t>4/27/2025</a:t>
            </a:fld>
            <a:endParaRPr lang="en-US"/>
          </a:p>
        </p:txBody>
      </p:sp>
      <p:sp>
        <p:nvSpPr>
          <p:cNvPr id="6" name="Footer Placeholder 5">
            <a:extLst>
              <a:ext uri="{FF2B5EF4-FFF2-40B4-BE49-F238E27FC236}">
                <a16:creationId xmlns:a16="http://schemas.microsoft.com/office/drawing/2014/main" id="{D9A9AD1B-AF60-489B-87CF-A64EEAA3EC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5D3EFC-B877-4D13-8ECF-10260A269A08}"/>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2089076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903D-856F-44A8-8DE6-09946C2265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E3D64E-5413-4860-8C02-CAD07B394C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8BDE6-5C5E-419F-85CF-FD71EE73651F}"/>
              </a:ext>
            </a:extLst>
          </p:cNvPr>
          <p:cNvSpPr>
            <a:spLocks noGrp="1"/>
          </p:cNvSpPr>
          <p:nvPr>
            <p:ph type="dt" sz="half" idx="10"/>
          </p:nvPr>
        </p:nvSpPr>
        <p:spPr/>
        <p:txBody>
          <a:bodyPr/>
          <a:lstStyle/>
          <a:p>
            <a:fld id="{AA49A7A6-5873-4FB8-9E28-4A9B41DF2A65}" type="datetime1">
              <a:rPr lang="en-US" smtClean="0"/>
              <a:t>4/27/2025</a:t>
            </a:fld>
            <a:endParaRPr lang="en-US"/>
          </a:p>
        </p:txBody>
      </p:sp>
      <p:sp>
        <p:nvSpPr>
          <p:cNvPr id="5" name="Footer Placeholder 4">
            <a:extLst>
              <a:ext uri="{FF2B5EF4-FFF2-40B4-BE49-F238E27FC236}">
                <a16:creationId xmlns:a16="http://schemas.microsoft.com/office/drawing/2014/main" id="{FE381CFB-06D4-4B24-973B-227C62C50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752E8-35C0-49D1-A141-A8CA1370BFD2}"/>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2201542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C5A938-0DBA-4E5C-BA64-A9FD8D78CBE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BFBCDA-53BC-4A1B-B5D5-9BE443D8BE4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E4113-E62F-49C1-AA33-4D0363168EC9}"/>
              </a:ext>
            </a:extLst>
          </p:cNvPr>
          <p:cNvSpPr>
            <a:spLocks noGrp="1"/>
          </p:cNvSpPr>
          <p:nvPr>
            <p:ph type="dt" sz="half" idx="10"/>
          </p:nvPr>
        </p:nvSpPr>
        <p:spPr/>
        <p:txBody>
          <a:bodyPr/>
          <a:lstStyle/>
          <a:p>
            <a:fld id="{8F7D6B3E-6711-4076-A408-4CB713737CF0}" type="datetime1">
              <a:rPr lang="en-US" smtClean="0"/>
              <a:t>4/27/2025</a:t>
            </a:fld>
            <a:endParaRPr lang="en-US"/>
          </a:p>
        </p:txBody>
      </p:sp>
      <p:sp>
        <p:nvSpPr>
          <p:cNvPr id="5" name="Footer Placeholder 4">
            <a:extLst>
              <a:ext uri="{FF2B5EF4-FFF2-40B4-BE49-F238E27FC236}">
                <a16:creationId xmlns:a16="http://schemas.microsoft.com/office/drawing/2014/main" id="{7C76EDD2-FC1F-4FB6-81B6-149DDA54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EA4BE-103B-4DEE-86FD-127751CB5BD5}"/>
              </a:ext>
            </a:extLst>
          </p:cNvPr>
          <p:cNvSpPr>
            <a:spLocks noGrp="1"/>
          </p:cNvSpPr>
          <p:nvPr>
            <p:ph type="sldNum" sz="quarter" idx="12"/>
          </p:nvPr>
        </p:nvSpPr>
        <p:spPr/>
        <p:txBody>
          <a:bodyPr/>
          <a:lstStyle/>
          <a:p>
            <a:fld id="{BF704108-FEF7-4FDF-A38A-399E5ACD3284}" type="slidenum">
              <a:rPr lang="en-US" smtClean="0"/>
              <a:t>‹#›</a:t>
            </a:fld>
            <a:endParaRPr lang="en-US"/>
          </a:p>
        </p:txBody>
      </p:sp>
    </p:spTree>
    <p:extLst>
      <p:ext uri="{BB962C8B-B14F-4D97-AF65-F5344CB8AC3E}">
        <p14:creationId xmlns:p14="http://schemas.microsoft.com/office/powerpoint/2010/main" val="102448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1BD88-2A53-4DF8-BAAE-4420A5E6D44F}" type="datetime1">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64514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C0EB78-116D-4420-AA06-7304A95B72DE}" type="datetime1">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206157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EDD0D5-9381-453F-9373-AD60816B4A43}" type="datetime1">
              <a:rPr lang="en-US" smtClean="0"/>
              <a:t>4/27/2025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79614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336B3-C2D8-4571-9975-DEBD55C29A8C}" type="datetime1">
              <a:rPr lang="en-US" smtClean="0"/>
              <a:t>4/27/2025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3524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3FDBB-441A-4F3A-B693-85FA68F31DDB}" type="datetime1">
              <a:rPr lang="en-US" smtClean="0"/>
              <a:t>4/27/2025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266212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E25F15-ABD3-448F-8804-ED8DDA2E8C2F}" type="datetime1">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128458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40FD2-279F-42F3-B457-A2135A3233DD}" type="datetime1">
              <a:rPr lang="en-US" smtClean="0"/>
              <a:t>4/27/2025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0E608-7BB5-4604-9A8A-D4143C9A147B}" type="slidenum">
              <a:rPr lang="en-US" smtClean="0"/>
              <a:t>‹#›</a:t>
            </a:fld>
            <a:endParaRPr lang="en-US"/>
          </a:p>
        </p:txBody>
      </p:sp>
    </p:spTree>
    <p:extLst>
      <p:ext uri="{BB962C8B-B14F-4D97-AF65-F5344CB8AC3E}">
        <p14:creationId xmlns:p14="http://schemas.microsoft.com/office/powerpoint/2010/main" val="376824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1A753-9261-4823-9BB7-5064F8E07251}" type="datetime1">
              <a:rPr lang="en-US" smtClean="0"/>
              <a:t>4/27/2025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0E608-7BB5-4604-9A8A-D4143C9A147B}" type="slidenum">
              <a:rPr lang="en-US" smtClean="0"/>
              <a:t>‹#›</a:t>
            </a:fld>
            <a:endParaRPr lang="en-US"/>
          </a:p>
        </p:txBody>
      </p:sp>
    </p:spTree>
    <p:extLst>
      <p:ext uri="{BB962C8B-B14F-4D97-AF65-F5344CB8AC3E}">
        <p14:creationId xmlns:p14="http://schemas.microsoft.com/office/powerpoint/2010/main" val="2544348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FD20F-34F1-4ED4-AA11-3704B31FB7F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9E8B1F-5AA9-4153-A3A3-C9DC8637831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AB5B4A-F2DF-4B3C-958C-EE98FE7527A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1BA497-AF6D-4B65-A056-AE6F6C39086C}" type="datetime1">
              <a:rPr lang="en-US" smtClean="0"/>
              <a:t>4/27/2025</a:t>
            </a:fld>
            <a:endParaRPr lang="en-US"/>
          </a:p>
        </p:txBody>
      </p:sp>
      <p:sp>
        <p:nvSpPr>
          <p:cNvPr id="5" name="Footer Placeholder 4">
            <a:extLst>
              <a:ext uri="{FF2B5EF4-FFF2-40B4-BE49-F238E27FC236}">
                <a16:creationId xmlns:a16="http://schemas.microsoft.com/office/drawing/2014/main" id="{E5512507-6789-4CA1-B13E-A4FE163AE9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F1F824-08A1-4808-BE63-C0845F924F2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704108-FEF7-4FDF-A38A-399E5ACD3284}" type="slidenum">
              <a:rPr lang="en-US" smtClean="0"/>
              <a:t>‹#›</a:t>
            </a:fld>
            <a:endParaRPr lang="en-US"/>
          </a:p>
        </p:txBody>
      </p:sp>
    </p:spTree>
    <p:extLst>
      <p:ext uri="{BB962C8B-B14F-4D97-AF65-F5344CB8AC3E}">
        <p14:creationId xmlns:p14="http://schemas.microsoft.com/office/powerpoint/2010/main" val="1332085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njamin.leffel@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jgraham@uci.edu"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a.org/data-and-statistic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hyperlink" Target="https://www.iea.org/data-and-statistic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chart" Target="../charts/chart3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98" y="369116"/>
            <a:ext cx="7485951" cy="1482703"/>
          </a:xfrm>
          <a:noFill/>
          <a:ln w="38100">
            <a:noFill/>
          </a:ln>
          <a:effectLst>
            <a:innerShdw blurRad="114300">
              <a:schemeClr val="bg1">
                <a:lumMod val="95000"/>
              </a:schemeClr>
            </a:innerShdw>
          </a:effectLst>
        </p:spPr>
        <p:txBody>
          <a:bodyPr>
            <a:normAutofit/>
          </a:bodyPr>
          <a:lstStyle/>
          <a:p>
            <a:r>
              <a:rPr lang="en-US" b="1" dirty="0">
                <a:latin typeface="Times New Roman" panose="02020603050405020304" pitchFamily="18" charset="0"/>
                <a:cs typeface="Times New Roman" panose="02020603050405020304" pitchFamily="18" charset="0"/>
              </a:rPr>
              <a:t>U.S.-China Barometer 2025</a:t>
            </a:r>
            <a:br>
              <a:rPr lang="en-US"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Long U.S.-China Institute</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University of California, Irvine</a:t>
            </a:r>
          </a:p>
        </p:txBody>
      </p:sp>
      <p:sp>
        <p:nvSpPr>
          <p:cNvPr id="3" name="Content Placeholder 2"/>
          <p:cNvSpPr>
            <a:spLocks noGrp="1"/>
          </p:cNvSpPr>
          <p:nvPr>
            <p:ph idx="1"/>
          </p:nvPr>
        </p:nvSpPr>
        <p:spPr>
          <a:xfrm>
            <a:off x="819150" y="1851819"/>
            <a:ext cx="7505700" cy="4267199"/>
          </a:xfrm>
          <a:noFill/>
          <a:effectLst>
            <a:innerShdw blurRad="114300">
              <a:schemeClr val="bg1">
                <a:lumMod val="85000"/>
              </a:schemeClr>
            </a:innerShdw>
          </a:effectLst>
        </p:spPr>
        <p:txBody>
          <a:bodyPr>
            <a:normAutofit fontScale="77500" lnSpcReduction="20000"/>
          </a:bodyPr>
          <a:lstStyle/>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The Barometer provides a multidimensional representation of the U.S.-China relationship based on a compilation of some of the most pertinent data. Political opinions are eschewed, as we would hope that objective metrics would influence political decisions rather than vice-versa.</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Our slides include detailed notes and linked datasets which users can access by right clicking graphs and selecting “Edit Data.” We encourage users in the public, private, academic, civic and other sectors to use these data for their own purposes, including education, research, presentations and the like.</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We expect and seek your criticism so that we might improve the Barometer in future years. Feel free to send comments to Ben Leffel </a:t>
            </a:r>
            <a:r>
              <a:rPr lang="en-US" sz="1800">
                <a:latin typeface="Times New Roman" panose="02020603050405020304" pitchFamily="18" charset="0"/>
                <a:cs typeface="Times New Roman" panose="02020603050405020304" pitchFamily="18" charset="0"/>
              </a:rPr>
              <a:t>at </a:t>
            </a:r>
            <a:r>
              <a:rPr lang="en-US" sz="1800">
                <a:latin typeface="Times New Roman" panose="02020603050405020304" pitchFamily="18" charset="0"/>
                <a:cs typeface="Times New Roman" panose="02020603050405020304" pitchFamily="18" charset="0"/>
                <a:hlinkClick r:id="rId3"/>
              </a:rPr>
              <a:t>benjamin</a:t>
            </a:r>
            <a:r>
              <a:rPr lang="en-US" sz="1800" dirty="0">
                <a:latin typeface="Times New Roman" panose="02020603050405020304" pitchFamily="18" charset="0"/>
                <a:cs typeface="Times New Roman" panose="02020603050405020304" pitchFamily="18" charset="0"/>
                <a:hlinkClick r:id="rId3"/>
              </a:rPr>
              <a:t>.leffel@gmail.com</a:t>
            </a:r>
            <a:r>
              <a:rPr lang="en-US" sz="1800" dirty="0">
                <a:latin typeface="Times New Roman" panose="02020603050405020304" pitchFamily="18" charset="0"/>
                <a:cs typeface="Times New Roman" panose="02020603050405020304" pitchFamily="18" charset="0"/>
              </a:rPr>
              <a:t> or John L. Graham at </a:t>
            </a:r>
            <a:r>
              <a:rPr lang="en-US" sz="1800" dirty="0">
                <a:latin typeface="Times New Roman" panose="02020603050405020304" pitchFamily="18" charset="0"/>
                <a:cs typeface="Times New Roman" panose="02020603050405020304" pitchFamily="18" charset="0"/>
                <a:hlinkClick r:id="rId4"/>
              </a:rPr>
              <a:t>jgraham@uci.edu</a:t>
            </a:r>
            <a:r>
              <a:rPr lang="en-US" sz="1800" dirty="0">
                <a:latin typeface="Times New Roman" panose="02020603050405020304" pitchFamily="18" charset="0"/>
                <a:cs typeface="Times New Roman" panose="02020603050405020304" pitchFamily="18" charset="0"/>
              </a:rPr>
              <a:t>.</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i="1" dirty="0">
                <a:latin typeface="Times New Roman" panose="02020603050405020304" pitchFamily="18" charset="0"/>
                <a:cs typeface="Times New Roman" panose="02020603050405020304" pitchFamily="18" charset="0"/>
              </a:rPr>
              <a:t>“To get an accurate picture of the world, you have to count…we should follow the trend lines, not the headlines.” </a:t>
            </a:r>
            <a:r>
              <a:rPr lang="en-US" sz="1800" dirty="0">
                <a:latin typeface="Times New Roman" panose="02020603050405020304" pitchFamily="18" charset="0"/>
                <a:cs typeface="Times New Roman" panose="02020603050405020304" pitchFamily="18" charset="0"/>
              </a:rPr>
              <a:t>Steven Pinker, 2019</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We do appreciate that much of what has already transpired this year may be a horrible exception to Pinker’s Rule. Ouch!</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Benjamin Leffel &amp; John L. Graham,  April 25, 2025</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C40E608-7BB5-4604-9A8A-D4143C9A147B}" type="slidenum">
              <a:rPr lang="en-US" smtClean="0">
                <a:latin typeface="Times New Roman" panose="02020603050405020304" pitchFamily="18" charset="0"/>
                <a:cs typeface="Times New Roman" panose="02020603050405020304" pitchFamily="18" charset="0"/>
              </a:rPr>
              <a:t>1</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42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662"/>
          </a:xfrm>
          <a:noFill/>
        </p:spPr>
        <p:txBody>
          <a:bodyPr>
            <a:normAutofit/>
          </a:bodyPr>
          <a:lstStyle/>
          <a:p>
            <a:r>
              <a:rPr lang="en-US" sz="3200" b="1" dirty="0">
                <a:latin typeface="Times New Roman" panose="02020603050405020304" pitchFamily="18" charset="0"/>
                <a:cs typeface="Times New Roman" panose="02020603050405020304" pitchFamily="18" charset="0"/>
              </a:rPr>
              <a:t>Internet users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0224470"/>
              </p:ext>
            </p:extLst>
          </p:nvPr>
        </p:nvGraphicFramePr>
        <p:xfrm>
          <a:off x="0" y="762000"/>
          <a:ext cx="87630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a:noFill/>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10</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B56F2AC-5827-42DC-8CDE-A0CBA8F02DE4}"/>
              </a:ext>
            </a:extLst>
          </p:cNvPr>
          <p:cNvSpPr txBox="1"/>
          <p:nvPr/>
        </p:nvSpPr>
        <p:spPr>
          <a:xfrm>
            <a:off x="914400" y="6241287"/>
            <a:ext cx="2895600"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Source: World Bank	</a:t>
            </a:r>
          </a:p>
        </p:txBody>
      </p:sp>
    </p:spTree>
    <p:extLst>
      <p:ext uri="{BB962C8B-B14F-4D97-AF65-F5344CB8AC3E}">
        <p14:creationId xmlns:p14="http://schemas.microsoft.com/office/powerpoint/2010/main" val="219573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7"/>
            <a:ext cx="8229600" cy="1143000"/>
          </a:xfrm>
        </p:spPr>
        <p:txBody>
          <a:bodyPr>
            <a:normAutofit/>
          </a:bodyPr>
          <a:lstStyle/>
          <a:p>
            <a:r>
              <a:rPr lang="en-US" sz="3200" b="1" dirty="0">
                <a:latin typeface="Times New Roman" panose="02020603050405020304" pitchFamily="18" charset="0"/>
                <a:cs typeface="Times New Roman" panose="02020603050405020304" pitchFamily="18" charset="0"/>
              </a:rPr>
              <a:t>Mobile Phone Subscriptions (% of population)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3418465"/>
              </p:ext>
            </p:extLst>
          </p:nvPr>
        </p:nvGraphicFramePr>
        <p:xfrm>
          <a:off x="457200" y="1219200"/>
          <a:ext cx="8229600"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latin typeface="Times New Roman" panose="02020603050405020304" pitchFamily="18" charset="0"/>
                <a:cs typeface="Times New Roman" panose="02020603050405020304" pitchFamily="18" charset="0"/>
              </a:rPr>
              <a:t>11</a:t>
            </a:fld>
            <a:endParaRPr lang="en-US">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CC17C4E-470C-46CD-95FC-56D4FCA00489}"/>
              </a:ext>
            </a:extLst>
          </p:cNvPr>
          <p:cNvSpPr txBox="1"/>
          <p:nvPr/>
        </p:nvSpPr>
        <p:spPr>
          <a:xfrm>
            <a:off x="914400" y="6241287"/>
            <a:ext cx="28956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Source: World Bank	</a:t>
            </a:r>
          </a:p>
        </p:txBody>
      </p:sp>
    </p:spTree>
    <p:extLst>
      <p:ext uri="{BB962C8B-B14F-4D97-AF65-F5344CB8AC3E}">
        <p14:creationId xmlns:p14="http://schemas.microsoft.com/office/powerpoint/2010/main" val="1889889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6A5B49-1C40-481B-9B00-993FDD6B0EA2}"/>
              </a:ext>
            </a:extLst>
          </p:cNvPr>
          <p:cNvSpPr>
            <a:spLocks noGrp="1"/>
          </p:cNvSpPr>
          <p:nvPr>
            <p:ph type="sldNum" sz="quarter" idx="12"/>
          </p:nvPr>
        </p:nvSpPr>
        <p:spPr/>
        <p:txBody>
          <a:bodyPr/>
          <a:lstStyle/>
          <a:p>
            <a:fld id="{6C40E608-7BB5-4604-9A8A-D4143C9A147B}" type="slidenum">
              <a:rPr lang="en-US" smtClean="0"/>
              <a:t>12</a:t>
            </a:fld>
            <a:endParaRPr lang="en-US"/>
          </a:p>
        </p:txBody>
      </p:sp>
      <p:graphicFrame>
        <p:nvGraphicFramePr>
          <p:cNvPr id="5" name="Chart 4">
            <a:extLst>
              <a:ext uri="{FF2B5EF4-FFF2-40B4-BE49-F238E27FC236}">
                <a16:creationId xmlns:a16="http://schemas.microsoft.com/office/drawing/2014/main" id="{5B910828-0A93-450B-8CC6-26212B996C93}"/>
              </a:ext>
            </a:extLst>
          </p:cNvPr>
          <p:cNvGraphicFramePr>
            <a:graphicFrameLocks/>
          </p:cNvGraphicFramePr>
          <p:nvPr>
            <p:extLst>
              <p:ext uri="{D42A27DB-BD31-4B8C-83A1-F6EECF244321}">
                <p14:modId xmlns:p14="http://schemas.microsoft.com/office/powerpoint/2010/main" val="975041212"/>
              </p:ext>
            </p:extLst>
          </p:nvPr>
        </p:nvGraphicFramePr>
        <p:xfrm>
          <a:off x="152400" y="876300"/>
          <a:ext cx="88392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9980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491BE-B34D-B749-6AB1-520AA50B61E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39D0CDD-785A-98FB-1409-4F613ACF8FB1}"/>
              </a:ext>
            </a:extLst>
          </p:cNvPr>
          <p:cNvSpPr txBox="1"/>
          <p:nvPr/>
        </p:nvSpPr>
        <p:spPr>
          <a:xfrm>
            <a:off x="304800" y="6295548"/>
            <a:ext cx="7789703" cy="369332"/>
          </a:xfrm>
          <a:prstGeom prst="rect">
            <a:avLst/>
          </a:prstGeom>
          <a:noFill/>
        </p:spPr>
        <p:txBody>
          <a:bodyPr wrap="square" rtlCol="0">
            <a:spAutoFit/>
          </a:bodyPr>
          <a:lstStyle/>
          <a:p>
            <a:pPr defTabSz="685800"/>
            <a:r>
              <a:rPr lang="en-US" dirty="0">
                <a:latin typeface="Times New Roman" panose="02020603050405020304" pitchFamily="18" charset="0"/>
                <a:cs typeface="Times New Roman" panose="02020603050405020304" pitchFamily="18" charset="0"/>
              </a:rPr>
              <a:t>Source: https://epi.yale.edu/</a:t>
            </a:r>
          </a:p>
        </p:txBody>
      </p:sp>
      <p:sp>
        <p:nvSpPr>
          <p:cNvPr id="2" name="Slide Number Placeholder 1">
            <a:extLst>
              <a:ext uri="{FF2B5EF4-FFF2-40B4-BE49-F238E27FC236}">
                <a16:creationId xmlns:a16="http://schemas.microsoft.com/office/drawing/2014/main" id="{5B9DAE9B-F906-A845-3EC8-EA33BBA5A190}"/>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ea typeface="Tahoma" panose="020B0604030504040204" pitchFamily="34" charset="0"/>
                <a:cs typeface="Times New Roman" panose="02020603050405020304" pitchFamily="18" charset="0"/>
              </a:rPr>
              <a:t>13</a:t>
            </a:fld>
            <a:endParaRPr lang="en-US">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58B3F514-53B5-021D-34E3-E779118BB8C1}"/>
              </a:ext>
            </a:extLst>
          </p:cNvPr>
          <p:cNvGraphicFramePr/>
          <p:nvPr>
            <p:extLst>
              <p:ext uri="{D42A27DB-BD31-4B8C-83A1-F6EECF244321}">
                <p14:modId xmlns:p14="http://schemas.microsoft.com/office/powerpoint/2010/main" val="3643872386"/>
              </p:ext>
            </p:extLst>
          </p:nvPr>
        </p:nvGraphicFramePr>
        <p:xfrm>
          <a:off x="0" y="0"/>
          <a:ext cx="91440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377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06A69-5728-9B64-BC39-527E977FC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51160-7AE0-5A55-8EB1-7196B6D8688B}"/>
              </a:ext>
            </a:extLst>
          </p:cNvPr>
          <p:cNvSpPr>
            <a:spLocks noGrp="1"/>
          </p:cNvSpPr>
          <p:nvPr>
            <p:ph type="title"/>
          </p:nvPr>
        </p:nvSpPr>
        <p:spPr>
          <a:xfrm>
            <a:off x="457200" y="136525"/>
            <a:ext cx="8229600" cy="792162"/>
          </a:xfrm>
          <a:noFill/>
        </p:spPr>
        <p:txBody>
          <a:bodyPr>
            <a:normAutofit/>
          </a:bodyPr>
          <a:lstStyle/>
          <a:p>
            <a:r>
              <a:rPr lang="en-US" sz="3200" b="1" dirty="0">
                <a:latin typeface="Times New Roman" panose="02020603050405020304" pitchFamily="18" charset="0"/>
                <a:cs typeface="Times New Roman" panose="02020603050405020304" pitchFamily="18" charset="0"/>
              </a:rPr>
              <a:t>Energy Consumption</a:t>
            </a:r>
            <a:endParaRPr lang="en-US" sz="36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3F0F787-2C0B-63AD-C3F7-27C85CF26A94}"/>
              </a:ext>
            </a:extLst>
          </p:cNvPr>
          <p:cNvSpPr>
            <a:spLocks noGrp="1"/>
          </p:cNvSpPr>
          <p:nvPr>
            <p:ph type="sldNum" sz="quarter" idx="12"/>
          </p:nvPr>
        </p:nvSpPr>
        <p:spPr>
          <a:noFill/>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14</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B913F66-6F0F-2649-93A0-363880794055}"/>
              </a:ext>
            </a:extLst>
          </p:cNvPr>
          <p:cNvSpPr txBox="1"/>
          <p:nvPr/>
        </p:nvSpPr>
        <p:spPr>
          <a:xfrm>
            <a:off x="457200" y="6324600"/>
            <a:ext cx="4572000"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Source: </a:t>
            </a:r>
            <a:r>
              <a:rPr lang="en-US" b="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International Energy Agency</a:t>
            </a:r>
            <a:r>
              <a:rPr lang="en-US" b="1" dirty="0">
                <a:latin typeface="Times New Roman" panose="02020603050405020304" pitchFamily="18" charset="0"/>
                <a:cs typeface="Times New Roman" panose="02020603050405020304" pitchFamily="18" charset="0"/>
              </a:rPr>
              <a:t> </a:t>
            </a:r>
          </a:p>
        </p:txBody>
      </p:sp>
      <p:graphicFrame>
        <p:nvGraphicFramePr>
          <p:cNvPr id="12" name="Chart 11">
            <a:extLst>
              <a:ext uri="{FF2B5EF4-FFF2-40B4-BE49-F238E27FC236}">
                <a16:creationId xmlns:a16="http://schemas.microsoft.com/office/drawing/2014/main" id="{5C18F359-C154-D611-F3A8-1CB25A359629}"/>
              </a:ext>
            </a:extLst>
          </p:cNvPr>
          <p:cNvGraphicFramePr/>
          <p:nvPr>
            <p:extLst>
              <p:ext uri="{D42A27DB-BD31-4B8C-83A1-F6EECF244321}">
                <p14:modId xmlns:p14="http://schemas.microsoft.com/office/powerpoint/2010/main" val="1340220409"/>
              </p:ext>
            </p:extLst>
          </p:nvPr>
        </p:nvGraphicFramePr>
        <p:xfrm>
          <a:off x="33746" y="909093"/>
          <a:ext cx="4704806" cy="33655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6F3D471C-E31B-A183-0B71-B2D7DFEDB96C}"/>
              </a:ext>
            </a:extLst>
          </p:cNvPr>
          <p:cNvGraphicFramePr/>
          <p:nvPr>
            <p:extLst>
              <p:ext uri="{D42A27DB-BD31-4B8C-83A1-F6EECF244321}">
                <p14:modId xmlns:p14="http://schemas.microsoft.com/office/powerpoint/2010/main" val="3458170963"/>
              </p:ext>
            </p:extLst>
          </p:nvPr>
        </p:nvGraphicFramePr>
        <p:xfrm>
          <a:off x="4200797" y="3173344"/>
          <a:ext cx="4704806" cy="33655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62361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1FB14-223C-99C8-3774-444BCB384939}"/>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02322DD-0F20-A512-AB0D-969C6ACB99AF}"/>
              </a:ext>
            </a:extLst>
          </p:cNvPr>
          <p:cNvGraphicFramePr/>
          <p:nvPr>
            <p:extLst>
              <p:ext uri="{D42A27DB-BD31-4B8C-83A1-F6EECF244321}">
                <p14:modId xmlns:p14="http://schemas.microsoft.com/office/powerpoint/2010/main" val="4191298120"/>
              </p:ext>
            </p:extLst>
          </p:nvPr>
        </p:nvGraphicFramePr>
        <p:xfrm>
          <a:off x="4119698" y="3328364"/>
          <a:ext cx="4867003" cy="336556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E464703-2D0A-924D-5679-5ECF69D5B890}"/>
              </a:ext>
            </a:extLst>
          </p:cNvPr>
          <p:cNvSpPr>
            <a:spLocks noGrp="1"/>
          </p:cNvSpPr>
          <p:nvPr>
            <p:ph type="title"/>
          </p:nvPr>
        </p:nvSpPr>
        <p:spPr>
          <a:xfrm>
            <a:off x="457200" y="136525"/>
            <a:ext cx="8229600" cy="792162"/>
          </a:xfrm>
          <a:noFill/>
        </p:spPr>
        <p:txBody>
          <a:bodyPr>
            <a:normAutofit/>
          </a:bodyPr>
          <a:lstStyle/>
          <a:p>
            <a:r>
              <a:rPr lang="en-US" sz="3200" b="1" dirty="0">
                <a:latin typeface="Times New Roman" panose="02020603050405020304" pitchFamily="18" charset="0"/>
                <a:cs typeface="Times New Roman" panose="02020603050405020304" pitchFamily="18" charset="0"/>
              </a:rPr>
              <a:t>CO</a:t>
            </a:r>
            <a:r>
              <a:rPr lang="en-US" sz="2000" b="1" dirty="0">
                <a:latin typeface="Times New Roman" panose="02020603050405020304" pitchFamily="18" charset="0"/>
                <a:cs typeface="Times New Roman" panose="02020603050405020304" pitchFamily="18" charset="0"/>
              </a:rPr>
              <a:t>2</a:t>
            </a:r>
            <a:r>
              <a:rPr lang="en-US" sz="3200" b="1" dirty="0">
                <a:latin typeface="Times New Roman" panose="02020603050405020304" pitchFamily="18" charset="0"/>
                <a:cs typeface="Times New Roman" panose="02020603050405020304" pitchFamily="18" charset="0"/>
              </a:rPr>
              <a:t> Emissions</a:t>
            </a:r>
            <a:endParaRPr lang="en-US" sz="36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D5859982-8ECC-7C8B-6E9C-AAA7D89D632E}"/>
              </a:ext>
            </a:extLst>
          </p:cNvPr>
          <p:cNvSpPr>
            <a:spLocks noGrp="1"/>
          </p:cNvSpPr>
          <p:nvPr>
            <p:ph type="sldNum" sz="quarter" idx="12"/>
          </p:nvPr>
        </p:nvSpPr>
        <p:spPr>
          <a:noFill/>
        </p:spPr>
        <p:txBody>
          <a:bodyPr/>
          <a:lstStyle/>
          <a:p>
            <a:fld id="{6C40E608-7BB5-4604-9A8A-D4143C9A147B}" type="slidenum">
              <a:rPr lang="en-US" smtClean="0">
                <a:solidFill>
                  <a:schemeClr val="tx1"/>
                </a:solidFill>
                <a:latin typeface="Times New Roman" panose="02020603050405020304" pitchFamily="18" charset="0"/>
                <a:cs typeface="Times New Roman" panose="02020603050405020304" pitchFamily="18" charset="0"/>
              </a:rPr>
              <a:t>15</a:t>
            </a:fld>
            <a:endParaRPr lang="en-US">
              <a:solidFill>
                <a:schemeClr val="tx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2CBD871-314B-E6AE-8BEE-F47F0812A51B}"/>
              </a:ext>
            </a:extLst>
          </p:cNvPr>
          <p:cNvSpPr txBox="1"/>
          <p:nvPr/>
        </p:nvSpPr>
        <p:spPr>
          <a:xfrm>
            <a:off x="457200" y="6324600"/>
            <a:ext cx="4572000"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Source: </a:t>
            </a:r>
            <a:r>
              <a:rPr lang="en-US" b="1"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International Energy Agency</a:t>
            </a:r>
            <a:r>
              <a:rPr lang="en-US" b="1" dirty="0">
                <a:latin typeface="Times New Roman" panose="02020603050405020304" pitchFamily="18" charset="0"/>
                <a:cs typeface="Times New Roman" panose="02020603050405020304" pitchFamily="18" charset="0"/>
              </a:rPr>
              <a:t> </a:t>
            </a:r>
          </a:p>
        </p:txBody>
      </p:sp>
      <p:graphicFrame>
        <p:nvGraphicFramePr>
          <p:cNvPr id="12" name="Chart 11">
            <a:extLst>
              <a:ext uri="{FF2B5EF4-FFF2-40B4-BE49-F238E27FC236}">
                <a16:creationId xmlns:a16="http://schemas.microsoft.com/office/drawing/2014/main" id="{E220F7ED-5676-4F03-F53E-84A17987321B}"/>
              </a:ext>
            </a:extLst>
          </p:cNvPr>
          <p:cNvGraphicFramePr/>
          <p:nvPr>
            <p:extLst>
              <p:ext uri="{D42A27DB-BD31-4B8C-83A1-F6EECF244321}">
                <p14:modId xmlns:p14="http://schemas.microsoft.com/office/powerpoint/2010/main" val="1834221769"/>
              </p:ext>
            </p:extLst>
          </p:nvPr>
        </p:nvGraphicFramePr>
        <p:xfrm>
          <a:off x="33746" y="909093"/>
          <a:ext cx="4704806" cy="33655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15747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1128-5A87-406C-B367-EC14F582920F}"/>
              </a:ext>
            </a:extLst>
          </p:cNvPr>
          <p:cNvSpPr>
            <a:spLocks noGrp="1"/>
          </p:cNvSpPr>
          <p:nvPr>
            <p:ph type="ctrTitle"/>
          </p:nvPr>
        </p:nvSpPr>
        <p:spPr>
          <a:xfrm>
            <a:off x="1143000" y="1699850"/>
            <a:ext cx="6858000" cy="1790700"/>
          </a:xfrm>
        </p:spPr>
        <p:txBody>
          <a:bodyPr/>
          <a:lstStyle/>
          <a:p>
            <a:endParaRPr lang="en-US"/>
          </a:p>
        </p:txBody>
      </p:sp>
      <p:sp>
        <p:nvSpPr>
          <p:cNvPr id="3" name="Subtitle 2">
            <a:extLst>
              <a:ext uri="{FF2B5EF4-FFF2-40B4-BE49-F238E27FC236}">
                <a16:creationId xmlns:a16="http://schemas.microsoft.com/office/drawing/2014/main" id="{05A6703B-1D15-4A5F-BDDD-7A0D9164420F}"/>
              </a:ext>
            </a:extLst>
          </p:cNvPr>
          <p:cNvSpPr>
            <a:spLocks noGrp="1"/>
          </p:cNvSpPr>
          <p:nvPr>
            <p:ph type="subTitle" idx="1"/>
          </p:nvPr>
        </p:nvSpPr>
        <p:spPr>
          <a:xfrm>
            <a:off x="1143000" y="3559606"/>
            <a:ext cx="6858000" cy="1241822"/>
          </a:xfrm>
        </p:spPr>
        <p:txBody>
          <a:bodyPr/>
          <a:lstStyle/>
          <a:p>
            <a:endParaRPr lang="en-US"/>
          </a:p>
        </p:txBody>
      </p:sp>
      <p:sp>
        <p:nvSpPr>
          <p:cNvPr id="5" name="TextBox 4">
            <a:extLst>
              <a:ext uri="{FF2B5EF4-FFF2-40B4-BE49-F238E27FC236}">
                <a16:creationId xmlns:a16="http://schemas.microsoft.com/office/drawing/2014/main" id="{1AE8F291-B9F3-4A74-91BA-CD21C5DACCC6}"/>
              </a:ext>
            </a:extLst>
          </p:cNvPr>
          <p:cNvSpPr txBox="1"/>
          <p:nvPr/>
        </p:nvSpPr>
        <p:spPr>
          <a:xfrm>
            <a:off x="2285503" y="3289837"/>
            <a:ext cx="4571006" cy="300082"/>
          </a:xfrm>
          <a:prstGeom prst="rect">
            <a:avLst/>
          </a:prstGeom>
          <a:noFill/>
        </p:spPr>
        <p:txBody>
          <a:bodyPr wrap="square">
            <a:spAutoFit/>
          </a:bodyPr>
          <a:lstStyle/>
          <a:p>
            <a:r>
              <a:rPr lang="en-US" sz="1350" dirty="0"/>
              <a:t>GHG reductions (tons)</a:t>
            </a:r>
          </a:p>
        </p:txBody>
      </p:sp>
      <p:pic>
        <p:nvPicPr>
          <p:cNvPr id="7" name="Picture 6">
            <a:extLst>
              <a:ext uri="{FF2B5EF4-FFF2-40B4-BE49-F238E27FC236}">
                <a16:creationId xmlns:a16="http://schemas.microsoft.com/office/drawing/2014/main" id="{35188932-A160-420E-9BDA-BCAE691F41A9}"/>
              </a:ext>
            </a:extLst>
          </p:cNvPr>
          <p:cNvPicPr>
            <a:picLocks noChangeAspect="1"/>
          </p:cNvPicPr>
          <p:nvPr/>
        </p:nvPicPr>
        <p:blipFill rotWithShape="1">
          <a:blip r:embed="rId3">
            <a:extLst>
              <a:ext uri="{28A0092B-C50C-407E-A947-70E740481C1C}">
                <a14:useLocalDpi xmlns:a14="http://schemas.microsoft.com/office/drawing/2010/main" val="0"/>
              </a:ext>
            </a:extLst>
          </a:blip>
          <a:srcRect l="46451" t="24713" r="29549" b="50541"/>
          <a:stretch/>
        </p:blipFill>
        <p:spPr>
          <a:xfrm>
            <a:off x="537210" y="980349"/>
            <a:ext cx="7303770" cy="5020401"/>
          </a:xfrm>
          <a:prstGeom prst="rect">
            <a:avLst/>
          </a:prstGeom>
        </p:spPr>
      </p:pic>
      <p:sp>
        <p:nvSpPr>
          <p:cNvPr id="8" name="Title 1">
            <a:extLst>
              <a:ext uri="{FF2B5EF4-FFF2-40B4-BE49-F238E27FC236}">
                <a16:creationId xmlns:a16="http://schemas.microsoft.com/office/drawing/2014/main" id="{4BE485BA-5797-4022-8170-AF4A053F81BA}"/>
              </a:ext>
            </a:extLst>
          </p:cNvPr>
          <p:cNvSpPr txBox="1">
            <a:spLocks/>
          </p:cNvSpPr>
          <p:nvPr/>
        </p:nvSpPr>
        <p:spPr>
          <a:xfrm>
            <a:off x="0" y="138633"/>
            <a:ext cx="9360950" cy="711356"/>
          </a:xfrm>
          <a:prstGeom prst="rect">
            <a:avLst/>
          </a:prstGeom>
          <a:solidFill>
            <a:schemeClr val="bg1"/>
          </a:solidFill>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Times New Roman" panose="02020603050405020304" pitchFamily="18" charset="0"/>
                <a:cs typeface="Times New Roman" panose="02020603050405020304" pitchFamily="18" charset="0"/>
              </a:rPr>
              <a:t>China urban GHG change by satellite</a:t>
            </a:r>
          </a:p>
        </p:txBody>
      </p:sp>
      <p:sp>
        <p:nvSpPr>
          <p:cNvPr id="9" name="Title 1">
            <a:extLst>
              <a:ext uri="{FF2B5EF4-FFF2-40B4-BE49-F238E27FC236}">
                <a16:creationId xmlns:a16="http://schemas.microsoft.com/office/drawing/2014/main" id="{30D361A0-BF73-4DCD-A467-B63EAC002557}"/>
              </a:ext>
            </a:extLst>
          </p:cNvPr>
          <p:cNvSpPr txBox="1">
            <a:spLocks/>
          </p:cNvSpPr>
          <p:nvPr/>
        </p:nvSpPr>
        <p:spPr>
          <a:xfrm>
            <a:off x="543105" y="5723751"/>
            <a:ext cx="2933743" cy="276999"/>
          </a:xfrm>
          <a:prstGeom prst="rect">
            <a:avLst/>
          </a:prstGeom>
          <a:solidFill>
            <a:schemeClr val="bg1"/>
          </a:solidFill>
        </p:spPr>
        <p:txBody>
          <a:bodyPr vert="horz" lIns="68580" tIns="34290" rIns="68580" bIns="3429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latin typeface="Times New Roman" panose="02020603050405020304" pitchFamily="18" charset="0"/>
                <a:cs typeface="Times New Roman" panose="02020603050405020304" pitchFamily="18" charset="0"/>
              </a:rPr>
              <a:t>Data source: Climate TRACE</a:t>
            </a:r>
          </a:p>
        </p:txBody>
      </p:sp>
    </p:spTree>
    <p:extLst>
      <p:ext uri="{BB962C8B-B14F-4D97-AF65-F5344CB8AC3E}">
        <p14:creationId xmlns:p14="http://schemas.microsoft.com/office/powerpoint/2010/main" val="4164093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8EBE-A786-4DDE-9890-B3A4A303EC5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5BD0E3A-DF0F-4652-B628-869B89CC423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500" t="27917" r="14801" b="33382"/>
          <a:stretch/>
        </p:blipFill>
        <p:spPr>
          <a:xfrm>
            <a:off x="1" y="1388489"/>
            <a:ext cx="8956082" cy="4081022"/>
          </a:xfrm>
        </p:spPr>
      </p:pic>
      <p:sp>
        <p:nvSpPr>
          <p:cNvPr id="6" name="Title 1">
            <a:extLst>
              <a:ext uri="{FF2B5EF4-FFF2-40B4-BE49-F238E27FC236}">
                <a16:creationId xmlns:a16="http://schemas.microsoft.com/office/drawing/2014/main" id="{D9C22A4E-6636-43DE-965A-83C2E9CF8E68}"/>
              </a:ext>
            </a:extLst>
          </p:cNvPr>
          <p:cNvSpPr txBox="1">
            <a:spLocks/>
          </p:cNvSpPr>
          <p:nvPr/>
        </p:nvSpPr>
        <p:spPr>
          <a:xfrm>
            <a:off x="-83574" y="5723751"/>
            <a:ext cx="2933743" cy="276999"/>
          </a:xfrm>
          <a:prstGeom prst="rect">
            <a:avLst/>
          </a:prstGeom>
          <a:solidFill>
            <a:schemeClr val="bg1"/>
          </a:solidFill>
        </p:spPr>
        <p:txBody>
          <a:bodyPr vert="horz" lIns="68580" tIns="34290" rIns="68580" bIns="3429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latin typeface="Times New Roman" panose="02020603050405020304" pitchFamily="18" charset="0"/>
                <a:cs typeface="Times New Roman" panose="02020603050405020304" pitchFamily="18" charset="0"/>
              </a:rPr>
              <a:t>Data source: Climate TRACE</a:t>
            </a:r>
          </a:p>
        </p:txBody>
      </p:sp>
      <p:sp>
        <p:nvSpPr>
          <p:cNvPr id="7" name="Title 1">
            <a:extLst>
              <a:ext uri="{FF2B5EF4-FFF2-40B4-BE49-F238E27FC236}">
                <a16:creationId xmlns:a16="http://schemas.microsoft.com/office/drawing/2014/main" id="{083C7589-FE64-4DB4-93FA-11E3582700F8}"/>
              </a:ext>
            </a:extLst>
          </p:cNvPr>
          <p:cNvSpPr txBox="1">
            <a:spLocks/>
          </p:cNvSpPr>
          <p:nvPr/>
        </p:nvSpPr>
        <p:spPr>
          <a:xfrm>
            <a:off x="-404867" y="274638"/>
            <a:ext cx="9360950" cy="711356"/>
          </a:xfrm>
          <a:prstGeom prst="rect">
            <a:avLst/>
          </a:prstGeom>
          <a:solidFill>
            <a:schemeClr val="bg1"/>
          </a:solidFill>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Times New Roman" panose="02020603050405020304" pitchFamily="18" charset="0"/>
                <a:cs typeface="Times New Roman" panose="02020603050405020304" pitchFamily="18" charset="0"/>
              </a:rPr>
              <a:t>USA urban GHG change by satellite</a:t>
            </a:r>
          </a:p>
        </p:txBody>
      </p:sp>
    </p:spTree>
    <p:extLst>
      <p:ext uri="{BB962C8B-B14F-4D97-AF65-F5344CB8AC3E}">
        <p14:creationId xmlns:p14="http://schemas.microsoft.com/office/powerpoint/2010/main" val="1173284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9EB56C0-CDA4-4BDD-9BF7-34D911548694}"/>
              </a:ext>
            </a:extLst>
          </p:cNvPr>
          <p:cNvGraphicFramePr>
            <a:graphicFrameLocks/>
          </p:cNvGraphicFramePr>
          <p:nvPr>
            <p:extLst>
              <p:ext uri="{D42A27DB-BD31-4B8C-83A1-F6EECF244321}">
                <p14:modId xmlns:p14="http://schemas.microsoft.com/office/powerpoint/2010/main" val="21227230"/>
              </p:ext>
            </p:extLst>
          </p:nvPr>
        </p:nvGraphicFramePr>
        <p:xfrm>
          <a:off x="133833" y="2219603"/>
          <a:ext cx="9010168" cy="425739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1BEA059B-5CCD-4922-8175-C3852E3C0D96}"/>
              </a:ext>
            </a:extLst>
          </p:cNvPr>
          <p:cNvSpPr>
            <a:spLocks noGrp="1"/>
          </p:cNvSpPr>
          <p:nvPr>
            <p:ph type="title"/>
          </p:nvPr>
        </p:nvSpPr>
        <p:spPr>
          <a:xfrm>
            <a:off x="-108475" y="228600"/>
            <a:ext cx="9360950" cy="994172"/>
          </a:xfrm>
        </p:spPr>
        <p:txBody>
          <a:bodyPr>
            <a:noAutofit/>
          </a:bodyPr>
          <a:lstStyle/>
          <a:p>
            <a:r>
              <a:rPr lang="en-US" sz="3200" dirty="0">
                <a:latin typeface="Times New Roman" panose="02020603050405020304" pitchFamily="18" charset="0"/>
                <a:cs typeface="Times New Roman" panose="02020603050405020304" pitchFamily="18" charset="0"/>
              </a:rPr>
              <a:t>US vs. China GHG emissions (by satellite) change - Sector</a:t>
            </a:r>
          </a:p>
        </p:txBody>
      </p:sp>
    </p:spTree>
    <p:extLst>
      <p:ext uri="{BB962C8B-B14F-4D97-AF65-F5344CB8AC3E}">
        <p14:creationId xmlns:p14="http://schemas.microsoft.com/office/powerpoint/2010/main" val="3200152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4A6BC85-E10A-4A91-A953-71254950721D}"/>
              </a:ext>
            </a:extLst>
          </p:cNvPr>
          <p:cNvSpPr txBox="1">
            <a:spLocks/>
          </p:cNvSpPr>
          <p:nvPr/>
        </p:nvSpPr>
        <p:spPr>
          <a:xfrm>
            <a:off x="76200" y="-21220"/>
            <a:ext cx="936095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latin typeface="Times New Roman" panose="02020603050405020304" pitchFamily="18" charset="0"/>
                <a:cs typeface="Times New Roman" panose="02020603050405020304" pitchFamily="18" charset="0"/>
              </a:rPr>
              <a:t>US vs. China GHG emissions (by satellite) change – Sub-Sector</a:t>
            </a:r>
          </a:p>
        </p:txBody>
      </p:sp>
      <p:graphicFrame>
        <p:nvGraphicFramePr>
          <p:cNvPr id="8" name="Chart 7">
            <a:extLst>
              <a:ext uri="{FF2B5EF4-FFF2-40B4-BE49-F238E27FC236}">
                <a16:creationId xmlns:a16="http://schemas.microsoft.com/office/drawing/2014/main" id="{2FFF6BFD-31BE-4689-838D-54FEB39AFE2C}"/>
              </a:ext>
            </a:extLst>
          </p:cNvPr>
          <p:cNvGraphicFramePr>
            <a:graphicFrameLocks/>
          </p:cNvGraphicFramePr>
          <p:nvPr>
            <p:extLst>
              <p:ext uri="{D42A27DB-BD31-4B8C-83A1-F6EECF244321}">
                <p14:modId xmlns:p14="http://schemas.microsoft.com/office/powerpoint/2010/main" val="3663557757"/>
              </p:ext>
            </p:extLst>
          </p:nvPr>
        </p:nvGraphicFramePr>
        <p:xfrm>
          <a:off x="76200" y="1219200"/>
          <a:ext cx="94488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290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Times New Roman" panose="02020603050405020304" pitchFamily="18" charset="0"/>
                <a:cs typeface="Times New Roman" panose="02020603050405020304" pitchFamily="18" charset="0"/>
              </a:rPr>
              <a:t>Comparisons</a:t>
            </a:r>
          </a:p>
        </p:txBody>
      </p:sp>
      <p:sp>
        <p:nvSpPr>
          <p:cNvPr id="3" name="Content Placeholder 2"/>
          <p:cNvSpPr>
            <a:spLocks noGrp="1"/>
          </p:cNvSpPr>
          <p:nvPr>
            <p:ph idx="1"/>
          </p:nvPr>
        </p:nvSpPr>
        <p:spPr>
          <a:xfrm>
            <a:off x="685800" y="4372769"/>
            <a:ext cx="7886700" cy="3967163"/>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The Barometer is divided into two sections, “Comparisons” and “Interactions.” This section, Comparisons, presents important attributes of both countries that are somewhat independent from their interaction, allowing for comparison. As both countries continue along their developmental paths, differences between them may subside, others may widen,  and all offer important insight on the trajectories of the world’s two largest economies.</a:t>
            </a:r>
          </a:p>
        </p:txBody>
      </p:sp>
      <p:sp>
        <p:nvSpPr>
          <p:cNvPr id="4" name="Slide Number Placeholder 3"/>
          <p:cNvSpPr>
            <a:spLocks noGrp="1"/>
          </p:cNvSpPr>
          <p:nvPr>
            <p:ph type="sldNum" sz="quarter" idx="12"/>
          </p:nvPr>
        </p:nvSpPr>
        <p:spPr/>
        <p:txBody>
          <a:bodyPr/>
          <a:lstStyle/>
          <a:p>
            <a:pPr defTabSz="685800"/>
            <a:fld id="{6C40E608-7BB5-4604-9A8A-D4143C9A147B}" type="slidenum">
              <a:rPr lang="en-US">
                <a:solidFill>
                  <a:schemeClr val="bg1">
                    <a:lumMod val="85000"/>
                  </a:schemeClr>
                </a:solidFill>
                <a:latin typeface="Times New Roman" panose="02020603050405020304" pitchFamily="18" charset="0"/>
                <a:cs typeface="Times New Roman" panose="02020603050405020304" pitchFamily="18" charset="0"/>
              </a:rPr>
              <a:pPr defTabSz="685800"/>
              <a:t>2</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F8239E49-450F-4017-8562-055824289632}"/>
              </a:ext>
            </a:extLst>
          </p:cNvPr>
          <p:cNvSpPr/>
          <p:nvPr/>
        </p:nvSpPr>
        <p:spPr>
          <a:xfrm>
            <a:off x="2543175" y="1752600"/>
            <a:ext cx="1066800" cy="990600"/>
          </a:xfrm>
          <a:prstGeom prst="ellipse">
            <a:avLst/>
          </a:prstGeom>
          <a:solidFill>
            <a:srgbClr val="0070C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6" name="Oval 5">
            <a:extLst>
              <a:ext uri="{FF2B5EF4-FFF2-40B4-BE49-F238E27FC236}">
                <a16:creationId xmlns:a16="http://schemas.microsoft.com/office/drawing/2014/main" id="{3F0666A4-E3A7-4FC2-9D9B-C2660D3CB57F}"/>
              </a:ext>
            </a:extLst>
          </p:cNvPr>
          <p:cNvSpPr/>
          <p:nvPr/>
        </p:nvSpPr>
        <p:spPr>
          <a:xfrm>
            <a:off x="5230813" y="1585118"/>
            <a:ext cx="1371600" cy="1325563"/>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7" name="Oval 6">
            <a:extLst>
              <a:ext uri="{FF2B5EF4-FFF2-40B4-BE49-F238E27FC236}">
                <a16:creationId xmlns:a16="http://schemas.microsoft.com/office/drawing/2014/main" id="{0140F66D-FECF-4045-95B6-4EA0EEFF5B6D}"/>
              </a:ext>
            </a:extLst>
          </p:cNvPr>
          <p:cNvSpPr/>
          <p:nvPr/>
        </p:nvSpPr>
        <p:spPr>
          <a:xfrm>
            <a:off x="5819775" y="3467685"/>
            <a:ext cx="193675" cy="169384"/>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8" name="Oval 7">
            <a:extLst>
              <a:ext uri="{FF2B5EF4-FFF2-40B4-BE49-F238E27FC236}">
                <a16:creationId xmlns:a16="http://schemas.microsoft.com/office/drawing/2014/main" id="{3D0498F1-CBA2-4B2C-92F9-22DF94B32C62}"/>
              </a:ext>
            </a:extLst>
          </p:cNvPr>
          <p:cNvSpPr/>
          <p:nvPr/>
        </p:nvSpPr>
        <p:spPr>
          <a:xfrm>
            <a:off x="2895600" y="3352800"/>
            <a:ext cx="361950" cy="327819"/>
          </a:xfrm>
          <a:prstGeom prst="ellipse">
            <a:avLst/>
          </a:prstGeom>
          <a:solidFill>
            <a:srgbClr val="0070C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9" name="Oval 8">
            <a:extLst>
              <a:ext uri="{FF2B5EF4-FFF2-40B4-BE49-F238E27FC236}">
                <a16:creationId xmlns:a16="http://schemas.microsoft.com/office/drawing/2014/main" id="{DBEA8FC8-1282-4823-A7F0-4EC36B6E45BB}"/>
              </a:ext>
            </a:extLst>
          </p:cNvPr>
          <p:cNvSpPr/>
          <p:nvPr/>
        </p:nvSpPr>
        <p:spPr>
          <a:xfrm>
            <a:off x="2847975" y="2848768"/>
            <a:ext cx="457200" cy="423863"/>
          </a:xfrm>
          <a:prstGeom prst="ellipse">
            <a:avLst/>
          </a:prstGeom>
          <a:solidFill>
            <a:srgbClr val="0070C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0" name="Oval 9">
            <a:extLst>
              <a:ext uri="{FF2B5EF4-FFF2-40B4-BE49-F238E27FC236}">
                <a16:creationId xmlns:a16="http://schemas.microsoft.com/office/drawing/2014/main" id="{3C32742A-4A9D-4614-9AC6-94FADDA79004}"/>
              </a:ext>
            </a:extLst>
          </p:cNvPr>
          <p:cNvSpPr/>
          <p:nvPr/>
        </p:nvSpPr>
        <p:spPr>
          <a:xfrm>
            <a:off x="2967037" y="3798094"/>
            <a:ext cx="219075" cy="199231"/>
          </a:xfrm>
          <a:prstGeom prst="ellipse">
            <a:avLst/>
          </a:prstGeom>
          <a:solidFill>
            <a:srgbClr val="0070C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1" name="Oval 10">
            <a:extLst>
              <a:ext uri="{FF2B5EF4-FFF2-40B4-BE49-F238E27FC236}">
                <a16:creationId xmlns:a16="http://schemas.microsoft.com/office/drawing/2014/main" id="{3F549636-9705-4BAF-83CD-4AD84EDBE438}"/>
              </a:ext>
            </a:extLst>
          </p:cNvPr>
          <p:cNvSpPr/>
          <p:nvPr/>
        </p:nvSpPr>
        <p:spPr>
          <a:xfrm>
            <a:off x="5726112" y="2998669"/>
            <a:ext cx="381000" cy="354131"/>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2" name="Oval 11">
            <a:extLst>
              <a:ext uri="{FF2B5EF4-FFF2-40B4-BE49-F238E27FC236}">
                <a16:creationId xmlns:a16="http://schemas.microsoft.com/office/drawing/2014/main" id="{FD391F02-AC1A-47FF-A470-A43025A458F3}"/>
              </a:ext>
            </a:extLst>
          </p:cNvPr>
          <p:cNvSpPr/>
          <p:nvPr/>
        </p:nvSpPr>
        <p:spPr>
          <a:xfrm>
            <a:off x="5840413" y="3705004"/>
            <a:ext cx="152400" cy="131426"/>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3" name="Oval 12">
            <a:extLst>
              <a:ext uri="{FF2B5EF4-FFF2-40B4-BE49-F238E27FC236}">
                <a16:creationId xmlns:a16="http://schemas.microsoft.com/office/drawing/2014/main" id="{A830D5A2-2908-44E6-A164-4A6093E56F07}"/>
              </a:ext>
            </a:extLst>
          </p:cNvPr>
          <p:cNvSpPr/>
          <p:nvPr/>
        </p:nvSpPr>
        <p:spPr>
          <a:xfrm>
            <a:off x="5890419" y="3881397"/>
            <a:ext cx="52388" cy="45719"/>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Tree>
    <p:extLst>
      <p:ext uri="{BB962C8B-B14F-4D97-AF65-F5344CB8AC3E}">
        <p14:creationId xmlns:p14="http://schemas.microsoft.com/office/powerpoint/2010/main" val="1898855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1F56C-C9CC-AD9B-EBF4-7CB69F23B5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01FE9-D6C4-E0FE-3854-9FAD4D851FC0}"/>
              </a:ext>
            </a:extLst>
          </p:cNvPr>
          <p:cNvSpPr>
            <a:spLocks noGrp="1"/>
          </p:cNvSpPr>
          <p:nvPr>
            <p:ph type="title"/>
          </p:nvPr>
        </p:nvSpPr>
        <p:spPr>
          <a:xfrm>
            <a:off x="533400" y="5854304"/>
            <a:ext cx="7886700" cy="355742"/>
          </a:xfrm>
        </p:spPr>
        <p:txBody>
          <a:bodyPr>
            <a:normAutofit/>
          </a:bodyPr>
          <a:lstStyle/>
          <a:p>
            <a:r>
              <a:rPr lang="en-US" sz="1800" dirty="0">
                <a:latin typeface="Times New Roman" panose="02020603050405020304" pitchFamily="18" charset="0"/>
                <a:cs typeface="Times New Roman" panose="02020603050405020304" pitchFamily="18" charset="0"/>
              </a:rPr>
              <a:t>Source: World Governance Indicators, World Bank</a:t>
            </a:r>
          </a:p>
        </p:txBody>
      </p:sp>
      <p:sp>
        <p:nvSpPr>
          <p:cNvPr id="3" name="Slide Number Placeholder 2">
            <a:extLst>
              <a:ext uri="{FF2B5EF4-FFF2-40B4-BE49-F238E27FC236}">
                <a16:creationId xmlns:a16="http://schemas.microsoft.com/office/drawing/2014/main" id="{5986909D-1F52-E567-4515-36D2FE84055E}"/>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20</a:t>
            </a:fld>
            <a:endParaRPr lang="en-US">
              <a:latin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3E032270-CA69-CCBA-BA49-B17151AF1272}"/>
              </a:ext>
            </a:extLst>
          </p:cNvPr>
          <p:cNvGraphicFramePr/>
          <p:nvPr>
            <p:extLst>
              <p:ext uri="{D42A27DB-BD31-4B8C-83A1-F6EECF244321}">
                <p14:modId xmlns:p14="http://schemas.microsoft.com/office/powerpoint/2010/main" val="4039985094"/>
              </p:ext>
            </p:extLst>
          </p:nvPr>
        </p:nvGraphicFramePr>
        <p:xfrm>
          <a:off x="190500" y="533400"/>
          <a:ext cx="8763000" cy="5174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3487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FFCC7-E618-B75F-49CB-E84B14E61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6F06BC-6E77-D2AE-0AB1-0628D44CFEFD}"/>
              </a:ext>
            </a:extLst>
          </p:cNvPr>
          <p:cNvSpPr>
            <a:spLocks noGrp="1"/>
          </p:cNvSpPr>
          <p:nvPr>
            <p:ph type="title"/>
          </p:nvPr>
        </p:nvSpPr>
        <p:spPr>
          <a:xfrm>
            <a:off x="533400" y="5854304"/>
            <a:ext cx="7886700" cy="355742"/>
          </a:xfrm>
        </p:spPr>
        <p:txBody>
          <a:bodyPr>
            <a:normAutofit/>
          </a:bodyPr>
          <a:lstStyle/>
          <a:p>
            <a:r>
              <a:rPr lang="en-US" sz="1800" dirty="0">
                <a:latin typeface="Times New Roman" panose="02020603050405020304" pitchFamily="18" charset="0"/>
                <a:cs typeface="Times New Roman" panose="02020603050405020304" pitchFamily="18" charset="0"/>
              </a:rPr>
              <a:t>Source: World Bank</a:t>
            </a:r>
          </a:p>
        </p:txBody>
      </p:sp>
      <p:sp>
        <p:nvSpPr>
          <p:cNvPr id="3" name="Slide Number Placeholder 2">
            <a:extLst>
              <a:ext uri="{FF2B5EF4-FFF2-40B4-BE49-F238E27FC236}">
                <a16:creationId xmlns:a16="http://schemas.microsoft.com/office/drawing/2014/main" id="{620CEC47-EBE7-0931-83BA-C3E6E7E929F2}"/>
              </a:ext>
            </a:extLst>
          </p:cNvPr>
          <p:cNvSpPr>
            <a:spLocks noGrp="1"/>
          </p:cNvSpPr>
          <p:nvPr>
            <p:ph type="sldNum" sz="quarter" idx="12"/>
          </p:nvPr>
        </p:nvSpPr>
        <p:spPr/>
        <p:txBody>
          <a:bodyPr/>
          <a:lstStyle/>
          <a:p>
            <a:fld id="{BF704108-FEF7-4FDF-A38A-399E5ACD3284}" type="slidenum">
              <a:rPr lang="en-US" smtClean="0">
                <a:latin typeface="Times New Roman" panose="02020603050405020304" pitchFamily="18" charset="0"/>
                <a:cs typeface="Times New Roman" panose="02020603050405020304" pitchFamily="18" charset="0"/>
              </a:rPr>
              <a:t>21</a:t>
            </a:fld>
            <a:endParaRPr lang="en-US">
              <a:latin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7AFB5124-E91D-7092-8966-F36978F0CEB3}"/>
              </a:ext>
            </a:extLst>
          </p:cNvPr>
          <p:cNvGraphicFramePr/>
          <p:nvPr>
            <p:extLst>
              <p:ext uri="{D42A27DB-BD31-4B8C-83A1-F6EECF244321}">
                <p14:modId xmlns:p14="http://schemas.microsoft.com/office/powerpoint/2010/main" val="1249469681"/>
              </p:ext>
            </p:extLst>
          </p:nvPr>
        </p:nvGraphicFramePr>
        <p:xfrm>
          <a:off x="190500" y="304800"/>
          <a:ext cx="8763000" cy="5403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1910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5032"/>
            <a:ext cx="8229600" cy="1143000"/>
          </a:xfrm>
        </p:spPr>
        <p:txBody>
          <a:bodyPr>
            <a:normAutofit/>
          </a:bodyPr>
          <a:lstStyle/>
          <a:p>
            <a:r>
              <a:rPr lang="en-US" sz="3200" b="1" dirty="0">
                <a:latin typeface="Times New Roman" panose="02020603050405020304" pitchFamily="18" charset="0"/>
                <a:cs typeface="Times New Roman" panose="02020603050405020304" pitchFamily="18" charset="0"/>
              </a:rPr>
              <a:t>Military Spending (billions, current 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8381565"/>
              </p:ext>
            </p:extLst>
          </p:nvPr>
        </p:nvGraphicFramePr>
        <p:xfrm>
          <a:off x="228600" y="666964"/>
          <a:ext cx="8458200" cy="570980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22</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F3D8191-80FD-47AF-824D-02827E3AA740}"/>
              </a:ext>
            </a:extLst>
          </p:cNvPr>
          <p:cNvSpPr txBox="1"/>
          <p:nvPr/>
        </p:nvSpPr>
        <p:spPr>
          <a:xfrm>
            <a:off x="914400" y="6241287"/>
            <a:ext cx="28956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Source: World Bank	</a:t>
            </a:r>
          </a:p>
        </p:txBody>
      </p:sp>
    </p:spTree>
    <p:extLst>
      <p:ext uri="{BB962C8B-B14F-4D97-AF65-F5344CB8AC3E}">
        <p14:creationId xmlns:p14="http://schemas.microsoft.com/office/powerpoint/2010/main" val="2752387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166811"/>
            <a:ext cx="8229600" cy="1143000"/>
          </a:xfrm>
        </p:spPr>
        <p:txBody>
          <a:bodyPr>
            <a:normAutofit/>
          </a:bodyPr>
          <a:lstStyle/>
          <a:p>
            <a:r>
              <a:rPr lang="en-US" sz="3200" b="1" dirty="0">
                <a:latin typeface="Times New Roman" panose="02020603050405020304" pitchFamily="18" charset="0"/>
                <a:cs typeface="Times New Roman" panose="02020603050405020304" pitchFamily="18" charset="0"/>
              </a:rPr>
              <a:t>Corruption Perception Index </a:t>
            </a:r>
            <a:br>
              <a:rPr lang="en-US" sz="32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(higher = less corrupt)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882714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latin typeface="Times New Roman" panose="02020603050405020304" pitchFamily="18" charset="0"/>
                <a:cs typeface="Times New Roman" panose="02020603050405020304" pitchFamily="18" charset="0"/>
              </a:rPr>
              <a:t>23</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53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Piracy rates for computer software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unlicensed use)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7992046"/>
              </p:ext>
            </p:extLst>
          </p:nvPr>
        </p:nvGraphicFramePr>
        <p:xfrm>
          <a:off x="-76200" y="1417638"/>
          <a:ext cx="8763000" cy="478472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latin typeface="Times New Roman" panose="02020603050405020304" pitchFamily="18" charset="0"/>
                <a:cs typeface="Times New Roman" panose="02020603050405020304" pitchFamily="18" charset="0"/>
              </a:rPr>
              <a:t>24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163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Interactions</a:t>
            </a:r>
          </a:p>
        </p:txBody>
      </p:sp>
      <p:sp>
        <p:nvSpPr>
          <p:cNvPr id="3" name="Content Placeholder 2"/>
          <p:cNvSpPr>
            <a:spLocks noGrp="1"/>
          </p:cNvSpPr>
          <p:nvPr>
            <p:ph idx="1"/>
          </p:nvPr>
        </p:nvSpPr>
        <p:spPr>
          <a:xfrm>
            <a:off x="466725" y="3810000"/>
            <a:ext cx="8229600" cy="4525963"/>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The second group of slides, “Interactions,” presents </a:t>
            </a:r>
            <a:r>
              <a:rPr lang="en-US" sz="2000" b="1" i="1" dirty="0">
                <a:latin typeface="Times New Roman" panose="02020603050405020304" pitchFamily="18" charset="0"/>
                <a:cs typeface="Times New Roman" panose="02020603050405020304" pitchFamily="18" charset="0"/>
              </a:rPr>
              <a:t>relational </a:t>
            </a:r>
            <a:r>
              <a:rPr lang="en-US" sz="2000" b="1" dirty="0">
                <a:latin typeface="Times New Roman" panose="02020603050405020304" pitchFamily="18" charset="0"/>
                <a:cs typeface="Times New Roman" panose="02020603050405020304" pitchFamily="18" charset="0"/>
              </a:rPr>
              <a:t>measures of both countries, showing their various dimensions of direct interaction. As globalization more deeply connects the worlds nations, states, cities and peoples—including those of the U.S. and China—a relational understanding becomes more important. </a:t>
            </a:r>
          </a:p>
        </p:txBody>
      </p:sp>
      <p:sp>
        <p:nvSpPr>
          <p:cNvPr id="4" name="Slide Number Placeholder 3"/>
          <p:cNvSpPr>
            <a:spLocks noGrp="1"/>
          </p:cNvSpPr>
          <p:nvPr>
            <p:ph type="sldNum" sz="quarter" idx="12"/>
          </p:nvPr>
        </p:nvSpPr>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25</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B6783622-B445-4E68-B2B1-C08FBC92919C}"/>
              </a:ext>
            </a:extLst>
          </p:cNvPr>
          <p:cNvSpPr/>
          <p:nvPr/>
        </p:nvSpPr>
        <p:spPr>
          <a:xfrm>
            <a:off x="5167931" y="1752600"/>
            <a:ext cx="1066800" cy="990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8" name="Oval 7">
            <a:extLst>
              <a:ext uri="{FF2B5EF4-FFF2-40B4-BE49-F238E27FC236}">
                <a16:creationId xmlns:a16="http://schemas.microsoft.com/office/drawing/2014/main" id="{0C0CFF03-6D0B-472C-9BEB-8BA9F36F927A}"/>
              </a:ext>
            </a:extLst>
          </p:cNvPr>
          <p:cNvSpPr/>
          <p:nvPr/>
        </p:nvSpPr>
        <p:spPr>
          <a:xfrm>
            <a:off x="4295775" y="1301214"/>
            <a:ext cx="361950" cy="3278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9" name="Oval 8">
            <a:extLst>
              <a:ext uri="{FF2B5EF4-FFF2-40B4-BE49-F238E27FC236}">
                <a16:creationId xmlns:a16="http://schemas.microsoft.com/office/drawing/2014/main" id="{EF7278B7-2537-4B63-B514-8FC9A928907D}"/>
              </a:ext>
            </a:extLst>
          </p:cNvPr>
          <p:cNvSpPr/>
          <p:nvPr/>
        </p:nvSpPr>
        <p:spPr>
          <a:xfrm>
            <a:off x="4295775" y="3010692"/>
            <a:ext cx="361950" cy="3278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cxnSp>
        <p:nvCxnSpPr>
          <p:cNvPr id="27" name="Straight Arrow Connector 26">
            <a:extLst>
              <a:ext uri="{FF2B5EF4-FFF2-40B4-BE49-F238E27FC236}">
                <a16:creationId xmlns:a16="http://schemas.microsoft.com/office/drawing/2014/main" id="{F5BCDF9C-A61E-444D-AFDD-763DCC1AD268}"/>
              </a:ext>
            </a:extLst>
          </p:cNvPr>
          <p:cNvCxnSpPr>
            <a:cxnSpLocks/>
            <a:stCxn id="8" idx="4"/>
            <a:endCxn id="9" idx="0"/>
          </p:cNvCxnSpPr>
          <p:nvPr/>
        </p:nvCxnSpPr>
        <p:spPr>
          <a:xfrm>
            <a:off x="4476750" y="1629033"/>
            <a:ext cx="0" cy="1381659"/>
          </a:xfrm>
          <a:prstGeom prst="straightConnector1">
            <a:avLst/>
          </a:prstGeom>
          <a:ln>
            <a:solidFill>
              <a:schemeClr val="tx1"/>
            </a:solidFill>
            <a:tailEnd type="triangle"/>
          </a:ln>
          <a:effectLst>
            <a:glow rad="1397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70E6AAD-69D7-4310-AE82-680821AFABBC}"/>
              </a:ext>
            </a:extLst>
          </p:cNvPr>
          <p:cNvCxnSpPr>
            <a:cxnSpLocks/>
            <a:endCxn id="8" idx="3"/>
          </p:cNvCxnSpPr>
          <p:nvPr/>
        </p:nvCxnSpPr>
        <p:spPr>
          <a:xfrm flipV="1">
            <a:off x="3611630" y="1581025"/>
            <a:ext cx="737151" cy="455480"/>
          </a:xfrm>
          <a:prstGeom prst="straightConnector1">
            <a:avLst/>
          </a:prstGeom>
          <a:ln>
            <a:solidFill>
              <a:schemeClr val="bg1"/>
            </a:solidFill>
            <a:tailEnd type="triangle"/>
          </a:ln>
          <a:effectLst>
            <a:glow rad="1397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B91ECCDA-C834-4A52-B659-59212905722E}"/>
              </a:ext>
            </a:extLst>
          </p:cNvPr>
          <p:cNvSpPr/>
          <p:nvPr/>
        </p:nvSpPr>
        <p:spPr>
          <a:xfrm>
            <a:off x="2590800" y="1752600"/>
            <a:ext cx="1066800" cy="990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cxnSp>
        <p:nvCxnSpPr>
          <p:cNvPr id="35" name="Straight Arrow Connector 34">
            <a:extLst>
              <a:ext uri="{FF2B5EF4-FFF2-40B4-BE49-F238E27FC236}">
                <a16:creationId xmlns:a16="http://schemas.microsoft.com/office/drawing/2014/main" id="{4A7ACB1C-A3BF-4547-878C-4FD6B92BA957}"/>
              </a:ext>
            </a:extLst>
          </p:cNvPr>
          <p:cNvCxnSpPr>
            <a:cxnSpLocks/>
            <a:stCxn id="7" idx="2"/>
            <a:endCxn id="6" idx="6"/>
          </p:cNvCxnSpPr>
          <p:nvPr/>
        </p:nvCxnSpPr>
        <p:spPr>
          <a:xfrm flipH="1">
            <a:off x="3657600" y="2247900"/>
            <a:ext cx="1510331" cy="0"/>
          </a:xfrm>
          <a:prstGeom prst="straightConnector1">
            <a:avLst/>
          </a:prstGeom>
          <a:ln>
            <a:solidFill>
              <a:schemeClr val="tx1"/>
            </a:solidFill>
            <a:tailEnd type="triangle"/>
          </a:ln>
          <a:effectLst>
            <a:glow rad="1397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800E58F-46C9-4D8F-99D8-B5F4871EFCD3}"/>
              </a:ext>
            </a:extLst>
          </p:cNvPr>
          <p:cNvCxnSpPr>
            <a:cxnSpLocks/>
          </p:cNvCxnSpPr>
          <p:nvPr/>
        </p:nvCxnSpPr>
        <p:spPr>
          <a:xfrm flipV="1">
            <a:off x="4581525" y="2479374"/>
            <a:ext cx="676275" cy="571069"/>
          </a:xfrm>
          <a:prstGeom prst="straightConnector1">
            <a:avLst/>
          </a:prstGeom>
          <a:ln>
            <a:solidFill>
              <a:schemeClr val="bg1"/>
            </a:solidFill>
            <a:tailEnd type="triangle"/>
          </a:ln>
          <a:effectLst>
            <a:glow rad="1397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667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112"/>
            <a:ext cx="8229600" cy="1143000"/>
          </a:xfrm>
        </p:spPr>
        <p:txBody>
          <a:bodyPr>
            <a:normAutofit/>
          </a:bodyPr>
          <a:lstStyle/>
          <a:p>
            <a:r>
              <a:rPr lang="en-US" sz="3200" b="1" dirty="0">
                <a:latin typeface="Times New Roman" panose="02020603050405020304" pitchFamily="18" charset="0"/>
                <a:cs typeface="Times New Roman" panose="02020603050405020304" pitchFamily="18" charset="0"/>
              </a:rPr>
              <a:t>Exports of goods ($ billion)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1596976"/>
              </p:ext>
            </p:extLst>
          </p:nvPr>
        </p:nvGraphicFramePr>
        <p:xfrm>
          <a:off x="304800" y="914400"/>
          <a:ext cx="8839200" cy="566896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26</a:t>
            </a:fld>
            <a:endParaRPr lang="en-US" dirty="0">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756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Total U.S.-China trade in goods and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U.S. trade deficit in goods ($ billions)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6948782"/>
              </p:ext>
            </p:extLst>
          </p:nvPr>
        </p:nvGraphicFramePr>
        <p:xfrm>
          <a:off x="152400" y="1600200"/>
          <a:ext cx="8991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latin typeface="Times New Roman" panose="02020603050405020304" pitchFamily="18" charset="0"/>
                <a:cs typeface="Times New Roman" panose="02020603050405020304" pitchFamily="18" charset="0"/>
              </a:rPr>
              <a:t>27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945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304800"/>
            <a:ext cx="8229600" cy="914400"/>
          </a:xfrm>
        </p:spPr>
        <p:txBody>
          <a:bodyPr>
            <a:normAutofit fontScale="90000"/>
          </a:bodyPr>
          <a:lstStyle/>
          <a:p>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Historical currency exchange rate</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(yuan per one dollar)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9942373"/>
              </p:ext>
            </p:extLst>
          </p:nvPr>
        </p:nvGraphicFramePr>
        <p:xfrm>
          <a:off x="239758" y="1524000"/>
          <a:ext cx="9056642"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28</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941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noFill/>
        </p:spPr>
        <p:txBody>
          <a:bodyPr>
            <a:normAutofit fontScale="90000"/>
          </a:bodyPr>
          <a:lstStyle/>
          <a:p>
            <a:r>
              <a:rPr lang="en-US" sz="3600" b="1" dirty="0">
                <a:latin typeface="Times New Roman" panose="02020603050405020304" pitchFamily="18" charset="0"/>
                <a:cs typeface="Times New Roman" panose="02020603050405020304" pitchFamily="18" charset="0"/>
              </a:rPr>
              <a:t>Exchange of direct investment (FDI flows)</a:t>
            </a:r>
            <a:br>
              <a:rPr lang="en-US"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 billions, source: BEA.gov) </a:t>
            </a:r>
            <a:br>
              <a:rPr lang="en-US" sz="2200" b="1"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3802932"/>
              </p:ext>
            </p:extLst>
          </p:nvPr>
        </p:nvGraphicFramePr>
        <p:xfrm>
          <a:off x="447674" y="1166018"/>
          <a:ext cx="854392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noFill/>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29</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7750" y="200662"/>
            <a:ext cx="7753350" cy="628649"/>
          </a:xfrm>
        </p:spPr>
        <p:txBody>
          <a:bodyPr>
            <a:noAutofit/>
          </a:bodyPr>
          <a:lstStyle/>
          <a:p>
            <a:r>
              <a:rPr lang="en-US" sz="2800" b="1" dirty="0">
                <a:latin typeface="Times New Roman" panose="02020603050405020304" pitchFamily="18" charset="0"/>
                <a:cs typeface="Times New Roman" panose="02020603050405020304" pitchFamily="18" charset="0"/>
              </a:rPr>
              <a:t>GDP per capita, PPP (current international $)</a:t>
            </a:r>
          </a:p>
        </p:txBody>
      </p:sp>
      <p:graphicFrame>
        <p:nvGraphicFramePr>
          <p:cNvPr id="4" name="Chart 3"/>
          <p:cNvGraphicFramePr/>
          <p:nvPr>
            <p:extLst>
              <p:ext uri="{D42A27DB-BD31-4B8C-83A1-F6EECF244321}">
                <p14:modId xmlns:p14="http://schemas.microsoft.com/office/powerpoint/2010/main" val="39916196"/>
              </p:ext>
            </p:extLst>
          </p:nvPr>
        </p:nvGraphicFramePr>
        <p:xfrm>
          <a:off x="342900" y="992823"/>
          <a:ext cx="8458200" cy="559435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a:xfrm>
            <a:off x="6991350" y="6404610"/>
            <a:ext cx="2057400" cy="365125"/>
          </a:xfrm>
        </p:spPr>
        <p:txBody>
          <a:bodyPr/>
          <a:lstStyle/>
          <a:p>
            <a:pPr defTabSz="685800"/>
            <a:fld id="{6C40E608-7BB5-4604-9A8A-D4143C9A147B}" type="slidenum">
              <a:rPr lang="en-US">
                <a:solidFill>
                  <a:schemeClr val="bg1">
                    <a:lumMod val="85000"/>
                  </a:schemeClr>
                </a:solidFill>
                <a:latin typeface="Times New Roman" panose="02020603050405020304" pitchFamily="18" charset="0"/>
                <a:cs typeface="Times New Roman" panose="02020603050405020304" pitchFamily="18" charset="0"/>
              </a:rPr>
              <a:pPr defTabSz="685800"/>
              <a:t>3</a:t>
            </a:fld>
            <a:endParaRPr lang="en-US"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3E9121C-6033-4059-890C-DEDF0EF43953}"/>
              </a:ext>
            </a:extLst>
          </p:cNvPr>
          <p:cNvSpPr txBox="1"/>
          <p:nvPr/>
        </p:nvSpPr>
        <p:spPr>
          <a:xfrm>
            <a:off x="914400" y="6241287"/>
            <a:ext cx="2895600"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Source: World Bank	</a:t>
            </a:r>
          </a:p>
        </p:txBody>
      </p:sp>
    </p:spTree>
    <p:extLst>
      <p:ext uri="{BB962C8B-B14F-4D97-AF65-F5344CB8AC3E}">
        <p14:creationId xmlns:p14="http://schemas.microsoft.com/office/powerpoint/2010/main" val="3024935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7" y="-102942"/>
            <a:ext cx="8229600" cy="1143000"/>
          </a:xfrm>
        </p:spPr>
        <p:txBody>
          <a:bodyPr>
            <a:normAutofit/>
          </a:bodyPr>
          <a:lstStyle/>
          <a:p>
            <a:r>
              <a:rPr lang="en-US" sz="3200" b="1" dirty="0">
                <a:latin typeface="Times New Roman" panose="02020603050405020304" pitchFamily="18" charset="0"/>
                <a:cs typeface="Times New Roman" panose="02020603050405020304" pitchFamily="18" charset="0"/>
              </a:rPr>
              <a:t>Chinese holdings of U.S. treasuries ($ billion)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5253532"/>
              </p:ext>
            </p:extLst>
          </p:nvPr>
        </p:nvGraphicFramePr>
        <p:xfrm>
          <a:off x="445477" y="104005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30</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265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Travel between countries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(thousands of passengers)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6396923"/>
              </p:ext>
            </p:extLst>
          </p:nvPr>
        </p:nvGraphicFramePr>
        <p:xfrm>
          <a:off x="457200" y="1600200"/>
          <a:ext cx="8686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solidFill>
                  <a:schemeClr val="bg1">
                    <a:lumMod val="85000"/>
                  </a:schemeClr>
                </a:solidFill>
              </a:rPr>
              <a:t>31</a:t>
            </a:fld>
            <a:endParaRPr lang="en-US">
              <a:solidFill>
                <a:schemeClr val="bg1">
                  <a:lumMod val="85000"/>
                </a:schemeClr>
              </a:solidFill>
            </a:endParaRPr>
          </a:p>
        </p:txBody>
      </p:sp>
    </p:spTree>
    <p:extLst>
      <p:ext uri="{BB962C8B-B14F-4D97-AF65-F5344CB8AC3E}">
        <p14:creationId xmlns:p14="http://schemas.microsoft.com/office/powerpoint/2010/main" val="164408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8B8173-2BB6-C588-5D84-3FAE16BABD32}"/>
              </a:ext>
            </a:extLst>
          </p:cNvPr>
          <p:cNvSpPr>
            <a:spLocks noGrp="1"/>
          </p:cNvSpPr>
          <p:nvPr>
            <p:ph type="sldNum" sz="quarter" idx="12"/>
          </p:nvPr>
        </p:nvSpPr>
        <p:spPr/>
        <p:txBody>
          <a:bodyPr/>
          <a:lstStyle/>
          <a:p>
            <a:fld id="{6C40E608-7BB5-4604-9A8A-D4143C9A147B}" type="slidenum">
              <a:rPr lang="en-US" smtClean="0"/>
              <a:t>32</a:t>
            </a:fld>
            <a:endParaRPr lang="en-US"/>
          </a:p>
        </p:txBody>
      </p:sp>
      <p:sp>
        <p:nvSpPr>
          <p:cNvPr id="7" name="Title 1">
            <a:extLst>
              <a:ext uri="{FF2B5EF4-FFF2-40B4-BE49-F238E27FC236}">
                <a16:creationId xmlns:a16="http://schemas.microsoft.com/office/drawing/2014/main" id="{361D801C-8945-B624-5EED-F690D4C4498B}"/>
              </a:ext>
            </a:extLst>
          </p:cNvPr>
          <p:cNvSpPr>
            <a:spLocks noGrp="1"/>
          </p:cNvSpPr>
          <p:nvPr>
            <p:ph type="title"/>
          </p:nvPr>
        </p:nvSpPr>
        <p:spPr>
          <a:xfrm>
            <a:off x="609600" y="427038"/>
            <a:ext cx="8229600" cy="1143000"/>
          </a:xfrm>
        </p:spPr>
        <p:txBody>
          <a:bodyPr>
            <a:normAutofit fontScale="90000"/>
          </a:bodyPr>
          <a:lstStyle/>
          <a:p>
            <a:br>
              <a:rPr lang="en-US" sz="28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U.S. patents granted to invention teams that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include both American and Chinese citizens</a:t>
            </a:r>
            <a:br>
              <a:rPr lang="en-US" sz="2800" b="1" dirty="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8" name="Slide Number Placeholder 2">
            <a:extLst>
              <a:ext uri="{FF2B5EF4-FFF2-40B4-BE49-F238E27FC236}">
                <a16:creationId xmlns:a16="http://schemas.microsoft.com/office/drawing/2014/main" id="{0FC10E88-178B-6EB0-69FF-13695979A17B}"/>
              </a:ext>
            </a:extLst>
          </p:cNvPr>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0E608-7BB5-4604-9A8A-D4143C9A147B}" type="slidenum">
              <a:rPr lang="en-US" smtClean="0">
                <a:solidFill>
                  <a:schemeClr val="bg1">
                    <a:lumMod val="85000"/>
                  </a:schemeClr>
                </a:solidFill>
              </a:rPr>
              <a:pPr/>
              <a:t>32</a:t>
            </a:fld>
            <a:endParaRPr lang="en-US">
              <a:solidFill>
                <a:schemeClr val="bg1">
                  <a:lumMod val="85000"/>
                </a:schemeClr>
              </a:solidFill>
            </a:endParaRPr>
          </a:p>
        </p:txBody>
      </p:sp>
      <p:graphicFrame>
        <p:nvGraphicFramePr>
          <p:cNvPr id="9" name="Content Placeholder 3">
            <a:extLst>
              <a:ext uri="{FF2B5EF4-FFF2-40B4-BE49-F238E27FC236}">
                <a16:creationId xmlns:a16="http://schemas.microsoft.com/office/drawing/2014/main" id="{9B39413D-9EBE-ABA2-81F4-4700D9015876}"/>
              </a:ext>
            </a:extLst>
          </p:cNvPr>
          <p:cNvGraphicFramePr>
            <a:graphicFrameLocks noGrp="1"/>
          </p:cNvGraphicFramePr>
          <p:nvPr>
            <p:ph idx="1"/>
            <p:extLst>
              <p:ext uri="{D42A27DB-BD31-4B8C-83A1-F6EECF244321}">
                <p14:modId xmlns:p14="http://schemas.microsoft.com/office/powerpoint/2010/main" val="852651958"/>
              </p:ext>
            </p:extLst>
          </p:nvPr>
        </p:nvGraphicFramePr>
        <p:xfrm>
          <a:off x="152400" y="1462087"/>
          <a:ext cx="9067800" cy="512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7901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64E68-D2FC-C8D7-5A88-75C97C08B1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A9F62D-0A58-FAF8-D3CF-4B6D114CD9C1}"/>
              </a:ext>
            </a:extLst>
          </p:cNvPr>
          <p:cNvSpPr>
            <a:spLocks noGrp="1"/>
          </p:cNvSpPr>
          <p:nvPr>
            <p:ph type="title"/>
          </p:nvPr>
        </p:nvSpPr>
        <p:spPr>
          <a:xfrm>
            <a:off x="266700" y="183355"/>
            <a:ext cx="8229600" cy="844551"/>
          </a:xfrm>
        </p:spPr>
        <p:txBody>
          <a:bodyPr>
            <a:normAutofit/>
          </a:bodyPr>
          <a:lstStyle/>
          <a:p>
            <a:r>
              <a:rPr lang="en-US" sz="3200" b="1" dirty="0">
                <a:latin typeface="Times New Roman" panose="02020603050405020304" pitchFamily="18" charset="0"/>
                <a:cs typeface="Times New Roman" panose="02020603050405020304" pitchFamily="18" charset="0"/>
              </a:rPr>
              <a:t>WTO complaints filed</a:t>
            </a:r>
          </a:p>
        </p:txBody>
      </p:sp>
      <p:sp>
        <p:nvSpPr>
          <p:cNvPr id="3" name="Slide Number Placeholder 2">
            <a:extLst>
              <a:ext uri="{FF2B5EF4-FFF2-40B4-BE49-F238E27FC236}">
                <a16:creationId xmlns:a16="http://schemas.microsoft.com/office/drawing/2014/main" id="{AB1126BB-08FB-4771-8888-128B78EC2DCD}"/>
              </a:ext>
            </a:extLst>
          </p:cNvPr>
          <p:cNvSpPr>
            <a:spLocks noGrp="1"/>
          </p:cNvSpPr>
          <p:nvPr>
            <p:ph type="sldNum" sz="quarter" idx="12"/>
          </p:nvPr>
        </p:nvSpPr>
        <p:spPr>
          <a:xfrm>
            <a:off x="6769290" y="6492081"/>
            <a:ext cx="2133600" cy="365125"/>
          </a:xfrm>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33</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2C6040AD-AD1F-C87A-B695-E4FB465D96D7}"/>
              </a:ext>
            </a:extLst>
          </p:cNvPr>
          <p:cNvGraphicFramePr/>
          <p:nvPr>
            <p:extLst>
              <p:ext uri="{D42A27DB-BD31-4B8C-83A1-F6EECF244321}">
                <p14:modId xmlns:p14="http://schemas.microsoft.com/office/powerpoint/2010/main" val="2334330491"/>
              </p:ext>
            </p:extLst>
          </p:nvPr>
        </p:nvGraphicFramePr>
        <p:xfrm>
          <a:off x="685800"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7802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bg1">
                    <a:lumMod val="85000"/>
                  </a:schemeClr>
                </a:solidFill>
                <a:latin typeface="Times New Roman" panose="02020603050405020304" pitchFamily="18" charset="0"/>
                <a:ea typeface="Yu Gothic" panose="020B0400000000000000" pitchFamily="34" charset="-128"/>
                <a:cs typeface="Times New Roman" panose="02020603050405020304" pitchFamily="18" charset="0"/>
              </a:rPr>
              <a:t>Educational exchange students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5032651"/>
              </p:ext>
            </p:extLst>
          </p:nvPr>
        </p:nvGraphicFramePr>
        <p:xfrm>
          <a:off x="457200" y="1295400"/>
          <a:ext cx="8229600" cy="506095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latin typeface="Times New Roman" panose="02020603050405020304" pitchFamily="18" charset="0"/>
                <a:cs typeface="Times New Roman" panose="02020603050405020304" pitchFamily="18" charset="0"/>
              </a:rPr>
              <a:t>34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773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Chinese language training in higher education in U.S. (number of students)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611904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35</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626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15082"/>
            <a:ext cx="8229600" cy="1143000"/>
          </a:xfrm>
        </p:spPr>
        <p:txBody>
          <a:bodyPr>
            <a:normAutofit/>
          </a:bodyPr>
          <a:lstStyle/>
          <a:p>
            <a:r>
              <a:rPr lang="en-US" sz="3200" b="1" dirty="0">
                <a:latin typeface="Times New Roman" panose="02020603050405020304" pitchFamily="18" charset="0"/>
                <a:cs typeface="Times New Roman" panose="02020603050405020304" pitchFamily="18" charset="0"/>
              </a:rPr>
              <a:t>Public opinion </a:t>
            </a:r>
            <a:endParaRPr lang="en-US" sz="2000"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304800" y="1066800"/>
            <a:ext cx="4040188" cy="639762"/>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Americans’ ratings of China, </a:t>
            </a:r>
          </a:p>
          <a:p>
            <a:r>
              <a:rPr lang="en-US" dirty="0">
                <a:latin typeface="Times New Roman" panose="02020603050405020304" pitchFamily="18" charset="0"/>
                <a:cs typeface="Times New Roman" panose="02020603050405020304" pitchFamily="18" charset="0"/>
              </a:rPr>
              <a:t>% approving</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095864106"/>
              </p:ext>
            </p:extLst>
          </p:nvPr>
        </p:nvGraphicFramePr>
        <p:xfrm>
          <a:off x="190500" y="1763712"/>
          <a:ext cx="4268788"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3"/>
          </p:nvPr>
        </p:nvSpPr>
        <p:spPr>
          <a:xfrm>
            <a:off x="4683125" y="1062832"/>
            <a:ext cx="4041775" cy="639762"/>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Chinese ratings of America, % approving</a:t>
            </a: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373847790"/>
              </p:ext>
            </p:extLst>
          </p:nvPr>
        </p:nvGraphicFramePr>
        <p:xfrm>
          <a:off x="4606925" y="1763712"/>
          <a:ext cx="4041775" cy="3951288"/>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a:xfrm>
            <a:off x="6781800" y="6477793"/>
            <a:ext cx="2133600" cy="365125"/>
          </a:xfrm>
        </p:spPr>
        <p:txBody>
          <a:bodyPr/>
          <a:lstStyle/>
          <a:p>
            <a:fld id="{6C40E608-7BB5-4604-9A8A-D4143C9A147B}" type="slidenum">
              <a:rPr lang="en-US" smtClean="0">
                <a:latin typeface="Times New Roman" panose="02020603050405020304" pitchFamily="18" charset="0"/>
                <a:cs typeface="Times New Roman" panose="02020603050405020304" pitchFamily="18" charset="0"/>
              </a:rPr>
              <a:t>36</a:t>
            </a:fld>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996ACFA-B154-4566-8E80-DCBB4770CDF1}"/>
              </a:ext>
            </a:extLst>
          </p:cNvPr>
          <p:cNvSpPr txBox="1"/>
          <p:nvPr/>
        </p:nvSpPr>
        <p:spPr>
          <a:xfrm>
            <a:off x="1104900" y="5837237"/>
            <a:ext cx="4572000" cy="369332"/>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Source: Pew Research Center (2025)</a:t>
            </a:r>
            <a:endParaRPr lang="en-US" b="1" dirty="0"/>
          </a:p>
        </p:txBody>
      </p:sp>
    </p:spTree>
    <p:extLst>
      <p:ext uri="{BB962C8B-B14F-4D97-AF65-F5344CB8AC3E}">
        <p14:creationId xmlns:p14="http://schemas.microsoft.com/office/powerpoint/2010/main" val="237659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82563"/>
            <a:ext cx="7886700" cy="1325563"/>
          </a:xfrm>
        </p:spPr>
        <p:txBody>
          <a:bodyPr>
            <a:normAutofit/>
          </a:bodyPr>
          <a:lstStyle/>
          <a:p>
            <a:r>
              <a:rPr lang="en-US" sz="3200" b="1" dirty="0">
                <a:latin typeface="Times New Roman" panose="02020603050405020304" pitchFamily="18" charset="0"/>
                <a:cs typeface="Times New Roman" panose="02020603050405020304" pitchFamily="18" charset="0"/>
              </a:rPr>
              <a:t>Unemployment rates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4630327"/>
              </p:ext>
            </p:extLst>
          </p:nvPr>
        </p:nvGraphicFramePr>
        <p:xfrm>
          <a:off x="228600" y="838200"/>
          <a:ext cx="8610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defTabSz="685800"/>
            <a:fld id="{6C40E608-7BB5-4604-9A8A-D4143C9A147B}" type="slidenum">
              <a:rPr lang="en-US">
                <a:solidFill>
                  <a:schemeClr val="bg1">
                    <a:lumMod val="85000"/>
                  </a:schemeClr>
                </a:solidFill>
                <a:latin typeface="Times New Roman" panose="02020603050405020304" pitchFamily="18" charset="0"/>
                <a:cs typeface="Times New Roman" panose="02020603050405020304" pitchFamily="18" charset="0"/>
              </a:rPr>
              <a:pPr defTabSz="685800"/>
              <a:t>4</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40C22D6-B638-4BF9-A288-8EB270999EAD}"/>
              </a:ext>
            </a:extLst>
          </p:cNvPr>
          <p:cNvSpPr txBox="1"/>
          <p:nvPr/>
        </p:nvSpPr>
        <p:spPr>
          <a:xfrm>
            <a:off x="628650" y="6248400"/>
            <a:ext cx="20574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Source: World Bank</a:t>
            </a:r>
          </a:p>
        </p:txBody>
      </p:sp>
    </p:spTree>
    <p:extLst>
      <p:ext uri="{BB962C8B-B14F-4D97-AF65-F5344CB8AC3E}">
        <p14:creationId xmlns:p14="http://schemas.microsoft.com/office/powerpoint/2010/main" val="66635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229600" cy="674687"/>
          </a:xfrm>
        </p:spPr>
        <p:txBody>
          <a:bodyPr>
            <a:normAutofit/>
          </a:bodyPr>
          <a:lstStyle/>
          <a:p>
            <a:r>
              <a:rPr lang="en-US" sz="3200" b="1" dirty="0">
                <a:latin typeface="Times New Roman" panose="02020603050405020304" pitchFamily="18" charset="0"/>
                <a:cs typeface="Times New Roman" panose="02020603050405020304" pitchFamily="18" charset="0"/>
              </a:rPr>
              <a:t>Life expectancy at birth (years)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1538895"/>
              </p:ext>
            </p:extLst>
          </p:nvPr>
        </p:nvGraphicFramePr>
        <p:xfrm>
          <a:off x="457200" y="911861"/>
          <a:ext cx="8686800" cy="578262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5</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9829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77A0-5578-48E9-03D0-9B8744D0D49B}"/>
              </a:ext>
            </a:extLst>
          </p:cNvPr>
          <p:cNvSpPr>
            <a:spLocks noGrp="1"/>
          </p:cNvSpPr>
          <p:nvPr>
            <p:ph type="title"/>
          </p:nvPr>
        </p:nvSpPr>
        <p:spPr/>
        <p:txBody>
          <a:bodyPr>
            <a:normAutofit fontScale="90000"/>
          </a:bodyPr>
          <a:lstStyle/>
          <a:p>
            <a:r>
              <a:rPr lang="en-US" sz="3600" b="1" dirty="0">
                <a:latin typeface="Times New Roman" panose="02020603050405020304" pitchFamily="18" charset="0"/>
                <a:ea typeface="Calibri" panose="020F0502020204030204" pitchFamily="34" charset="0"/>
                <a:cs typeface="Times New Roman" panose="02020603050405020304" pitchFamily="18" charset="0"/>
              </a:rPr>
              <a:t>COVID deaths per million, </a:t>
            </a:r>
            <a:br>
              <a:rPr lang="en-US" sz="3600" b="1" dirty="0">
                <a:latin typeface="Times New Roman" panose="02020603050405020304" pitchFamily="18" charset="0"/>
                <a:ea typeface="Calibri" panose="020F0502020204030204" pitchFamily="34" charset="0"/>
                <a:cs typeface="Times New Roman" panose="02020603050405020304" pitchFamily="18" charset="0"/>
              </a:rPr>
            </a:br>
            <a:r>
              <a:rPr lang="en-US" sz="3600" b="1" dirty="0">
                <a:latin typeface="Times New Roman" panose="02020603050405020304" pitchFamily="18" charset="0"/>
                <a:ea typeface="Calibri" panose="020F0502020204030204" pitchFamily="34" charset="0"/>
                <a:cs typeface="Times New Roman" panose="02020603050405020304" pitchFamily="18" charset="0"/>
              </a:rPr>
              <a:t>selected countries, 2019 to mid-2022</a:t>
            </a:r>
            <a:br>
              <a:rPr lang="en-US" sz="4400" u="sng"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bg1">
                  <a:lumMod val="75000"/>
                </a:schemeClr>
              </a:solidFill>
            </a:endParaRPr>
          </a:p>
        </p:txBody>
      </p:sp>
      <p:sp>
        <p:nvSpPr>
          <p:cNvPr id="4" name="Slide Number Placeholder 3">
            <a:extLst>
              <a:ext uri="{FF2B5EF4-FFF2-40B4-BE49-F238E27FC236}">
                <a16:creationId xmlns:a16="http://schemas.microsoft.com/office/drawing/2014/main" id="{3220DEF1-F070-191E-C7C9-17A9DEB3CC6B}"/>
              </a:ext>
            </a:extLst>
          </p:cNvPr>
          <p:cNvSpPr>
            <a:spLocks noGrp="1"/>
          </p:cNvSpPr>
          <p:nvPr>
            <p:ph type="sldNum" sz="quarter" idx="12"/>
          </p:nvPr>
        </p:nvSpPr>
        <p:spPr/>
        <p:txBody>
          <a:bodyPr/>
          <a:lstStyle/>
          <a:p>
            <a:fld id="{6C40E608-7BB5-4604-9A8A-D4143C9A147B}" type="slidenum">
              <a:rPr lang="en-US" smtClean="0"/>
              <a:t>6</a:t>
            </a:fld>
            <a:endParaRPr lang="en-US"/>
          </a:p>
        </p:txBody>
      </p:sp>
      <p:graphicFrame>
        <p:nvGraphicFramePr>
          <p:cNvPr id="5" name="Content Placeholder 4">
            <a:extLst>
              <a:ext uri="{FF2B5EF4-FFF2-40B4-BE49-F238E27FC236}">
                <a16:creationId xmlns:a16="http://schemas.microsoft.com/office/drawing/2014/main" id="{1B5D21A5-B38D-62E6-6889-F3E0CE3887FC}"/>
              </a:ext>
            </a:extLst>
          </p:cNvPr>
          <p:cNvGraphicFramePr>
            <a:graphicFrameLocks noGrp="1"/>
          </p:cNvGraphicFramePr>
          <p:nvPr>
            <p:ph idx="1"/>
            <p:extLst>
              <p:ext uri="{D42A27DB-BD31-4B8C-83A1-F6EECF244321}">
                <p14:modId xmlns:p14="http://schemas.microsoft.com/office/powerpoint/2010/main" val="4149097700"/>
              </p:ext>
            </p:extLst>
          </p:nvPr>
        </p:nvGraphicFramePr>
        <p:xfrm>
          <a:off x="533400" y="1371599"/>
          <a:ext cx="8305800" cy="51476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35DBBCE-23B8-42BF-A11B-EA0D346FCA89}"/>
              </a:ext>
            </a:extLst>
          </p:cNvPr>
          <p:cNvSpPr txBox="1"/>
          <p:nvPr/>
        </p:nvSpPr>
        <p:spPr>
          <a:xfrm>
            <a:off x="685800" y="6118383"/>
            <a:ext cx="4572000" cy="461665"/>
          </a:xfrm>
          <a:prstGeom prst="rect">
            <a:avLst/>
          </a:prstGeom>
          <a:noFill/>
        </p:spPr>
        <p:txBody>
          <a:bodyPr wrap="square">
            <a:spAutoFit/>
          </a:bodyPr>
          <a:lstStyle/>
          <a:p>
            <a:r>
              <a:rPr lang="en-US" sz="2400" dirty="0">
                <a:latin typeface="Times New Roman" panose="02020603050405020304" pitchFamily="18" charset="0"/>
                <a:ea typeface="Tahoma" panose="020B0604030504040204" pitchFamily="34" charset="0"/>
                <a:cs typeface="Times New Roman" panose="02020603050405020304" pitchFamily="18" charset="0"/>
              </a:rPr>
              <a:t>Source: theglobaleconomy.com</a:t>
            </a:r>
          </a:p>
        </p:txBody>
      </p:sp>
    </p:spTree>
    <p:extLst>
      <p:ext uri="{BB962C8B-B14F-4D97-AF65-F5344CB8AC3E}">
        <p14:creationId xmlns:p14="http://schemas.microsoft.com/office/powerpoint/2010/main" val="2699683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434"/>
            <a:ext cx="8229600" cy="1143000"/>
          </a:xfrm>
        </p:spPr>
        <p:txBody>
          <a:bodyPr>
            <a:normAutofit/>
          </a:bodyPr>
          <a:lstStyle/>
          <a:p>
            <a:r>
              <a:rPr lang="en-US" sz="3200" b="1" dirty="0">
                <a:solidFill>
                  <a:schemeClr val="bg1">
                    <a:lumMod val="85000"/>
                  </a:schemeClr>
                </a:solidFill>
                <a:latin typeface="Times New Roman" panose="02020603050405020304" pitchFamily="18" charset="0"/>
                <a:cs typeface="Times New Roman" panose="02020603050405020304" pitchFamily="18" charset="0"/>
              </a:rPr>
              <a:t>Homicide rate (per 100,000)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717415"/>
              </p:ext>
            </p:extLst>
          </p:nvPr>
        </p:nvGraphicFramePr>
        <p:xfrm>
          <a:off x="457200" y="838200"/>
          <a:ext cx="8229600" cy="532688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solidFill>
                  <a:schemeClr val="bg1">
                    <a:lumMod val="85000"/>
                  </a:schemeClr>
                </a:solidFill>
                <a:latin typeface="Times New Roman" panose="02020603050405020304" pitchFamily="18" charset="0"/>
                <a:cs typeface="Times New Roman" panose="02020603050405020304" pitchFamily="18" charset="0"/>
              </a:rPr>
              <a:t>7</a:t>
            </a:fld>
            <a:endParaRPr lang="en-US">
              <a:solidFill>
                <a:schemeClr val="bg1">
                  <a:lumMod val="8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85F2A34-3AE3-44A5-BC6E-B1F93ED828F2}"/>
              </a:ext>
            </a:extLst>
          </p:cNvPr>
          <p:cNvSpPr txBox="1"/>
          <p:nvPr/>
        </p:nvSpPr>
        <p:spPr>
          <a:xfrm>
            <a:off x="762000" y="6195468"/>
            <a:ext cx="28956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Source: World Bank	</a:t>
            </a:r>
          </a:p>
        </p:txBody>
      </p:sp>
      <p:sp>
        <p:nvSpPr>
          <p:cNvPr id="6" name="Title 1">
            <a:extLst>
              <a:ext uri="{FF2B5EF4-FFF2-40B4-BE49-F238E27FC236}">
                <a16:creationId xmlns:a16="http://schemas.microsoft.com/office/drawing/2014/main" id="{FA349A77-073D-4A03-A9F1-F8F97EED0353}"/>
              </a:ext>
            </a:extLst>
          </p:cNvPr>
          <p:cNvSpPr txBox="1">
            <a:spLocks/>
          </p:cNvSpPr>
          <p:nvPr/>
        </p:nvSpPr>
        <p:spPr>
          <a:xfrm>
            <a:off x="457200" y="17462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Homicide rate (per 100,000)</a:t>
            </a:r>
          </a:p>
        </p:txBody>
      </p:sp>
    </p:spTree>
    <p:extLst>
      <p:ext uri="{BB962C8B-B14F-4D97-AF65-F5344CB8AC3E}">
        <p14:creationId xmlns:p14="http://schemas.microsoft.com/office/powerpoint/2010/main" val="148812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B8E2B-72E1-6C67-51C4-D73BBB01D4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59820-F384-3933-6030-96096DEE604C}"/>
              </a:ext>
            </a:extLst>
          </p:cNvPr>
          <p:cNvSpPr>
            <a:spLocks noGrp="1"/>
          </p:cNvSpPr>
          <p:nvPr>
            <p:ph type="title"/>
          </p:nvPr>
        </p:nvSpPr>
        <p:spPr>
          <a:xfrm>
            <a:off x="1676400" y="-97987"/>
            <a:ext cx="7886700" cy="1325563"/>
          </a:xfrm>
        </p:spPr>
        <p:txBody>
          <a:bodyPr>
            <a:normAutofit/>
          </a:bodyPr>
          <a:lstStyle/>
          <a:p>
            <a:r>
              <a:rPr lang="en-US" sz="3200" b="1" dirty="0">
                <a:latin typeface="Times New Roman" panose="02020603050405020304" pitchFamily="18" charset="0"/>
                <a:cs typeface="Times New Roman" panose="02020603050405020304" pitchFamily="18" charset="0"/>
              </a:rPr>
              <a:t>Demographic demons 2025 </a:t>
            </a:r>
          </a:p>
        </p:txBody>
      </p:sp>
      <p:sp>
        <p:nvSpPr>
          <p:cNvPr id="3" name="Slide Number Placeholder 2">
            <a:extLst>
              <a:ext uri="{FF2B5EF4-FFF2-40B4-BE49-F238E27FC236}">
                <a16:creationId xmlns:a16="http://schemas.microsoft.com/office/drawing/2014/main" id="{AF5FDB39-42E6-E680-AD72-9EFE1E8A1C81}"/>
              </a:ext>
            </a:extLst>
          </p:cNvPr>
          <p:cNvSpPr>
            <a:spLocks noGrp="1"/>
          </p:cNvSpPr>
          <p:nvPr>
            <p:ph type="sldNum" sz="quarter" idx="12"/>
          </p:nvPr>
        </p:nvSpPr>
        <p:spPr/>
        <p:txBody>
          <a:bodyPr/>
          <a:lstStyle/>
          <a:p>
            <a:pPr defTabSz="685800"/>
            <a:fld id="{6C40E608-7BB5-4604-9A8A-D4143C9A147B}" type="slidenum">
              <a:rPr lang="en-US">
                <a:solidFill>
                  <a:prstClr val="black">
                    <a:tint val="75000"/>
                  </a:prstClr>
                </a:solidFill>
                <a:latin typeface="Times New Roman" panose="02020603050405020304" pitchFamily="18" charset="0"/>
                <a:cs typeface="Times New Roman" panose="02020603050405020304" pitchFamily="18" charset="0"/>
              </a:rPr>
              <a:pPr defTabSz="685800"/>
              <a:t>8</a:t>
            </a:fld>
            <a:endParaRPr lang="en-US" dirty="0">
              <a:solidFill>
                <a:prstClr val="black">
                  <a:tint val="75000"/>
                </a:prst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98F02AF-9FE9-D9AD-4555-0D9512DF1DC4}"/>
              </a:ext>
            </a:extLst>
          </p:cNvPr>
          <p:cNvSpPr txBox="1"/>
          <p:nvPr/>
        </p:nvSpPr>
        <p:spPr>
          <a:xfrm>
            <a:off x="573388" y="5445758"/>
            <a:ext cx="37338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Source: www.populationpyramid.net </a:t>
            </a:r>
          </a:p>
        </p:txBody>
      </p:sp>
      <p:pic>
        <p:nvPicPr>
          <p:cNvPr id="8" name="Picture 7" descr="A graph of a person and person&#10;&#10;AI-generated content may be incorrect.">
            <a:extLst>
              <a:ext uri="{FF2B5EF4-FFF2-40B4-BE49-F238E27FC236}">
                <a16:creationId xmlns:a16="http://schemas.microsoft.com/office/drawing/2014/main" id="{24486C0D-2134-4C69-1718-2AE0E87A5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26" y="1026158"/>
            <a:ext cx="4373959" cy="4419600"/>
          </a:xfrm>
          <a:prstGeom prst="rect">
            <a:avLst/>
          </a:prstGeom>
        </p:spPr>
      </p:pic>
      <p:pic>
        <p:nvPicPr>
          <p:cNvPr id="10" name="Picture 9" descr="A graph of a person and person&#10;&#10;AI-generated content may be incorrect.">
            <a:extLst>
              <a:ext uri="{FF2B5EF4-FFF2-40B4-BE49-F238E27FC236}">
                <a16:creationId xmlns:a16="http://schemas.microsoft.com/office/drawing/2014/main" id="{64C8F878-2924-43A1-FF70-40284C1412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932" y="939479"/>
            <a:ext cx="4459742" cy="4506279"/>
          </a:xfrm>
          <a:prstGeom prst="rect">
            <a:avLst/>
          </a:prstGeom>
        </p:spPr>
      </p:pic>
    </p:spTree>
    <p:extLst>
      <p:ext uri="{BB962C8B-B14F-4D97-AF65-F5344CB8AC3E}">
        <p14:creationId xmlns:p14="http://schemas.microsoft.com/office/powerpoint/2010/main" val="47493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69"/>
            <a:ext cx="8229600" cy="1143000"/>
          </a:xfrm>
        </p:spPr>
        <p:txBody>
          <a:bodyPr>
            <a:normAutofit/>
          </a:bodyPr>
          <a:lstStyle/>
          <a:p>
            <a:r>
              <a:rPr lang="en-US" sz="3200" b="1" dirty="0">
                <a:latin typeface="Times New Roman" panose="02020603050405020304" pitchFamily="18" charset="0"/>
                <a:cs typeface="Times New Roman" panose="02020603050405020304" pitchFamily="18" charset="0"/>
              </a:rPr>
              <a:t>Gender inequality index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(United Nations, 0.0 = equality)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6338540"/>
              </p:ext>
            </p:extLst>
          </p:nvPr>
        </p:nvGraphicFramePr>
        <p:xfrm>
          <a:off x="304800" y="1142731"/>
          <a:ext cx="8839200" cy="500618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C40E608-7BB5-4604-9A8A-D4143C9A147B}" type="slidenum">
              <a:rPr lang="en-US" smtClean="0">
                <a:latin typeface="Times New Roman" panose="02020603050405020304" pitchFamily="18" charset="0"/>
                <a:cs typeface="Times New Roman" panose="02020603050405020304" pitchFamily="18" charset="0"/>
              </a:rPr>
              <a:t>9</a:t>
            </a:fld>
            <a:endParaRPr lang="en-US">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3937AA8-1BCC-4466-83F0-FBC576F23559}"/>
              </a:ext>
            </a:extLst>
          </p:cNvPr>
          <p:cNvSpPr txBox="1"/>
          <p:nvPr/>
        </p:nvSpPr>
        <p:spPr>
          <a:xfrm>
            <a:off x="914400" y="6241287"/>
            <a:ext cx="289560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16189461"/>
      </p:ext>
    </p:extLst>
  </p:cSld>
  <p:clrMapOvr>
    <a:masterClrMapping/>
  </p:clrMapOvr>
</p:sld>
</file>

<file path=ppt/theme/theme1.xml><?xml version="1.0" encoding="utf-8"?>
<a:theme xmlns:a="http://schemas.openxmlformats.org/drawingml/2006/main" name="Office Theme">
  <a:themeElements>
    <a:clrScheme name="Office">
      <a:dk1>
        <a:sysClr val="windowText" lastClr="3D3D3D"/>
      </a:dk1>
      <a:lt1>
        <a:sysClr val="window" lastClr="FFFAE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3D3D3D"/>
      </a:dk1>
      <a:lt1>
        <a:sysClr val="window" lastClr="FFFAE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3D3D3D"/>
      </a:dk1>
      <a:lt1>
        <a:sysClr val="window" lastClr="FFFAE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3D3D3D"/>
      </a:dk1>
      <a:lt1>
        <a:sysClr val="window" lastClr="FFFAE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3D3D3D"/>
    </a:dk1>
    <a:lt1>
      <a:sysClr val="window" lastClr="FFFAE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3D3D3D"/>
    </a:dk1>
    <a:lt1>
      <a:sysClr val="window" lastClr="FFFAE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3D3D3D"/>
    </a:dk1>
    <a:lt1>
      <a:sysClr val="window" lastClr="FFFAE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3D3D3D"/>
    </a:dk1>
    <a:lt1>
      <a:sysClr val="window" lastClr="FFFAE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3D3D3D"/>
    </a:dk1>
    <a:lt1>
      <a:sysClr val="window" lastClr="FFFAE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3D3D3D"/>
    </a:dk1>
    <a:lt1>
      <a:sysClr val="window" lastClr="FFFAE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3D3D3D"/>
    </a:dk1>
    <a:lt1>
      <a:sysClr val="window" lastClr="FFFAE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3D3D3D"/>
    </a:dk1>
    <a:lt1>
      <a:sysClr val="window" lastClr="FFFAE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9570CD10EE7C4298468CC219C6D795" ma:contentTypeVersion="8" ma:contentTypeDescription="Create a new document." ma:contentTypeScope="" ma:versionID="83b792e120d08ddf6c1a556ed70cc571">
  <xsd:schema xmlns:xsd="http://www.w3.org/2001/XMLSchema" xmlns:xs="http://www.w3.org/2001/XMLSchema" xmlns:p="http://schemas.microsoft.com/office/2006/metadata/properties" xmlns:ns3="380ffba7-9a9b-4c53-a9aa-97f1b1ee5114" xmlns:ns4="35fa98ee-65c3-4db4-85bd-78b890615b5b" targetNamespace="http://schemas.microsoft.com/office/2006/metadata/properties" ma:root="true" ma:fieldsID="413a5895ed043a0d775c3422a4c821d9" ns3:_="" ns4:_="">
    <xsd:import namespace="380ffba7-9a9b-4c53-a9aa-97f1b1ee5114"/>
    <xsd:import namespace="35fa98ee-65c3-4db4-85bd-78b890615b5b"/>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ffba7-9a9b-4c53-a9aa-97f1b1ee5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fa98ee-65c3-4db4-85bd-78b890615b5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80ffba7-9a9b-4c53-a9aa-97f1b1ee5114" xsi:nil="true"/>
  </documentManagement>
</p:properties>
</file>

<file path=customXml/itemProps1.xml><?xml version="1.0" encoding="utf-8"?>
<ds:datastoreItem xmlns:ds="http://schemas.openxmlformats.org/officeDocument/2006/customXml" ds:itemID="{72330EA1-E44E-4306-8BCD-85D2B2EAD678}">
  <ds:schemaRefs>
    <ds:schemaRef ds:uri="http://schemas.microsoft.com/sharepoint/v3/contenttype/forms"/>
  </ds:schemaRefs>
</ds:datastoreItem>
</file>

<file path=customXml/itemProps2.xml><?xml version="1.0" encoding="utf-8"?>
<ds:datastoreItem xmlns:ds="http://schemas.openxmlformats.org/officeDocument/2006/customXml" ds:itemID="{C37E720C-0D72-4D91-8C5C-DD3310F4C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0ffba7-9a9b-4c53-a9aa-97f1b1ee5114"/>
    <ds:schemaRef ds:uri="35fa98ee-65c3-4db4-85bd-78b890615b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0BAF33-3E6A-40BC-B206-B9C369C56C88}">
  <ds:schemaRefs>
    <ds:schemaRef ds:uri="http://schemas.microsoft.com/office/2006/documentManagement/types"/>
    <ds:schemaRef ds:uri="http://purl.org/dc/dcmitype/"/>
    <ds:schemaRef ds:uri="380ffba7-9a9b-4c53-a9aa-97f1b1ee5114"/>
    <ds:schemaRef ds:uri="http://schemas.openxmlformats.org/package/2006/metadata/core-properties"/>
    <ds:schemaRef ds:uri="35fa98ee-65c3-4db4-85bd-78b890615b5b"/>
    <ds:schemaRef ds:uri="http://www.w3.org/XML/1998/namespace"/>
    <ds:schemaRef ds:uri="http://schemas.microsoft.com/office/infopath/2007/PartnerControls"/>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43563</TotalTime>
  <Words>3636</Words>
  <Application>Microsoft Office PowerPoint</Application>
  <PresentationFormat>On-screen Show (4:3)</PresentationFormat>
  <Paragraphs>192</Paragraphs>
  <Slides>36</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Calibri Light</vt:lpstr>
      <vt:lpstr>Times New Roman</vt:lpstr>
      <vt:lpstr>Office Theme</vt:lpstr>
      <vt:lpstr>1_Office Theme</vt:lpstr>
      <vt:lpstr>U.S.-China Barometer 2025 Long U.S.-China Institute University of California, Irvine</vt:lpstr>
      <vt:lpstr>Comparisons</vt:lpstr>
      <vt:lpstr>GDP per capita, PPP (current international $)</vt:lpstr>
      <vt:lpstr>Unemployment rates (%)</vt:lpstr>
      <vt:lpstr>Life expectancy at birth (years)</vt:lpstr>
      <vt:lpstr>COVID deaths per million,  selected countries, 2019 to mid-2022 </vt:lpstr>
      <vt:lpstr>Homicide rate (per 100,000)</vt:lpstr>
      <vt:lpstr>Demographic demons 2025 </vt:lpstr>
      <vt:lpstr>Gender inequality index  (United Nations, 0.0 = equality)</vt:lpstr>
      <vt:lpstr>Internet users (%)</vt:lpstr>
      <vt:lpstr>Mobile Phone Subscriptions (% of population)</vt:lpstr>
      <vt:lpstr>PowerPoint Presentation</vt:lpstr>
      <vt:lpstr>PowerPoint Presentation</vt:lpstr>
      <vt:lpstr>Energy Consumption</vt:lpstr>
      <vt:lpstr>CO2 Emissions</vt:lpstr>
      <vt:lpstr>PowerPoint Presentation</vt:lpstr>
      <vt:lpstr>PowerPoint Presentation</vt:lpstr>
      <vt:lpstr>US vs. China GHG emissions (by satellite) change - Sector</vt:lpstr>
      <vt:lpstr>PowerPoint Presentation</vt:lpstr>
      <vt:lpstr>Source: World Governance Indicators, World Bank</vt:lpstr>
      <vt:lpstr>Source: World Bank</vt:lpstr>
      <vt:lpstr>Military Spending (billions, current US$)</vt:lpstr>
      <vt:lpstr>Corruption Perception Index  (higher = less corrupt)</vt:lpstr>
      <vt:lpstr>Piracy rates for computer software  (% unlicensed use)</vt:lpstr>
      <vt:lpstr>Interactions</vt:lpstr>
      <vt:lpstr>Exports of goods ($ billion)</vt:lpstr>
      <vt:lpstr>Total U.S.-China trade in goods and  U.S. trade deficit in goods ($ billions)</vt:lpstr>
      <vt:lpstr>    Historical currency exchange rate (yuan per one dollar)</vt:lpstr>
      <vt:lpstr>Exchange of direct investment (FDI flows) ($ billions, source: BEA.gov)  </vt:lpstr>
      <vt:lpstr>Chinese holdings of U.S. treasuries ($ billion)</vt:lpstr>
      <vt:lpstr>Travel between countries  (thousands of passengers)</vt:lpstr>
      <vt:lpstr> U.S. patents granted to invention teams that  include both American and Chinese citizens </vt:lpstr>
      <vt:lpstr>WTO complaints filed</vt:lpstr>
      <vt:lpstr>Educational exchange students </vt:lpstr>
      <vt:lpstr>Chinese language training in higher education in U.S. (number of students)</vt:lpstr>
      <vt:lpstr>Public opinion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 per capita, PPP (current international $)</dc:title>
  <dc:creator>john graham</dc:creator>
  <cp:lastModifiedBy>john graham</cp:lastModifiedBy>
  <cp:revision>1277</cp:revision>
  <cp:lastPrinted>2024-01-18T15:50:55Z</cp:lastPrinted>
  <dcterms:created xsi:type="dcterms:W3CDTF">2013-02-26T01:07:50Z</dcterms:created>
  <dcterms:modified xsi:type="dcterms:W3CDTF">2025-04-27T21:05:36Z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0x010100839570CD10EE7C4298468CC219C6D795</vt:lpwstr>
  </property>
</Properties>
</file>